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3"/>
  </p:notesMasterIdLst>
  <p:handoutMasterIdLst>
    <p:handoutMasterId r:id="rId4"/>
  </p:handoutMasterIdLst>
  <p:sldIdLst>
    <p:sldId id="491" r:id="rId2"/>
  </p:sldIdLst>
  <p:sldSz cx="10287000" cy="6858000" type="35mm"/>
  <p:notesSz cx="6797675" cy="9928225"/>
  <p:defaultTextStyle>
    <a:defPPr>
      <a:defRPr lang="pl-PL"/>
    </a:defPPr>
    <a:lvl1pPr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19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800000"/>
    <a:srgbClr val="CC99FF"/>
    <a:srgbClr val="9FFAFF"/>
    <a:srgbClr val="99FFCC"/>
    <a:srgbClr val="99FF99"/>
    <a:srgbClr val="CCFF66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039" autoAdjust="0"/>
    <p:restoredTop sz="94278" autoAdjust="0"/>
  </p:normalViewPr>
  <p:slideViewPr>
    <p:cSldViewPr>
      <p:cViewPr varScale="1">
        <p:scale>
          <a:sx n="116" d="100"/>
          <a:sy n="116" d="100"/>
        </p:scale>
        <p:origin x="1758" y="108"/>
      </p:cViewPr>
      <p:guideLst>
        <p:guide orient="horz" pos="2160"/>
        <p:guide pos="3240"/>
      </p:guideLst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790" y="-108"/>
      </p:cViewPr>
      <p:guideLst>
        <p:guide orient="horz" pos="3110"/>
        <p:guide pos="2119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301" cy="49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43" tIns="45671" rIns="91343" bIns="45671" numCol="1" anchor="t" anchorCtr="0" compatLnSpc="1">
            <a:prstTxWarp prst="textNoShape">
              <a:avLst/>
            </a:prstTxWarp>
          </a:bodyPr>
          <a:lstStyle>
            <a:lvl1pPr algn="l" defTabSz="913417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374" y="0"/>
            <a:ext cx="2946301" cy="49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43" tIns="45671" rIns="91343" bIns="45671" numCol="1" anchor="t" anchorCtr="0" compatLnSpc="1">
            <a:prstTxWarp prst="textNoShape">
              <a:avLst/>
            </a:prstTxWarp>
          </a:bodyPr>
          <a:lstStyle>
            <a:lvl1pPr algn="r" defTabSz="913417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814"/>
            <a:ext cx="2946301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43" tIns="45671" rIns="91343" bIns="45671" numCol="1" anchor="b" anchorCtr="0" compatLnSpc="1">
            <a:prstTxWarp prst="textNoShape">
              <a:avLst/>
            </a:prstTxWarp>
          </a:bodyPr>
          <a:lstStyle>
            <a:lvl1pPr algn="l" defTabSz="913417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374" y="9431814"/>
            <a:ext cx="2946301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43" tIns="45671" rIns="91343" bIns="45671" numCol="1" anchor="b" anchorCtr="0" compatLnSpc="1">
            <a:prstTxWarp prst="textNoShape">
              <a:avLst/>
            </a:prstTxWarp>
          </a:bodyPr>
          <a:lstStyle>
            <a:lvl1pPr algn="r" defTabSz="913352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6E960AE4-2351-4AE0-A840-FF64DCB05B9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603256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9021" cy="5155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48" tIns="44075" rIns="88148" bIns="44075" numCol="1" anchor="t" anchorCtr="0" compatLnSpc="1">
            <a:prstTxWarp prst="textNoShape">
              <a:avLst/>
            </a:prstTxWarp>
          </a:bodyPr>
          <a:lstStyle>
            <a:lvl1pPr algn="l" defTabSz="881310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2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65817" y="0"/>
            <a:ext cx="2919020" cy="5155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48" tIns="44075" rIns="88148" bIns="44075" numCol="1" anchor="t" anchorCtr="0" compatLnSpc="1">
            <a:prstTxWarp prst="textNoShape">
              <a:avLst/>
            </a:prstTxWarp>
          </a:bodyPr>
          <a:lstStyle>
            <a:lvl1pPr algn="r" defTabSz="881310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10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55638" y="739775"/>
            <a:ext cx="5546725" cy="36972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022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77793" y="4731071"/>
            <a:ext cx="5030857" cy="4434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48" tIns="44075" rIns="88148" bIns="440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noProof="0" smtClean="0"/>
              <a:t>Kliknij, aby edytować style wzorca tekstu</a:t>
            </a:r>
          </a:p>
          <a:p>
            <a:pPr lvl="1"/>
            <a:r>
              <a:rPr lang="pl-PL" altLang="pl-PL" noProof="0" smtClean="0"/>
              <a:t>Drugi poziom</a:t>
            </a:r>
          </a:p>
          <a:p>
            <a:pPr lvl="2"/>
            <a:r>
              <a:rPr lang="pl-PL" altLang="pl-PL" noProof="0" smtClean="0"/>
              <a:t>Trzeci poziom</a:t>
            </a:r>
          </a:p>
          <a:p>
            <a:pPr lvl="3"/>
            <a:r>
              <a:rPr lang="pl-PL" altLang="pl-PL" noProof="0" smtClean="0"/>
              <a:t>Czwarty poziom</a:t>
            </a:r>
          </a:p>
          <a:p>
            <a:pPr lvl="4"/>
            <a:r>
              <a:rPr lang="pl-PL" altLang="pl-PL" noProof="0" smtClean="0"/>
              <a:t>Piąty poziom</a:t>
            </a:r>
          </a:p>
        </p:txBody>
      </p:sp>
      <p:sp>
        <p:nvSpPr>
          <p:cNvPr id="18023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62142"/>
            <a:ext cx="2919021" cy="443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48" tIns="44075" rIns="88148" bIns="44075" numCol="1" anchor="b" anchorCtr="0" compatLnSpc="1">
            <a:prstTxWarp prst="textNoShape">
              <a:avLst/>
            </a:prstTxWarp>
          </a:bodyPr>
          <a:lstStyle>
            <a:lvl1pPr algn="l" defTabSz="881310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3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5817" y="9462142"/>
            <a:ext cx="2919020" cy="443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48" tIns="44075" rIns="88148" bIns="44075" numCol="1" anchor="b" anchorCtr="0" compatLnSpc="1">
            <a:prstTxWarp prst="textNoShape">
              <a:avLst/>
            </a:prstTxWarp>
          </a:bodyPr>
          <a:lstStyle>
            <a:lvl1pPr algn="r" defTabSz="879761" eaLnBrk="1" hangingPunct="1">
              <a:defRPr sz="1200" b="1">
                <a:latin typeface="Times New Roman" panose="02020603050405020304" pitchFamily="18" charset="0"/>
              </a:defRPr>
            </a:lvl1pPr>
          </a:lstStyle>
          <a:p>
            <a:fld id="{26FB2269-152C-4AB6-80C3-429635D446E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992464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7586663" y="6399213"/>
            <a:ext cx="2700337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pl-PL" altLang="pl-PL" sz="800" b="1" smtClean="0"/>
              <a:t>Opracowano </a:t>
            </a:r>
            <a:br>
              <a:rPr lang="pl-PL" altLang="pl-PL" sz="800" b="1" smtClean="0"/>
            </a:br>
            <a:r>
              <a:rPr lang="pl-PL" altLang="pl-PL" sz="800" b="1" smtClean="0"/>
              <a:t>w Biurze Dyrektora Generalnego</a:t>
            </a:r>
            <a:br>
              <a:rPr lang="pl-PL" altLang="pl-PL" sz="800" b="1" smtClean="0"/>
            </a:br>
            <a:r>
              <a:rPr lang="pl-PL" altLang="pl-PL" sz="800" b="1" smtClean="0"/>
              <a:t>25 lutego 2013  r.</a:t>
            </a:r>
          </a:p>
        </p:txBody>
      </p:sp>
      <p:sp>
        <p:nvSpPr>
          <p:cNvPr id="493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7250" y="1371600"/>
            <a:ext cx="8658225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l-PL" altLang="pl-PL" noProof="0" smtClean="0"/>
              <a:t>Kliknij, aby edytować styl wzorca tytułu</a:t>
            </a:r>
          </a:p>
        </p:txBody>
      </p:sp>
      <p:sp>
        <p:nvSpPr>
          <p:cNvPr id="493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57250" y="3765550"/>
            <a:ext cx="8658225" cy="2057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pl-PL" altLang="pl-PL" noProof="0" smtClean="0"/>
              <a:t>Kliknij, aby edytować styl wzorca podtytułu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8400"/>
            <a:ext cx="24003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64450" y="6237288"/>
            <a:ext cx="2400300" cy="457200"/>
          </a:xfrm>
        </p:spPr>
        <p:txBody>
          <a:bodyPr/>
          <a:lstStyle>
            <a:lvl1pPr>
              <a:defRPr b="1"/>
            </a:lvl1pPr>
          </a:lstStyle>
          <a:p>
            <a:fld id="{2CA3BF0A-9BBA-4326-95E5-9AA5BBE737B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26099086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985525-BBBC-46F2-9F66-7F03616DD9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17160536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458075" y="533400"/>
            <a:ext cx="2314575" cy="5597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14350" y="533400"/>
            <a:ext cx="6791325" cy="5597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C50E5C-521E-46B5-8118-F95C510BFFB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93364011"/>
      </p:ext>
    </p:extLst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7B09E6-3CF3-4C03-87A0-E6552DD3128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426323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4336AD-3836-4575-8EEB-44D12C6A673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5773413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1435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1970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340A26-705D-4F7E-8DAB-9B913BED62E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48021839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08588-E6F1-4F8E-9D36-BC6FC6612E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26919498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50B0A7-ECBC-4B7C-936E-42FBA1F5EEA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87685097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D73EC6-D734-4386-A9B5-E7A9CAA6E7B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76970693"/>
      </p:ext>
    </p:extLst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911D87-161A-42FA-9344-80FF1A91246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92171274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2CB7EB-370C-4094-9090-748DCCC45CC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93506899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533400"/>
            <a:ext cx="92583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828800"/>
            <a:ext cx="92583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492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8400"/>
            <a:ext cx="1885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9525" y="6248400"/>
            <a:ext cx="2143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/>
            </a:lvl1pPr>
          </a:lstStyle>
          <a:p>
            <a:fld id="{75F185C5-E5F7-484B-9391-3E21A08CAE3D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0" r:id="rId1"/>
    <p:sldLayoutId id="2147484680" r:id="rId2"/>
    <p:sldLayoutId id="2147484681" r:id="rId3"/>
    <p:sldLayoutId id="2147484682" r:id="rId4"/>
    <p:sldLayoutId id="2147484683" r:id="rId5"/>
    <p:sldLayoutId id="2147484684" r:id="rId6"/>
    <p:sldLayoutId id="2147484685" r:id="rId7"/>
    <p:sldLayoutId id="2147484686" r:id="rId8"/>
    <p:sldLayoutId id="2147484687" r:id="rId9"/>
    <p:sldLayoutId id="2147484688" r:id="rId10"/>
    <p:sldLayoutId id="2147484689" r:id="rId11"/>
  </p:sldLayoutIdLst>
  <p:transition spd="med">
    <p:zoom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56"/>
          <p:cNvSpPr>
            <a:spLocks noChangeArrowheads="1"/>
          </p:cNvSpPr>
          <p:nvPr/>
        </p:nvSpPr>
        <p:spPr bwMode="auto">
          <a:xfrm>
            <a:off x="9463979" y="3663648"/>
            <a:ext cx="720081" cy="55744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Dyrektora</a:t>
            </a:r>
            <a:r>
              <a:rPr lang="pl-PL" altLang="pl-PL" sz="1200" dirty="0">
                <a:latin typeface="Calibri" panose="020F0502020204030204" pitchFamily="34" charset="0"/>
              </a:rPr>
              <a:t> </a:t>
            </a:r>
            <a:r>
              <a:rPr lang="pl-PL" altLang="pl-PL" sz="800" dirty="0">
                <a:latin typeface="Calibri" panose="020F0502020204030204" pitchFamily="34" charset="0"/>
              </a:rPr>
              <a:t>Generalnego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BDG</a:t>
            </a:r>
          </a:p>
        </p:txBody>
      </p:sp>
      <p:sp>
        <p:nvSpPr>
          <p:cNvPr id="3076" name="Rectangle 257"/>
          <p:cNvSpPr>
            <a:spLocks noChangeArrowheads="1"/>
          </p:cNvSpPr>
          <p:nvPr/>
        </p:nvSpPr>
        <p:spPr bwMode="auto">
          <a:xfrm>
            <a:off x="3137534" y="3188887"/>
            <a:ext cx="1138177" cy="40970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Biuro Inspekcji Wewnętrznej              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BIW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77" name="Rectangle 258"/>
          <p:cNvSpPr>
            <a:spLocks noChangeArrowheads="1"/>
          </p:cNvSpPr>
          <p:nvPr/>
        </p:nvSpPr>
        <p:spPr bwMode="auto">
          <a:xfrm>
            <a:off x="3137534" y="3724995"/>
            <a:ext cx="1152128" cy="59993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Budżetu, Logistyki i Kadr Krajowej Administracji Skarbowej</a:t>
            </a: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DLK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79" name="Rectangle 260"/>
          <p:cNvSpPr>
            <a:spLocks noChangeArrowheads="1"/>
          </p:cNvSpPr>
          <p:nvPr/>
        </p:nvSpPr>
        <p:spPr bwMode="auto">
          <a:xfrm>
            <a:off x="1956247" y="5461793"/>
            <a:ext cx="905788" cy="54292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Instytucji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Płatniczej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 IP</a:t>
            </a:r>
          </a:p>
        </p:txBody>
      </p:sp>
      <p:sp>
        <p:nvSpPr>
          <p:cNvPr id="3080" name="Rectangle 261"/>
          <p:cNvSpPr>
            <a:spLocks noChangeArrowheads="1"/>
          </p:cNvSpPr>
          <p:nvPr/>
        </p:nvSpPr>
        <p:spPr bwMode="auto">
          <a:xfrm>
            <a:off x="7597089" y="3822950"/>
            <a:ext cx="894513" cy="49281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Systemu Podatkowego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 SP</a:t>
            </a:r>
          </a:p>
        </p:txBody>
      </p:sp>
      <p:sp>
        <p:nvSpPr>
          <p:cNvPr id="3081" name="Rectangle 262"/>
          <p:cNvSpPr>
            <a:spLocks noChangeArrowheads="1"/>
          </p:cNvSpPr>
          <p:nvPr/>
        </p:nvSpPr>
        <p:spPr bwMode="auto">
          <a:xfrm>
            <a:off x="1953653" y="2590418"/>
            <a:ext cx="907085" cy="57626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Budżetu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Państwa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BP</a:t>
            </a:r>
          </a:p>
        </p:txBody>
      </p:sp>
      <p:sp>
        <p:nvSpPr>
          <p:cNvPr id="3082" name="Rectangle 263"/>
          <p:cNvSpPr>
            <a:spLocks noChangeArrowheads="1"/>
          </p:cNvSpPr>
          <p:nvPr/>
        </p:nvSpPr>
        <p:spPr bwMode="auto">
          <a:xfrm>
            <a:off x="1954950" y="4049008"/>
            <a:ext cx="905788" cy="58737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Finansowania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Sfery  Gospodarczej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FG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83" name="Rectangle 265"/>
          <p:cNvSpPr>
            <a:spLocks noChangeArrowheads="1"/>
          </p:cNvSpPr>
          <p:nvPr/>
        </p:nvSpPr>
        <p:spPr bwMode="auto">
          <a:xfrm>
            <a:off x="1954950" y="3297843"/>
            <a:ext cx="905788" cy="64452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Finansów Samorządu Terytorialnego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 </a:t>
            </a:r>
            <a:r>
              <a:rPr lang="pl-PL" altLang="pl-PL" sz="800" b="1" dirty="0">
                <a:latin typeface="Calibri" panose="020F0502020204030204" pitchFamily="34" charset="0"/>
              </a:rPr>
              <a:t>ST</a:t>
            </a:r>
          </a:p>
        </p:txBody>
      </p:sp>
      <p:sp>
        <p:nvSpPr>
          <p:cNvPr id="3084" name="Rectangle 266"/>
          <p:cNvSpPr>
            <a:spLocks noChangeArrowheads="1"/>
          </p:cNvSpPr>
          <p:nvPr/>
        </p:nvSpPr>
        <p:spPr bwMode="auto">
          <a:xfrm>
            <a:off x="7591773" y="2587444"/>
            <a:ext cx="899830" cy="55248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 Podatku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od Towarów i Usług 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PT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5" name="Rectangle 267"/>
          <p:cNvSpPr>
            <a:spLocks noChangeArrowheads="1"/>
          </p:cNvSpPr>
          <p:nvPr/>
        </p:nvSpPr>
        <p:spPr bwMode="auto">
          <a:xfrm>
            <a:off x="7600959" y="5090926"/>
            <a:ext cx="890643" cy="800554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Podatków Sektorowych, Lokalnych oraz Podatku od Gier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 </a:t>
            </a:r>
            <a:r>
              <a:rPr lang="pl-PL" altLang="pl-PL" sz="800" b="1" dirty="0">
                <a:latin typeface="Calibri" panose="020F0502020204030204" pitchFamily="34" charset="0"/>
              </a:rPr>
              <a:t>PS</a:t>
            </a:r>
          </a:p>
        </p:txBody>
      </p:sp>
      <p:sp>
        <p:nvSpPr>
          <p:cNvPr id="3086" name="Rectangle 268"/>
          <p:cNvSpPr>
            <a:spLocks noChangeArrowheads="1"/>
          </p:cNvSpPr>
          <p:nvPr/>
        </p:nvSpPr>
        <p:spPr bwMode="auto">
          <a:xfrm>
            <a:off x="413004" y="3140968"/>
            <a:ext cx="1316389" cy="49610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Wspierania Polityk Gospodarczych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PG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87" name="Rectangle 269"/>
          <p:cNvSpPr>
            <a:spLocks noChangeArrowheads="1"/>
          </p:cNvSpPr>
          <p:nvPr/>
        </p:nvSpPr>
        <p:spPr bwMode="auto">
          <a:xfrm>
            <a:off x="9463979" y="2571764"/>
            <a:ext cx="720080" cy="31617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</a:t>
            </a:r>
            <a:r>
              <a:rPr lang="pl-PL" altLang="pl-PL" sz="800" dirty="0" smtClean="0">
                <a:latin typeface="Calibri" panose="020F0502020204030204" pitchFamily="34" charset="0"/>
              </a:rPr>
              <a:t>Logistyki</a:t>
            </a:r>
            <a:endParaRPr lang="pl-PL" altLang="pl-PL" sz="8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BL</a:t>
            </a:r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088" name="Rectangle 270"/>
          <p:cNvSpPr>
            <a:spLocks noChangeArrowheads="1"/>
          </p:cNvSpPr>
          <p:nvPr/>
        </p:nvSpPr>
        <p:spPr bwMode="auto">
          <a:xfrm>
            <a:off x="9463979" y="4293096"/>
            <a:ext cx="720081" cy="61240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Finansów 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i Księgowości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FK</a:t>
            </a:r>
          </a:p>
        </p:txBody>
      </p:sp>
      <p:sp>
        <p:nvSpPr>
          <p:cNvPr id="3089" name="Text Box 271"/>
          <p:cNvSpPr txBox="1">
            <a:spLocks noChangeArrowheads="1"/>
          </p:cNvSpPr>
          <p:nvPr/>
        </p:nvSpPr>
        <p:spPr bwMode="auto">
          <a:xfrm>
            <a:off x="6554374" y="2586334"/>
            <a:ext cx="903107" cy="55040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Współpracy Międzynarodowej</a:t>
            </a:r>
            <a:endParaRPr lang="pl-PL" altLang="pl-PL" sz="8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WM</a:t>
            </a:r>
          </a:p>
        </p:txBody>
      </p:sp>
      <p:sp>
        <p:nvSpPr>
          <p:cNvPr id="3091" name="Text Box 274"/>
          <p:cNvSpPr txBox="1">
            <a:spLocks noChangeArrowheads="1"/>
          </p:cNvSpPr>
          <p:nvPr/>
        </p:nvSpPr>
        <p:spPr bwMode="auto">
          <a:xfrm>
            <a:off x="5503540" y="2602873"/>
            <a:ext cx="872421" cy="449074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 Ceł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DC</a:t>
            </a:r>
          </a:p>
        </p:txBody>
      </p:sp>
      <p:sp>
        <p:nvSpPr>
          <p:cNvPr id="3092" name="Text Box 275"/>
          <p:cNvSpPr txBox="1">
            <a:spLocks noChangeArrowheads="1"/>
          </p:cNvSpPr>
          <p:nvPr/>
        </p:nvSpPr>
        <p:spPr bwMode="auto">
          <a:xfrm>
            <a:off x="4485461" y="2590418"/>
            <a:ext cx="872422" cy="494374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Departament Poboru Podatków         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DPP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93" name="Rectangle 277"/>
          <p:cNvSpPr>
            <a:spLocks noChangeArrowheads="1"/>
          </p:cNvSpPr>
          <p:nvPr/>
        </p:nvSpPr>
        <p:spPr bwMode="auto">
          <a:xfrm>
            <a:off x="413004" y="3789040"/>
            <a:ext cx="1318262" cy="41137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Dyscypliny Finansów Publicznych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BDF</a:t>
            </a:r>
          </a:p>
        </p:txBody>
      </p:sp>
      <p:sp>
        <p:nvSpPr>
          <p:cNvPr id="3095" name="Rectangle 279"/>
          <p:cNvSpPr>
            <a:spLocks noChangeArrowheads="1"/>
          </p:cNvSpPr>
          <p:nvPr/>
        </p:nvSpPr>
        <p:spPr bwMode="auto">
          <a:xfrm>
            <a:off x="9463979" y="2963737"/>
            <a:ext cx="720081" cy="65012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Bezpieczeństwa </a:t>
            </a:r>
            <a:r>
              <a:rPr lang="pl-PL" altLang="pl-PL" sz="800" dirty="0" smtClean="0">
                <a:latin typeface="Calibri" panose="020F0502020204030204" pitchFamily="34" charset="0"/>
              </a:rPr>
              <a:t/>
            </a:r>
            <a:br>
              <a:rPr lang="pl-PL" altLang="pl-PL" sz="800" dirty="0" smtClean="0">
                <a:latin typeface="Calibri" panose="020F0502020204030204" pitchFamily="34" charset="0"/>
              </a:rPr>
            </a:br>
            <a:r>
              <a:rPr lang="pl-PL" altLang="pl-PL" sz="800" dirty="0" smtClean="0">
                <a:latin typeface="Calibri" panose="020F0502020204030204" pitchFamily="34" charset="0"/>
              </a:rPr>
              <a:t>i </a:t>
            </a:r>
            <a:r>
              <a:rPr lang="pl-PL" altLang="pl-PL" sz="800" dirty="0">
                <a:latin typeface="Calibri" panose="020F0502020204030204" pitchFamily="34" charset="0"/>
              </a:rPr>
              <a:t>Ochrony Informacji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DB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96" name="Rectangle 280"/>
          <p:cNvSpPr>
            <a:spLocks noChangeArrowheads="1"/>
          </p:cNvSpPr>
          <p:nvPr/>
        </p:nvSpPr>
        <p:spPr bwMode="auto">
          <a:xfrm>
            <a:off x="4498423" y="3888868"/>
            <a:ext cx="872421" cy="74751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Audytu Środków Publicznych</a:t>
            </a: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DAS</a:t>
            </a:r>
            <a:endParaRPr lang="pl-PL" altLang="pl-PL" sz="500" i="1" dirty="0">
              <a:latin typeface="Calibri" panose="020F0502020204030204" pitchFamily="34" charset="0"/>
            </a:endParaRPr>
          </a:p>
        </p:txBody>
      </p:sp>
      <p:sp>
        <p:nvSpPr>
          <p:cNvPr id="3098" name="Rectangle 282"/>
          <p:cNvSpPr>
            <a:spLocks noChangeArrowheads="1"/>
          </p:cNvSpPr>
          <p:nvPr/>
        </p:nvSpPr>
        <p:spPr bwMode="auto">
          <a:xfrm>
            <a:off x="8694159" y="4076358"/>
            <a:ext cx="675543" cy="65365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Samodzielne Stanowisko do Spraw Audytu Wewnętrznego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SAW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99" name="Rectangle 285"/>
          <p:cNvSpPr>
            <a:spLocks noChangeArrowheads="1"/>
          </p:cNvSpPr>
          <p:nvPr/>
        </p:nvSpPr>
        <p:spPr bwMode="auto">
          <a:xfrm>
            <a:off x="3137535" y="4426495"/>
            <a:ext cx="1152127" cy="36004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r>
              <a:rPr lang="pl-PL" altLang="pl-PL" sz="800" dirty="0" smtClean="0">
                <a:latin typeface="Calibri" panose="020F0502020204030204" pitchFamily="34" charset="0"/>
              </a:rPr>
              <a:t>Informacji </a:t>
            </a:r>
            <a:r>
              <a:rPr lang="pl-PL" altLang="pl-PL" sz="800" dirty="0">
                <a:latin typeface="Calibri" panose="020F0502020204030204" pitchFamily="34" charset="0"/>
              </a:rPr>
              <a:t>Finansowej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 IF</a:t>
            </a:r>
          </a:p>
        </p:txBody>
      </p:sp>
      <p:sp>
        <p:nvSpPr>
          <p:cNvPr id="3101" name="Rectangle 291"/>
          <p:cNvSpPr>
            <a:spLocks noChangeArrowheads="1"/>
          </p:cNvSpPr>
          <p:nvPr/>
        </p:nvSpPr>
        <p:spPr bwMode="auto">
          <a:xfrm>
            <a:off x="1954950" y="4725773"/>
            <a:ext cx="907085" cy="60325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Finansowania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Sfery Budżetowej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FS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102" name="Text Box 293"/>
          <p:cNvSpPr txBox="1">
            <a:spLocks noChangeArrowheads="1"/>
          </p:cNvSpPr>
          <p:nvPr/>
        </p:nvSpPr>
        <p:spPr bwMode="auto">
          <a:xfrm>
            <a:off x="423657" y="4941168"/>
            <a:ext cx="1305735" cy="53728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r>
              <a:rPr lang="pl-PL" altLang="pl-PL" sz="800" dirty="0" smtClean="0">
                <a:latin typeface="Calibri" panose="020F0502020204030204" pitchFamily="34" charset="0"/>
              </a:rPr>
              <a:t>Podatku  </a:t>
            </a:r>
            <a:r>
              <a:rPr lang="pl-PL" altLang="pl-PL" sz="800" dirty="0">
                <a:latin typeface="Calibri" panose="020F0502020204030204" pitchFamily="34" charset="0"/>
              </a:rPr>
              <a:t>Akcyzowego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 </a:t>
            </a:r>
            <a:r>
              <a:rPr lang="pl-PL" altLang="pl-PL" sz="800" b="1" dirty="0">
                <a:latin typeface="Calibri" panose="020F0502020204030204" pitchFamily="34" charset="0"/>
              </a:rPr>
              <a:t>PA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103" name="Text Box 294"/>
          <p:cNvSpPr txBox="1">
            <a:spLocks noChangeArrowheads="1"/>
          </p:cNvSpPr>
          <p:nvPr/>
        </p:nvSpPr>
        <p:spPr bwMode="auto">
          <a:xfrm>
            <a:off x="7597089" y="3217843"/>
            <a:ext cx="894513" cy="52634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Podatków Dochodowych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DD</a:t>
            </a:r>
          </a:p>
        </p:txBody>
      </p:sp>
      <p:sp>
        <p:nvSpPr>
          <p:cNvPr id="3104" name="Rectangle 297"/>
          <p:cNvSpPr>
            <a:spLocks noChangeArrowheads="1"/>
          </p:cNvSpPr>
          <p:nvPr/>
        </p:nvSpPr>
        <p:spPr bwMode="auto">
          <a:xfrm>
            <a:off x="6593795" y="5049235"/>
            <a:ext cx="889086" cy="60640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Rachunkowości  i Rewizji Finansowej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DR</a:t>
            </a:r>
          </a:p>
        </p:txBody>
      </p:sp>
      <p:sp>
        <p:nvSpPr>
          <p:cNvPr id="3105" name="Rectangle 298"/>
          <p:cNvSpPr>
            <a:spLocks noChangeArrowheads="1"/>
          </p:cNvSpPr>
          <p:nvPr/>
        </p:nvSpPr>
        <p:spPr bwMode="auto">
          <a:xfrm>
            <a:off x="413003" y="4349562"/>
            <a:ext cx="1316389" cy="44759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eaLnBrk="1" hangingPunct="1"/>
            <a:r>
              <a:rPr lang="pl-PL" altLang="pl-PL" sz="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Departament Prawny </a:t>
            </a:r>
            <a:endParaRPr lang="pl-PL" altLang="pl-PL" sz="8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>
                <a:solidFill>
                  <a:schemeClr val="tx1"/>
                </a:solidFill>
                <a:latin typeface="Calibri" panose="020F0502020204030204" pitchFamily="34" charset="0"/>
              </a:rPr>
              <a:t>PR</a:t>
            </a:r>
          </a:p>
        </p:txBody>
      </p:sp>
      <p:sp>
        <p:nvSpPr>
          <p:cNvPr id="3106" name="Rectangle 300"/>
          <p:cNvSpPr>
            <a:spLocks noChangeArrowheads="1"/>
          </p:cNvSpPr>
          <p:nvPr/>
        </p:nvSpPr>
        <p:spPr bwMode="auto">
          <a:xfrm>
            <a:off x="6554375" y="3237610"/>
            <a:ext cx="906109" cy="46037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Długu Publicznego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DP</a:t>
            </a:r>
          </a:p>
        </p:txBody>
      </p:sp>
      <p:sp>
        <p:nvSpPr>
          <p:cNvPr id="3107" name="Rectangle 307"/>
          <p:cNvSpPr>
            <a:spLocks noChangeArrowheads="1"/>
          </p:cNvSpPr>
          <p:nvPr/>
        </p:nvSpPr>
        <p:spPr bwMode="auto">
          <a:xfrm>
            <a:off x="8743900" y="1268761"/>
            <a:ext cx="1440159" cy="122413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800" b="1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Dyrektor Generalny</a:t>
            </a:r>
            <a:endParaRPr lang="pl-PL" altLang="pl-PL" sz="8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 smtClean="0">
              <a:latin typeface="Calibri" panose="020F0502020204030204" pitchFamily="34" charset="0"/>
            </a:endParaRPr>
          </a:p>
          <a:p>
            <a:pPr lvl="0" eaLnBrk="1" hangingPunct="1"/>
            <a:endParaRPr lang="pl-PL" altLang="pl-PL" sz="900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eaLnBrk="1" hangingPunct="1"/>
            <a:r>
              <a:rPr lang="pl-PL" altLang="pl-PL" sz="9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BARBARA BRODOWSKA-MĄCZKA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109" name="Rectangle 313"/>
          <p:cNvSpPr>
            <a:spLocks noChangeArrowheads="1"/>
          </p:cNvSpPr>
          <p:nvPr/>
        </p:nvSpPr>
        <p:spPr bwMode="auto">
          <a:xfrm>
            <a:off x="3127276" y="1239365"/>
            <a:ext cx="1158695" cy="122413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Sekretarz </a:t>
            </a:r>
            <a:r>
              <a:rPr lang="pl-PL" altLang="pl-PL" sz="800" b="1" dirty="0">
                <a:latin typeface="Calibri" panose="020F0502020204030204" pitchFamily="34" charset="0"/>
              </a:rPr>
              <a:t>Stanu </a:t>
            </a:r>
          </a:p>
          <a:p>
            <a:pPr eaLnBrk="1" hangingPunct="1"/>
            <a:r>
              <a:rPr lang="pl-PL" altLang="pl-PL" sz="700" b="1" dirty="0" smtClean="0">
                <a:latin typeface="Calibri" panose="020F0502020204030204" pitchFamily="34" charset="0"/>
              </a:rPr>
              <a:t>Szef Krajowej Administracji Skarbowej</a:t>
            </a:r>
          </a:p>
          <a:p>
            <a:pPr eaLnBrk="1" hangingPunct="1"/>
            <a:r>
              <a:rPr lang="pl-PL" altLang="pl-PL" sz="700" b="1" dirty="0" smtClean="0">
                <a:latin typeface="Calibri" panose="020F0502020204030204" pitchFamily="34" charset="0"/>
              </a:rPr>
              <a:t>Generalny </a:t>
            </a:r>
            <a:r>
              <a:rPr lang="pl-PL" altLang="pl-PL" sz="700" b="1" dirty="0">
                <a:latin typeface="Calibri" panose="020F0502020204030204" pitchFamily="34" charset="0"/>
              </a:rPr>
              <a:t>Inspektor Informacji </a:t>
            </a:r>
            <a:r>
              <a:rPr lang="pl-PL" altLang="pl-PL" sz="700" b="1" dirty="0" smtClean="0">
                <a:latin typeface="Calibri" panose="020F0502020204030204" pitchFamily="34" charset="0"/>
              </a:rPr>
              <a:t>Finansowej</a:t>
            </a:r>
          </a:p>
          <a:p>
            <a:pPr eaLnBrk="1" hangingPunct="1"/>
            <a:r>
              <a:rPr lang="pl-PL" altLang="pl-PL" sz="700" b="1" dirty="0" smtClean="0">
                <a:latin typeface="Calibri" panose="020F0502020204030204" pitchFamily="34" charset="0"/>
              </a:rPr>
              <a:t>Pełnomocnik </a:t>
            </a:r>
            <a:r>
              <a:rPr lang="pl-PL" altLang="pl-PL" sz="700" b="1" dirty="0">
                <a:latin typeface="Calibri" panose="020F0502020204030204" pitchFamily="34" charset="0"/>
              </a:rPr>
              <a:t>Rządu do Spraw Zwalczania Nieprawidłowości Finansowych na Szkodę Rzeczypospolitej Polskiej lub Unii </a:t>
            </a:r>
            <a:r>
              <a:rPr lang="pl-PL" altLang="pl-PL" sz="700" b="1" dirty="0" smtClean="0">
                <a:latin typeface="Calibri" panose="020F0502020204030204" pitchFamily="34" charset="0"/>
              </a:rPr>
              <a:t>Europejskiej</a:t>
            </a: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MARIAN </a:t>
            </a:r>
            <a:r>
              <a:rPr lang="pl-PL" altLang="pl-PL" sz="900" b="1" dirty="0">
                <a:latin typeface="Calibri" panose="020F0502020204030204" pitchFamily="34" charset="0"/>
              </a:rPr>
              <a:t>BANAŚ</a:t>
            </a:r>
          </a:p>
        </p:txBody>
      </p:sp>
      <p:sp>
        <p:nvSpPr>
          <p:cNvPr id="3110" name="Rectangle 316"/>
          <p:cNvSpPr>
            <a:spLocks noChangeArrowheads="1"/>
          </p:cNvSpPr>
          <p:nvPr/>
        </p:nvSpPr>
        <p:spPr bwMode="auto">
          <a:xfrm>
            <a:off x="1953653" y="1252317"/>
            <a:ext cx="907085" cy="1202691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t"/>
          <a:lstStyle/>
          <a:p>
            <a:pPr eaLnBrk="1" hangingPunct="1"/>
            <a:endParaRPr lang="pl-PL" altLang="pl-PL" sz="8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8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Podsekretarz </a:t>
            </a:r>
            <a:r>
              <a:rPr lang="pl-PL" altLang="pl-PL" sz="800" b="1" dirty="0">
                <a:latin typeface="Calibri" panose="020F0502020204030204" pitchFamily="34" charset="0"/>
              </a:rPr>
              <a:t>Stanu   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TOMASZ ROBACZYŃSKI</a:t>
            </a:r>
            <a:endParaRPr lang="pl-PL" altLang="pl-PL" sz="900" b="1" dirty="0">
              <a:latin typeface="Calibri" panose="020F0502020204030204" pitchFamily="34" charset="0"/>
            </a:endParaRPr>
          </a:p>
        </p:txBody>
      </p:sp>
      <p:sp>
        <p:nvSpPr>
          <p:cNvPr id="3113" name="Text Box 295"/>
          <p:cNvSpPr txBox="1">
            <a:spLocks noChangeArrowheads="1"/>
          </p:cNvSpPr>
          <p:nvPr/>
        </p:nvSpPr>
        <p:spPr bwMode="auto">
          <a:xfrm>
            <a:off x="9463979" y="4996798"/>
            <a:ext cx="720080" cy="66445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</a:pPr>
            <a:r>
              <a:rPr lang="pl-PL" altLang="pl-PL" sz="800" i="1" dirty="0">
                <a:latin typeface="Calibri" panose="020F0502020204030204" pitchFamily="34" charset="0"/>
              </a:rPr>
              <a:t>Pełnomocnik do spraw ochrony informacji niejawnych</a:t>
            </a:r>
            <a:endParaRPr lang="pl-PL" altLang="pl-PL" sz="2400" i="1" dirty="0">
              <a:latin typeface="Calibri" panose="020F0502020204030204" pitchFamily="34" charset="0"/>
            </a:endParaRPr>
          </a:p>
        </p:txBody>
      </p:sp>
      <p:sp>
        <p:nvSpPr>
          <p:cNvPr id="3115" name="Rectangle 331"/>
          <p:cNvSpPr>
            <a:spLocks noChangeArrowheads="1"/>
          </p:cNvSpPr>
          <p:nvPr/>
        </p:nvSpPr>
        <p:spPr bwMode="auto">
          <a:xfrm>
            <a:off x="6554375" y="3750322"/>
            <a:ext cx="936104" cy="54927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Gwarancji </a:t>
            </a:r>
            <a:br>
              <a:rPr lang="pl-PL" altLang="pl-PL" sz="800" dirty="0">
                <a:latin typeface="Calibri" panose="020F0502020204030204" pitchFamily="34" charset="0"/>
              </a:rPr>
            </a:br>
            <a:r>
              <a:rPr lang="pl-PL" altLang="pl-PL" sz="800" dirty="0">
                <a:latin typeface="Calibri" panose="020F0502020204030204" pitchFamily="34" charset="0"/>
              </a:rPr>
              <a:t>i Poręczeń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DG</a:t>
            </a:r>
          </a:p>
        </p:txBody>
      </p:sp>
      <p:sp>
        <p:nvSpPr>
          <p:cNvPr id="3121" name="Rectangle 342"/>
          <p:cNvSpPr>
            <a:spLocks noChangeArrowheads="1"/>
          </p:cNvSpPr>
          <p:nvPr/>
        </p:nvSpPr>
        <p:spPr bwMode="auto">
          <a:xfrm>
            <a:off x="390972" y="1258038"/>
            <a:ext cx="1338421" cy="119125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Podsekretarz </a:t>
            </a:r>
            <a:r>
              <a:rPr lang="pl-PL" altLang="pl-PL" sz="800" b="1" dirty="0">
                <a:latin typeface="Calibri" panose="020F0502020204030204" pitchFamily="34" charset="0"/>
              </a:rPr>
              <a:t>Stanu 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Główny Rzecznik Dyscypliny Finansów </a:t>
            </a:r>
            <a:r>
              <a:rPr lang="pl-PL" altLang="pl-PL" sz="700" b="1" dirty="0" smtClean="0">
                <a:latin typeface="Calibri" panose="020F0502020204030204" pitchFamily="34" charset="0"/>
              </a:rPr>
              <a:t>Publicznych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LESZEK SKIBA</a:t>
            </a:r>
            <a:endParaRPr lang="pl-PL" altLang="pl-PL" sz="900" b="1" dirty="0">
              <a:latin typeface="Calibri" panose="020F0502020204030204" pitchFamily="34" charset="0"/>
            </a:endParaRPr>
          </a:p>
        </p:txBody>
      </p:sp>
      <p:sp>
        <p:nvSpPr>
          <p:cNvPr id="3117" name="Text Box 345"/>
          <p:cNvSpPr txBox="1">
            <a:spLocks noChangeArrowheads="1"/>
          </p:cNvSpPr>
          <p:nvPr/>
        </p:nvSpPr>
        <p:spPr bwMode="auto">
          <a:xfrm>
            <a:off x="8311854" y="382542"/>
            <a:ext cx="877534" cy="79016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Komunikacji i </a:t>
            </a:r>
            <a:r>
              <a:rPr lang="pl-PL" altLang="pl-PL" sz="800" dirty="0" smtClean="0">
                <a:latin typeface="Calibri" panose="020F0502020204030204" pitchFamily="34" charset="0"/>
              </a:rPr>
              <a:t> Promocji</a:t>
            </a:r>
            <a:endParaRPr lang="pl-PL" altLang="pl-PL" sz="8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BKP – </a:t>
            </a:r>
            <a:r>
              <a:rPr lang="pl-PL" altLang="pl-PL" sz="500" i="1" dirty="0" smtClean="0">
                <a:latin typeface="Calibri" panose="020F0502020204030204" pitchFamily="34" charset="0"/>
              </a:rPr>
              <a:t>z wyłączeniem </a:t>
            </a:r>
            <a:r>
              <a:rPr lang="pl-PL" sz="500" i="1" dirty="0" smtClean="0">
                <a:latin typeface="Calibri" panose="020F0502020204030204" pitchFamily="34" charset="0"/>
              </a:rPr>
              <a:t>działalności </a:t>
            </a:r>
            <a:r>
              <a:rPr lang="pl-PL" sz="500" i="1" dirty="0" err="1">
                <a:latin typeface="Calibri" panose="020F0502020204030204" pitchFamily="34" charset="0"/>
              </a:rPr>
              <a:t>informacyjno</a:t>
            </a:r>
            <a:r>
              <a:rPr lang="pl-PL" sz="500" i="1" dirty="0">
                <a:latin typeface="Calibri" panose="020F0502020204030204" pitchFamily="34" charset="0"/>
              </a:rPr>
              <a:t>–promocyjnej </a:t>
            </a:r>
            <a:r>
              <a:rPr lang="pl-PL" sz="500" i="1" dirty="0" smtClean="0">
                <a:latin typeface="Calibri" panose="020F0502020204030204" pitchFamily="34" charset="0"/>
              </a:rPr>
              <a:t>Krajowej Administracji Skarbowej</a:t>
            </a:r>
            <a:endParaRPr lang="pl-PL" altLang="pl-PL" sz="500" b="1" i="1" dirty="0">
              <a:latin typeface="Calibri" panose="020F0502020204030204" pitchFamily="34" charset="0"/>
            </a:endParaRPr>
          </a:p>
        </p:txBody>
      </p:sp>
      <p:sp>
        <p:nvSpPr>
          <p:cNvPr id="3118" name="Rectangle 346"/>
          <p:cNvSpPr>
            <a:spLocks noChangeArrowheads="1"/>
          </p:cNvSpPr>
          <p:nvPr/>
        </p:nvSpPr>
        <p:spPr bwMode="auto">
          <a:xfrm>
            <a:off x="6501097" y="1258038"/>
            <a:ext cx="946659" cy="122413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Podsekretarz Stanu   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>
                <a:latin typeface="Calibri" panose="020F0502020204030204" pitchFamily="34" charset="0"/>
              </a:rPr>
              <a:t>PIOTR NOWAK</a:t>
            </a:r>
          </a:p>
        </p:txBody>
      </p:sp>
      <p:sp>
        <p:nvSpPr>
          <p:cNvPr id="3119" name="Text Box 317"/>
          <p:cNvSpPr txBox="1">
            <a:spLocks noChangeArrowheads="1"/>
          </p:cNvSpPr>
          <p:nvPr/>
        </p:nvSpPr>
        <p:spPr bwMode="auto">
          <a:xfrm>
            <a:off x="9333406" y="375125"/>
            <a:ext cx="890649" cy="79757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Polityki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Makroekonomicznej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PM</a:t>
            </a:r>
            <a:endParaRPr lang="pl-PL" altLang="pl-PL" b="1" dirty="0">
              <a:latin typeface="Calibri" panose="020F0502020204030204" pitchFamily="34" charset="0"/>
            </a:endParaRPr>
          </a:p>
        </p:txBody>
      </p:sp>
      <p:sp>
        <p:nvSpPr>
          <p:cNvPr id="3120" name="Rectangle 331"/>
          <p:cNvSpPr>
            <a:spLocks noChangeArrowheads="1"/>
          </p:cNvSpPr>
          <p:nvPr/>
        </p:nvSpPr>
        <p:spPr bwMode="auto">
          <a:xfrm>
            <a:off x="6572527" y="4455219"/>
            <a:ext cx="928507" cy="50641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Rozwoju Rynku Finansowego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FN</a:t>
            </a:r>
          </a:p>
        </p:txBody>
      </p:sp>
      <p:sp>
        <p:nvSpPr>
          <p:cNvPr id="62" name="Rectangle 277"/>
          <p:cNvSpPr>
            <a:spLocks noChangeArrowheads="1"/>
          </p:cNvSpPr>
          <p:nvPr/>
        </p:nvSpPr>
        <p:spPr bwMode="auto">
          <a:xfrm>
            <a:off x="6593795" y="5733256"/>
            <a:ext cx="907239" cy="42943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l-PL" sz="800" i="1" dirty="0" smtClean="0">
                <a:latin typeface="Calibri" panose="020F0502020204030204" pitchFamily="34" charset="0"/>
              </a:rPr>
              <a:t>Komitet Standardów Rachunkowości</a:t>
            </a:r>
          </a:p>
        </p:txBody>
      </p:sp>
      <p:sp>
        <p:nvSpPr>
          <p:cNvPr id="3133" name="Text Box 317"/>
          <p:cNvSpPr txBox="1">
            <a:spLocks noChangeArrowheads="1"/>
          </p:cNvSpPr>
          <p:nvPr/>
        </p:nvSpPr>
        <p:spPr bwMode="auto">
          <a:xfrm>
            <a:off x="390972" y="2610363"/>
            <a:ext cx="1338421" cy="40078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Polityki Wydatkowej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PW</a:t>
            </a:r>
            <a:endParaRPr lang="pl-PL" altLang="pl-PL" b="1" i="1" dirty="0">
              <a:latin typeface="Calibri" panose="020F0502020204030204" pitchFamily="34" charset="0"/>
            </a:endParaRPr>
          </a:p>
        </p:txBody>
      </p:sp>
      <p:sp>
        <p:nvSpPr>
          <p:cNvPr id="66" name="Text Box 287"/>
          <p:cNvSpPr txBox="1">
            <a:spLocks noChangeArrowheads="1"/>
          </p:cNvSpPr>
          <p:nvPr/>
        </p:nvSpPr>
        <p:spPr bwMode="auto">
          <a:xfrm>
            <a:off x="6669107" y="387596"/>
            <a:ext cx="634633" cy="79943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>
              <a:spcBef>
                <a:spcPts val="100"/>
              </a:spcBef>
            </a:pPr>
            <a:r>
              <a:rPr lang="pl-PL" altLang="pl-PL" dirty="0">
                <a:solidFill>
                  <a:schemeClr val="tx1"/>
                </a:solidFill>
              </a:rPr>
              <a:t>Biuro Ministra</a:t>
            </a:r>
            <a:br>
              <a:rPr lang="pl-PL" altLang="pl-PL" dirty="0">
                <a:solidFill>
                  <a:schemeClr val="tx1"/>
                </a:solidFill>
              </a:rPr>
            </a:br>
            <a:r>
              <a:rPr lang="pl-PL" altLang="pl-PL" b="1" dirty="0" smtClean="0">
                <a:solidFill>
                  <a:schemeClr val="tx1"/>
                </a:solidFill>
              </a:rPr>
              <a:t>BMI</a:t>
            </a:r>
            <a:endParaRPr lang="pl-PL" altLang="pl-PL" sz="900" b="1" dirty="0">
              <a:solidFill>
                <a:srgbClr val="FF0000"/>
              </a:solidFill>
            </a:endParaRPr>
          </a:p>
        </p:txBody>
      </p:sp>
      <p:sp>
        <p:nvSpPr>
          <p:cNvPr id="67" name="Rectangle 289"/>
          <p:cNvSpPr>
            <a:spLocks noChangeArrowheads="1"/>
          </p:cNvSpPr>
          <p:nvPr/>
        </p:nvSpPr>
        <p:spPr bwMode="auto">
          <a:xfrm>
            <a:off x="4132104" y="382541"/>
            <a:ext cx="2451557" cy="79874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0"/>
              </a:spcBef>
            </a:pPr>
            <a:r>
              <a:rPr lang="pl-PL" altLang="pl-PL" sz="1050" b="1" dirty="0" smtClean="0">
                <a:latin typeface="Calibri" panose="020F0502020204030204" pitchFamily="34" charset="0"/>
              </a:rPr>
              <a:t>Minister Finansów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</a:pPr>
            <a:r>
              <a:rPr lang="pl-PL" altLang="pl-PL" sz="1050" b="1" dirty="0">
                <a:latin typeface="Calibri" panose="020F0502020204030204" pitchFamily="34" charset="0"/>
              </a:rPr>
              <a:t/>
            </a:r>
            <a:br>
              <a:rPr lang="pl-PL" altLang="pl-PL" sz="1050" b="1" dirty="0">
                <a:latin typeface="Calibri" panose="020F0502020204030204" pitchFamily="34" charset="0"/>
              </a:rPr>
            </a:br>
            <a:r>
              <a:rPr lang="pl-PL" altLang="pl-PL" sz="1050" b="1" dirty="0" smtClean="0">
                <a:latin typeface="Calibri" panose="020F0502020204030204" pitchFamily="34" charset="0"/>
              </a:rPr>
              <a:t>TERESA CZERWIŃSKA</a:t>
            </a:r>
            <a:endParaRPr lang="pl-PL" altLang="pl-PL" sz="1050" b="1" dirty="0">
              <a:latin typeface="Calibri" panose="020F0502020204030204" pitchFamily="34" charset="0"/>
            </a:endParaRPr>
          </a:p>
        </p:txBody>
      </p:sp>
      <p:sp>
        <p:nvSpPr>
          <p:cNvPr id="68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3559840" y="397936"/>
            <a:ext cx="503540" cy="80599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pl-PL" altLang="pl-PL" dirty="0" smtClean="0">
                <a:solidFill>
                  <a:schemeClr val="tx1"/>
                </a:solidFill>
              </a:rPr>
              <a:t>Gabinet </a:t>
            </a:r>
            <a:r>
              <a:rPr lang="pl-PL" altLang="pl-PL" dirty="0">
                <a:solidFill>
                  <a:schemeClr val="tx1"/>
                </a:solidFill>
              </a:rPr>
              <a:t/>
            </a:r>
            <a:br>
              <a:rPr lang="pl-PL" altLang="pl-PL" dirty="0">
                <a:solidFill>
                  <a:schemeClr val="tx1"/>
                </a:solidFill>
              </a:rPr>
            </a:br>
            <a:r>
              <a:rPr lang="pl-PL" altLang="pl-PL" dirty="0" smtClean="0">
                <a:solidFill>
                  <a:schemeClr val="tx1"/>
                </a:solidFill>
              </a:rPr>
              <a:t>Polityczny</a:t>
            </a:r>
            <a:endParaRPr lang="pl-PL" altLang="pl-PL" dirty="0">
              <a:solidFill>
                <a:schemeClr val="tx1"/>
              </a:solidFill>
            </a:endParaRPr>
          </a:p>
        </p:txBody>
      </p:sp>
      <p:sp>
        <p:nvSpPr>
          <p:cNvPr id="69" name="Text Box 319"/>
          <p:cNvSpPr txBox="1">
            <a:spLocks noChangeArrowheads="1"/>
          </p:cNvSpPr>
          <p:nvPr/>
        </p:nvSpPr>
        <p:spPr bwMode="auto">
          <a:xfrm>
            <a:off x="2407196" y="397312"/>
            <a:ext cx="1080120" cy="79943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pl-PL" altLang="pl-PL" dirty="0">
                <a:solidFill>
                  <a:schemeClr val="tx1"/>
                </a:solidFill>
              </a:rPr>
              <a:t>Główny Ekonomista Ministerstwa Finansów</a:t>
            </a:r>
          </a:p>
          <a:p>
            <a:r>
              <a:rPr lang="pl-PL" altLang="pl-PL" dirty="0">
                <a:solidFill>
                  <a:schemeClr val="tx1"/>
                </a:solidFill>
              </a:rPr>
              <a:t>Samodzielne Stanowisko do Spraw Finansów  </a:t>
            </a:r>
          </a:p>
          <a:p>
            <a:pPr>
              <a:spcBef>
                <a:spcPts val="100"/>
              </a:spcBef>
            </a:pPr>
            <a:r>
              <a:rPr lang="pl-PL" altLang="pl-PL" b="1" dirty="0" smtClean="0">
                <a:solidFill>
                  <a:schemeClr val="tx1"/>
                </a:solidFill>
              </a:rPr>
              <a:t>GEM</a:t>
            </a:r>
            <a:endParaRPr lang="pl-PL" altLang="pl-PL" sz="900" b="1" dirty="0">
              <a:solidFill>
                <a:srgbClr val="FF0000"/>
              </a:solidFill>
            </a:endParaRPr>
          </a:p>
        </p:txBody>
      </p:sp>
      <p:sp>
        <p:nvSpPr>
          <p:cNvPr id="70" name="Text Box 295"/>
          <p:cNvSpPr txBox="1">
            <a:spLocks noChangeArrowheads="1"/>
          </p:cNvSpPr>
          <p:nvPr/>
        </p:nvSpPr>
        <p:spPr bwMode="auto">
          <a:xfrm>
            <a:off x="1255068" y="396674"/>
            <a:ext cx="1101735" cy="78460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latin typeface="Calibri" panose="020F0502020204030204" pitchFamily="34" charset="0"/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pl-PL" altLang="pl-PL" dirty="0">
                <a:solidFill>
                  <a:schemeClr val="tx1"/>
                </a:solidFill>
              </a:rPr>
              <a:t>Samodzielne Stanowisko do Spraw </a:t>
            </a:r>
            <a:r>
              <a:rPr lang="pl-PL" altLang="pl-PL" dirty="0" smtClean="0">
                <a:solidFill>
                  <a:schemeClr val="tx1"/>
                </a:solidFill>
              </a:rPr>
              <a:t>Informatyzacji </a:t>
            </a:r>
          </a:p>
          <a:p>
            <a:r>
              <a:rPr lang="pl-PL" altLang="pl-PL" b="1" dirty="0" smtClean="0">
                <a:solidFill>
                  <a:schemeClr val="tx1"/>
                </a:solidFill>
              </a:rPr>
              <a:t>SI</a:t>
            </a:r>
          </a:p>
          <a:p>
            <a:r>
              <a:rPr lang="pl-PL" altLang="pl-PL" dirty="0" smtClean="0">
                <a:solidFill>
                  <a:schemeClr val="tx1"/>
                </a:solidFill>
              </a:rPr>
              <a:t>Pełnomocnik Ministra Finansów do Spraw Informatyzacji  </a:t>
            </a:r>
          </a:p>
        </p:txBody>
      </p:sp>
      <p:sp>
        <p:nvSpPr>
          <p:cNvPr id="72" name="Rectangle 346"/>
          <p:cNvSpPr>
            <a:spLocks noChangeArrowheads="1"/>
          </p:cNvSpPr>
          <p:nvPr/>
        </p:nvSpPr>
        <p:spPr bwMode="auto">
          <a:xfrm>
            <a:off x="7591772" y="1252317"/>
            <a:ext cx="946659" cy="122413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Podsekretarz Stanu   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FILIP ŚWITAŁA</a:t>
            </a:r>
            <a:endParaRPr lang="pl-PL" altLang="pl-PL" sz="900" b="1" dirty="0">
              <a:latin typeface="Calibri" panose="020F0502020204030204" pitchFamily="34" charset="0"/>
            </a:endParaRPr>
          </a:p>
        </p:txBody>
      </p:sp>
      <p:sp>
        <p:nvSpPr>
          <p:cNvPr id="73" name="Text Box 295"/>
          <p:cNvSpPr txBox="1">
            <a:spLocks noChangeArrowheads="1"/>
          </p:cNvSpPr>
          <p:nvPr/>
        </p:nvSpPr>
        <p:spPr bwMode="auto">
          <a:xfrm>
            <a:off x="296824" y="397936"/>
            <a:ext cx="864096" cy="77477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latin typeface="Calibri" panose="020F0502020204030204" pitchFamily="34" charset="0"/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pl-PL" altLang="pl-PL" dirty="0">
                <a:solidFill>
                  <a:schemeClr val="tx1"/>
                </a:solidFill>
              </a:rPr>
              <a:t>Samodzielne Stanowisko do Spraw </a:t>
            </a:r>
            <a:r>
              <a:rPr lang="pl-PL" altLang="pl-PL" dirty="0" smtClean="0">
                <a:solidFill>
                  <a:schemeClr val="tx1"/>
                </a:solidFill>
              </a:rPr>
              <a:t>Azjatyckiego Banku Inwestycji Infrastrukturalnych</a:t>
            </a:r>
            <a:r>
              <a:rPr lang="pl-PL" altLang="pl-PL" dirty="0">
                <a:solidFill>
                  <a:schemeClr val="tx1"/>
                </a:solidFill>
              </a:rPr>
              <a:t/>
            </a:r>
            <a:br>
              <a:rPr lang="pl-PL" altLang="pl-PL" dirty="0">
                <a:solidFill>
                  <a:schemeClr val="tx1"/>
                </a:solidFill>
              </a:rPr>
            </a:br>
            <a:r>
              <a:rPr lang="pl-PL" altLang="pl-PL" b="1" dirty="0" smtClean="0">
                <a:solidFill>
                  <a:schemeClr val="tx1"/>
                </a:solidFill>
              </a:rPr>
              <a:t>SAB</a:t>
            </a:r>
            <a:endParaRPr lang="pl-PL" altLang="pl-PL" b="1" dirty="0">
              <a:solidFill>
                <a:schemeClr val="tx1"/>
              </a:solidFill>
            </a:endParaRPr>
          </a:p>
        </p:txBody>
      </p:sp>
      <p:sp>
        <p:nvSpPr>
          <p:cNvPr id="78" name="Rectangle 331"/>
          <p:cNvSpPr>
            <a:spLocks noChangeArrowheads="1"/>
          </p:cNvSpPr>
          <p:nvPr/>
        </p:nvSpPr>
        <p:spPr bwMode="auto">
          <a:xfrm>
            <a:off x="5512760" y="3921226"/>
            <a:ext cx="863201" cy="64770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Zwalczania Przestępczości Ekonomicznej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DZP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59" name="Rectangle 346"/>
          <p:cNvSpPr>
            <a:spLocks noChangeArrowheads="1"/>
          </p:cNvSpPr>
          <p:nvPr/>
        </p:nvSpPr>
        <p:spPr bwMode="auto">
          <a:xfrm>
            <a:off x="5503540" y="1241594"/>
            <a:ext cx="872421" cy="122413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Podsekretarz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Stanu</a:t>
            </a:r>
          </a:p>
          <a:p>
            <a:pPr eaLnBrk="1" hangingPunct="1"/>
            <a:endParaRPr lang="pl-PL" altLang="pl-PL" sz="700" b="1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b="1" dirty="0" smtClean="0">
                <a:latin typeface="Calibri" panose="020F0502020204030204" pitchFamily="34" charset="0"/>
              </a:rPr>
              <a:t>Zastępca Szefa Krajowej </a:t>
            </a:r>
            <a:r>
              <a:rPr lang="pl-PL" altLang="pl-PL" sz="700" b="1" dirty="0">
                <a:latin typeface="Calibri" panose="020F0502020204030204" pitchFamily="34" charset="0"/>
              </a:rPr>
              <a:t>Administracji Skarbowej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   </a:t>
            </a:r>
            <a:endParaRPr lang="pl-PL" altLang="pl-PL" sz="8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PIOTR WALCZAK</a:t>
            </a:r>
            <a:endParaRPr lang="pl-PL" altLang="pl-PL" sz="900" b="1" dirty="0">
              <a:latin typeface="Calibri" panose="020F0502020204030204" pitchFamily="34" charset="0"/>
            </a:endParaRPr>
          </a:p>
        </p:txBody>
      </p:sp>
      <p:sp>
        <p:nvSpPr>
          <p:cNvPr id="60" name="Rectangle 346"/>
          <p:cNvSpPr>
            <a:spLocks noChangeArrowheads="1"/>
          </p:cNvSpPr>
          <p:nvPr/>
        </p:nvSpPr>
        <p:spPr bwMode="auto">
          <a:xfrm>
            <a:off x="4485461" y="1239364"/>
            <a:ext cx="872421" cy="122413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Podsekretarz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Stanu</a:t>
            </a:r>
          </a:p>
          <a:p>
            <a:pPr eaLnBrk="1" hangingPunct="1"/>
            <a:endParaRPr lang="pl-PL" altLang="pl-PL" sz="700" b="1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b="1" dirty="0" smtClean="0">
                <a:latin typeface="Calibri" panose="020F0502020204030204" pitchFamily="34" charset="0"/>
              </a:rPr>
              <a:t>Zastępca Szefa Krajowej </a:t>
            </a:r>
            <a:r>
              <a:rPr lang="pl-PL" altLang="pl-PL" sz="700" b="1" dirty="0">
                <a:latin typeface="Calibri" panose="020F0502020204030204" pitchFamily="34" charset="0"/>
              </a:rPr>
              <a:t>Administracji Skarbowej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   </a:t>
            </a:r>
            <a:endParaRPr lang="pl-PL" altLang="pl-PL" sz="8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PAWEŁ CYBULSKI</a:t>
            </a:r>
            <a:endParaRPr lang="pl-PL" altLang="pl-PL" sz="900" b="1" dirty="0">
              <a:latin typeface="Calibri" panose="020F0502020204030204" pitchFamily="34" charset="0"/>
            </a:endParaRPr>
          </a:p>
        </p:txBody>
      </p:sp>
      <p:sp>
        <p:nvSpPr>
          <p:cNvPr id="61" name="Text Box 345"/>
          <p:cNvSpPr txBox="1">
            <a:spLocks noChangeArrowheads="1"/>
          </p:cNvSpPr>
          <p:nvPr/>
        </p:nvSpPr>
        <p:spPr bwMode="auto">
          <a:xfrm>
            <a:off x="3145134" y="4961226"/>
            <a:ext cx="1144528" cy="62402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Komunikacji i </a:t>
            </a:r>
            <a:r>
              <a:rPr lang="pl-PL" altLang="pl-PL" sz="800" dirty="0" smtClean="0">
                <a:latin typeface="Calibri" panose="020F0502020204030204" pitchFamily="34" charset="0"/>
              </a:rPr>
              <a:t> Promocji</a:t>
            </a:r>
            <a:endParaRPr lang="pl-PL" altLang="pl-PL" sz="8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BKP – </a:t>
            </a:r>
            <a:r>
              <a:rPr lang="pl-PL" altLang="pl-PL" sz="500" i="1" dirty="0" smtClean="0">
                <a:latin typeface="Calibri" panose="020F0502020204030204" pitchFamily="34" charset="0"/>
              </a:rPr>
              <a:t>w zakresie </a:t>
            </a:r>
            <a:r>
              <a:rPr lang="pl-PL" sz="500" i="1" dirty="0" smtClean="0">
                <a:latin typeface="Calibri" panose="020F0502020204030204" pitchFamily="34" charset="0"/>
              </a:rPr>
              <a:t>działalności </a:t>
            </a:r>
            <a:r>
              <a:rPr lang="pl-PL" sz="500" i="1" dirty="0" err="1">
                <a:latin typeface="Calibri" panose="020F0502020204030204" pitchFamily="34" charset="0"/>
              </a:rPr>
              <a:t>informacyjno</a:t>
            </a:r>
            <a:r>
              <a:rPr lang="pl-PL" sz="500" i="1" dirty="0">
                <a:latin typeface="Calibri" panose="020F0502020204030204" pitchFamily="34" charset="0"/>
              </a:rPr>
              <a:t>–promocyjnej Krajowej Administracji Skarbowej</a:t>
            </a:r>
            <a:r>
              <a:rPr lang="pl-PL" altLang="pl-PL" sz="500" b="1" i="1" dirty="0" smtClean="0">
                <a:latin typeface="Calibri" panose="020F0502020204030204" pitchFamily="34" charset="0"/>
              </a:rPr>
              <a:t> </a:t>
            </a:r>
            <a:endParaRPr lang="pl-PL" altLang="pl-PL" sz="500" b="1" i="1" dirty="0">
              <a:latin typeface="Calibri" panose="020F0502020204030204" pitchFamily="34" charset="0"/>
            </a:endParaRPr>
          </a:p>
        </p:txBody>
      </p:sp>
      <p:sp>
        <p:nvSpPr>
          <p:cNvPr id="75" name="Rectangle 257"/>
          <p:cNvSpPr>
            <a:spLocks noChangeArrowheads="1"/>
          </p:cNvSpPr>
          <p:nvPr/>
        </p:nvSpPr>
        <p:spPr bwMode="auto">
          <a:xfrm>
            <a:off x="4487621" y="3162464"/>
            <a:ext cx="883223" cy="61066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Kluczowych </a:t>
            </a:r>
            <a:r>
              <a:rPr lang="pl-PL" altLang="pl-PL" sz="800" dirty="0" smtClean="0">
                <a:latin typeface="Calibri" panose="020F0502020204030204" pitchFamily="34" charset="0"/>
              </a:rPr>
              <a:t>Podmiotów 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DKP 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76" name="Rectangle 285"/>
          <p:cNvSpPr>
            <a:spLocks noChangeArrowheads="1"/>
          </p:cNvSpPr>
          <p:nvPr/>
        </p:nvSpPr>
        <p:spPr bwMode="auto">
          <a:xfrm>
            <a:off x="7447756" y="375125"/>
            <a:ext cx="720080" cy="79943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l-PL" altLang="pl-PL" sz="800" b="1" dirty="0" smtClean="0">
              <a:solidFill>
                <a:srgbClr val="00B050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Zarządzania Strategicznego        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DZT</a:t>
            </a:r>
            <a:endParaRPr lang="pl-PL" altLang="pl-PL" sz="600" i="1" dirty="0">
              <a:solidFill>
                <a:srgbClr val="00B050"/>
              </a:solidFill>
              <a:latin typeface="Calibri" panose="020F0502020204030204" pitchFamily="34" charset="0"/>
            </a:endParaRPr>
          </a:p>
          <a:p>
            <a:pPr eaLnBrk="1" hangingPunct="1"/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77" name="Rectangle 257"/>
          <p:cNvSpPr>
            <a:spLocks noChangeArrowheads="1"/>
          </p:cNvSpPr>
          <p:nvPr/>
        </p:nvSpPr>
        <p:spPr bwMode="auto">
          <a:xfrm>
            <a:off x="3128806" y="2608363"/>
            <a:ext cx="1158696" cy="46755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Organizacji i </a:t>
            </a:r>
            <a:r>
              <a:rPr lang="pl-PL" altLang="pl-PL" sz="800" dirty="0" smtClean="0">
                <a:latin typeface="Calibri" panose="020F0502020204030204" pitchFamily="34" charset="0"/>
              </a:rPr>
              <a:t>Wdrożeń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DOW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79" name="Text Box 275"/>
          <p:cNvSpPr txBox="1">
            <a:spLocks noChangeArrowheads="1"/>
          </p:cNvSpPr>
          <p:nvPr/>
        </p:nvSpPr>
        <p:spPr bwMode="auto">
          <a:xfrm>
            <a:off x="8743900" y="2562955"/>
            <a:ext cx="683144" cy="52891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</a:t>
            </a:r>
            <a:r>
              <a:rPr lang="pl-PL" altLang="pl-PL" sz="800" dirty="0" smtClean="0">
                <a:latin typeface="Calibri" panose="020F0502020204030204" pitchFamily="34" charset="0"/>
              </a:rPr>
              <a:t>Kontroli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BK</a:t>
            </a:r>
            <a:r>
              <a:rPr lang="pl-PL" altLang="pl-PL" sz="800" dirty="0" smtClean="0">
                <a:latin typeface="Calibri" panose="020F0502020204030204" pitchFamily="34" charset="0"/>
              </a:rPr>
              <a:t>                                                       </a:t>
            </a:r>
            <a:endParaRPr lang="pl-PL" altLang="pl-PL" sz="800" dirty="0">
              <a:latin typeface="Calibri" panose="020F0502020204030204" pitchFamily="34" charset="0"/>
            </a:endParaRPr>
          </a:p>
        </p:txBody>
      </p:sp>
      <p:sp>
        <p:nvSpPr>
          <p:cNvPr id="82" name="Rectangle 331"/>
          <p:cNvSpPr>
            <a:spLocks noChangeArrowheads="1"/>
          </p:cNvSpPr>
          <p:nvPr/>
        </p:nvSpPr>
        <p:spPr bwMode="auto">
          <a:xfrm>
            <a:off x="7600959" y="4393612"/>
            <a:ext cx="890643" cy="62962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Cen Transferowych                     i </a:t>
            </a:r>
            <a:r>
              <a:rPr lang="pl-PL" altLang="pl-PL" sz="800" dirty="0" smtClean="0">
                <a:latin typeface="Calibri" panose="020F0502020204030204" pitchFamily="34" charset="0"/>
              </a:rPr>
              <a:t>Wycen          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DCT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63" name="Rectangle 285"/>
          <p:cNvSpPr>
            <a:spLocks noChangeArrowheads="1"/>
          </p:cNvSpPr>
          <p:nvPr/>
        </p:nvSpPr>
        <p:spPr bwMode="auto">
          <a:xfrm>
            <a:off x="8716219" y="3162464"/>
            <a:ext cx="665744" cy="81824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Informatyzacji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DI</a:t>
            </a:r>
          </a:p>
        </p:txBody>
      </p:sp>
      <p:sp>
        <p:nvSpPr>
          <p:cNvPr id="64" name="Rectangle 257"/>
          <p:cNvSpPr>
            <a:spLocks noChangeArrowheads="1"/>
          </p:cNvSpPr>
          <p:nvPr/>
        </p:nvSpPr>
        <p:spPr bwMode="auto">
          <a:xfrm>
            <a:off x="5520945" y="3182572"/>
            <a:ext cx="867525" cy="59056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endParaRPr lang="pl-PL" altLang="pl-PL" sz="8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Analiz 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DPA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65" name="Rectangle 257"/>
          <p:cNvSpPr>
            <a:spLocks noChangeArrowheads="1"/>
          </p:cNvSpPr>
          <p:nvPr/>
        </p:nvSpPr>
        <p:spPr bwMode="auto">
          <a:xfrm>
            <a:off x="4498423" y="4687392"/>
            <a:ext cx="872421" cy="67169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endParaRPr lang="pl-PL" altLang="pl-PL" sz="8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Nadzoru nad Kontrolami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DNK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Ćwiartka">
  <a:themeElements>
    <a:clrScheme name="Ćwiartka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Ćwiartk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Ćwiartka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16320</TotalTime>
  <Words>333</Words>
  <Application>Microsoft Office PowerPoint</Application>
  <PresentationFormat>Slajdy 35 mm</PresentationFormat>
  <Paragraphs>173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Ćwiartka</vt:lpstr>
      <vt:lpstr>Prezentacja programu PowerPoint</vt:lpstr>
    </vt:vector>
  </TitlesOfParts>
  <Company>Min. Fin.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STRUKTURA ORGANIZACYJNA</dc:title>
  <dc:creator>Biuro Dyrektora Generalnego</dc:creator>
  <cp:revision>1359</cp:revision>
  <cp:lastPrinted>2017-02-24T10:32:46Z</cp:lastPrinted>
  <dcterms:created xsi:type="dcterms:W3CDTF">2006-06-26T12:00:33Z</dcterms:created>
  <dcterms:modified xsi:type="dcterms:W3CDTF">2019-03-29T15:05:37Z</dcterms:modified>
</cp:coreProperties>
</file>