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1" r:id="rId2"/>
  </p:sldMasterIdLst>
  <p:notesMasterIdLst>
    <p:notesMasterId r:id="rId14"/>
  </p:notesMasterIdLst>
  <p:handoutMasterIdLst>
    <p:handoutMasterId r:id="rId15"/>
  </p:handoutMasterIdLst>
  <p:sldIdLst>
    <p:sldId id="865" r:id="rId3"/>
    <p:sldId id="1216" r:id="rId4"/>
    <p:sldId id="1277" r:id="rId5"/>
    <p:sldId id="1337" r:id="rId6"/>
    <p:sldId id="1340" r:id="rId7"/>
    <p:sldId id="1362" r:id="rId8"/>
    <p:sldId id="1320" r:id="rId9"/>
    <p:sldId id="1359" r:id="rId10"/>
    <p:sldId id="1360" r:id="rId11"/>
    <p:sldId id="870" r:id="rId12"/>
    <p:sldId id="871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39D"/>
    <a:srgbClr val="1B676B"/>
    <a:srgbClr val="008000"/>
    <a:srgbClr val="245C8D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27" autoAdjust="0"/>
    <p:restoredTop sz="94094" autoAdjust="0"/>
  </p:normalViewPr>
  <p:slideViewPr>
    <p:cSldViewPr snapToGrid="0">
      <p:cViewPr varScale="1">
        <p:scale>
          <a:sx n="58" d="100"/>
          <a:sy n="58" d="100"/>
        </p:scale>
        <p:origin x="82" y="643"/>
      </p:cViewPr>
      <p:guideLst/>
    </p:cSldViewPr>
  </p:slideViewPr>
  <p:outlineViewPr>
    <p:cViewPr>
      <p:scale>
        <a:sx n="33" d="100"/>
        <a:sy n="33" d="100"/>
      </p:scale>
      <p:origin x="0" y="-33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501900"/>
            <a:ext cx="10426700" cy="25527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467360" cy="6858001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FFF00"/>
              </a:solidFill>
            </a:endParaRPr>
          </a:p>
        </p:txBody>
      </p:sp>
      <p:pic>
        <p:nvPicPr>
          <p:cNvPr id="5" name="Obraz 4" descr="Logotyp Ministerstwa Cyfryzacji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0" y="0"/>
            <a:ext cx="1399357" cy="1397413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Ministerstwo Cyfryzacji</a:t>
            </a:r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AB5F14-90A8-4030-9E04-D33DBF0B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BDD4FE0-350F-4067-A5E8-5C41F8E0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7F1D57-D3E5-4961-BD0A-D0D7ED18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3D0BBE8-AF72-487C-984C-C837E69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71DF880-04E5-411E-9125-835DDB39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82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2CECA9-7CD3-4D02-B669-1D51898B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AC6E68-26BE-43AE-B1B0-1E0C40B8B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5CD6406-AE5E-4BF6-8D12-FCF40C1D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58CDF94-194B-4A7B-AA22-5648299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B8C79D0-9BBD-4FA6-9DCC-FBC594E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589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51EBFF-851F-4F83-941D-6F717031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EB93F42-4614-4478-BB27-80D66BF0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9F38C97-C354-4236-BADD-4124C1B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3FD249B-AB6D-409D-BF0D-E301B09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D60AEDB-6F20-496D-8BD9-2B8D578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485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22D09B-69CB-4BFF-82BF-0FA2E583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867887-F3B4-490E-9857-7A74D5A4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95168A4-FF87-4A3E-9175-2A9A55C9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B92C551-39D0-4F15-9FF9-17015D2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12073B4-8983-4802-B91E-69D01E03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D35F1B2-1C9E-4036-B0A2-1408824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865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B1199C-6FD5-4FB8-A312-FCC69CDA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AAB1114-5771-4727-B396-4BE062A8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70F673C-4E14-4F28-A7A7-B663E7C2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2E8E3F10-1040-4BEA-8074-74F5D97AE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40EA57E-E43B-4F4A-B12C-4B12D042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72B7F8E-1315-4F5C-A0A6-B5C6A71D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45EDD7A-B5A3-4045-AB57-F0D4ECE9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4C92ED9-44AF-451A-923C-485EC6DA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8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751C72-284F-4113-86B8-B0656677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54CD597-07D6-4D15-AFA9-DABCAAF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4B33137-16E2-49AC-90A4-54C152D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16D4466-C4AB-455B-B1D8-15D0CF95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91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40EE9C72-71E0-41EE-9DFE-68D65C5B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10C6336-BE53-4914-8933-C2EEEE98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BAA3238-9BBC-4A43-99A7-E63A23C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808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28BF59-66AF-4A3F-80B0-DBDDA98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9736645-1CCF-48A2-8DA9-613CF6DC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49FBF4B-653C-4A20-A459-ED1A7215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792B623-2FFF-47F5-9DC4-3E6614CA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C29B4EE-E4A4-49F8-AB18-6D242CF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F4AA76B-4EC3-42FE-AD54-65B1DEE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0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02732"/>
            <a:ext cx="824753" cy="228602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25D4B4-7067-4992-A79A-92BAFFE0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916B022-5CF8-4B4F-9502-0377599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5C85304-56E1-4CD6-B353-DF6C7CDD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A11003E-8BB2-40EC-A1F3-9015AF5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33386AE-D6B0-46AC-A7FB-3765FDFB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7952444-40DC-4EBB-8E72-3607874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763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363D45-2CD0-4968-B48B-80DA7C9C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9FEDA3A-81D5-4E08-B6CA-ABF4D892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EF84FE0-D769-4B70-8F46-48149118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02BFB99-12E8-4E2D-A1B4-03E80F79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1CB40AE-08AB-4087-8EBD-01D01000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46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E940544-0352-4FC8-8175-81912D1F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9A682ED-8AC1-408D-B1FA-744A0097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58622CE-D90F-4639-A6D3-AFA4746F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020EEE9-11CA-455B-AD11-3B700B1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5FF4DB8-A339-4749-8B55-083214F2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45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1" y="3310466"/>
            <a:ext cx="685800" cy="423334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1B676B"/>
          </a:solidFill>
          <a:ln>
            <a:solidFill>
              <a:srgbClr val="1B6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447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774"/>
            <a:ext cx="5181600" cy="500697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993773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DCB38E04-F5B4-4EDF-9087-1E3F45D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ADB3BD1-F5B9-468A-8B95-2CB4A966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8ED9A27-5C4D-4C7E-892F-4D9B94908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36E5FFD-089A-48EB-8F6D-A0DD29828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4A663D7-1311-47A2-862D-111C7C30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3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mc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ap.sejm.gov.pl/isap.nsf/download.xsp/WDU20190000848/T/D20190848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pl/web/dostepnosc-cyfrowa/projekty-wspierajace-dostepnosc-cyfrowa" TargetMode="External"/><Relationship Id="rId3" Type="http://schemas.openxmlformats.org/officeDocument/2006/relationships/hyperlink" Target="https://www.gov.pl/web/dostepnosc-cyfrowa/o-szkoleniach-z-dostepnosci-cyfrowej" TargetMode="External"/><Relationship Id="rId7" Type="http://schemas.openxmlformats.org/officeDocument/2006/relationships/hyperlink" Target="https://www.gov.pl/web/dostepnosc-cyfrowa/o-monitoringu-dostepnosci-cyfrowej" TargetMode="External"/><Relationship Id="rId2" Type="http://schemas.openxmlformats.org/officeDocument/2006/relationships/hyperlink" Target="https://www.gov.pl/web/dostepnosc-cyfrowa/podstawy-dostepnosci-cyfrowej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pl/web/dostepnosc-cyfrowa/wykaz-aplikacji-mobilnych-podmiotow-publicznych" TargetMode="External"/><Relationship Id="rId5" Type="http://schemas.openxmlformats.org/officeDocument/2006/relationships/hyperlink" Target="https://www.gov.pl/web/dostepnosc-cyfrowa/wykaz-stron-internetowych-podmiotow-publicznych" TargetMode="External"/><Relationship Id="rId4" Type="http://schemas.openxmlformats.org/officeDocument/2006/relationships/hyperlink" Target="https://www.gov.pl/web/dostepnosc-cyfrowa/dostepne-srod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67" y="3081266"/>
            <a:ext cx="10425490" cy="818929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dirty="0">
                <a:latin typeface="Lato Black" panose="020F0A02020204030203" pitchFamily="34" charset="-18"/>
              </a:rPr>
              <a:t>WPROWADZENIE DO PROJEKTU</a:t>
            </a:r>
            <a:endParaRPr lang="pl-PL" sz="4400" b="1" dirty="0">
              <a:latin typeface="Lato Black" panose="020F0A02020204030203" pitchFamily="34" charset="-18"/>
            </a:endParaRPr>
          </a:p>
        </p:txBody>
      </p:sp>
      <p:pic>
        <p:nvPicPr>
          <p:cNvPr id="3" name="Picture 2" descr="Logotypy związane z finansowaniem projektu – Fundusze Europejskie Program Operacyjny Polska Cyfrowa, Rzeczpospolita Polska, Europejski Fundusz Społecz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7" y="6028692"/>
            <a:ext cx="4714323" cy="65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91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b="1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31850" y="4436198"/>
            <a:ext cx="103170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8755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O nas</a:t>
            </a:r>
            <a:endParaRPr lang="pl-PL" sz="4000" strike="sngStrike" dirty="0"/>
          </a:p>
        </p:txBody>
      </p:sp>
    </p:spTree>
    <p:extLst>
      <p:ext uri="{BB962C8B-B14F-4D97-AF65-F5344CB8AC3E}">
        <p14:creationId xmlns:p14="http://schemas.microsoft.com/office/powerpoint/2010/main" val="4047756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rmAutofit/>
          </a:bodyPr>
          <a:lstStyle/>
          <a:p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Centrum Rozwoju Kompetencji Cyfrowych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83998"/>
            <a:ext cx="10322233" cy="211782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jesteśmy departamentem w Ministerstwie Cyfryzacji;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odpowiadamy za 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ustawę o dostępności cyfrowej stron internetowych i aplikacji mobilnych podmiotów publicznych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działamy na rzecz podmiotów publicznych (a nie indywidualnych osób z niepełnosprawnościami);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w ramach grupy roboczej przy Komisji Europejskiej (grupa WADEX) współpracujemy z innymi krajami, które wdrażają dostępność cyfrową.</a:t>
            </a:r>
          </a:p>
        </p:txBody>
      </p:sp>
    </p:spTree>
    <p:extLst>
      <p:ext uri="{BB962C8B-B14F-4D97-AF65-F5344CB8AC3E}">
        <p14:creationId xmlns:p14="http://schemas.microsoft.com/office/powerpoint/2010/main" val="210238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>
            <a:noAutofit/>
          </a:bodyPr>
          <a:lstStyle/>
          <a:p>
            <a:r>
              <a:rPr lang="pl-PL" dirty="0"/>
              <a:t>Co robimy w CRKC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32330" y="2283998"/>
            <a:ext cx="10322233" cy="211782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publikujemy poradniki i artykuły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, które dotyczą różnych aspektów dostępności;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szkolimy z dostępności cyfrowej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prowadzimy 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dostępne środy 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— otwarte spotkania poświęcone dostępności cyfrowej;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prowadzimy 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wykaz stron internetowych 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wykaz aplikacji mobilnych 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podmiotów publicznych;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monitorujemy stan dostępności cyfrowej 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stron i aplikacji podmiotów publicznych;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realizujemy projekty</a:t>
            </a:r>
            <a:r>
              <a:rPr lang="pl-PL" sz="2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, które wspierają wdrażanie i monitorowanie dostępności cyfrowej.</a:t>
            </a:r>
          </a:p>
        </p:txBody>
      </p:sp>
    </p:spTree>
    <p:extLst>
      <p:ext uri="{BB962C8B-B14F-4D97-AF65-F5344CB8AC3E}">
        <p14:creationId xmlns:p14="http://schemas.microsoft.com/office/powerpoint/2010/main" val="271874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1530" y="3145287"/>
            <a:ext cx="10515600" cy="2240470"/>
          </a:xfrm>
        </p:spPr>
        <p:txBody>
          <a:bodyPr>
            <a:normAutofit/>
          </a:bodyPr>
          <a:lstStyle/>
          <a:p>
            <a:r>
              <a:rPr lang="pl-PL" sz="4000" b="1" dirty="0"/>
              <a:t>O projekcie</a:t>
            </a:r>
            <a:endParaRPr lang="pl-P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0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Źródło finansowania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100" dirty="0"/>
              <a:t>Projekt „Szkolenia z zakresu zarządzania i koordynowania dostępności cyfrowej w projektach dla pracowników administracji publicznej” realizujemy w ramach Programu Operacyjnego Polska Cyfrowa.</a:t>
            </a:r>
          </a:p>
          <a:p>
            <a:pPr fontAlgn="base"/>
            <a:endParaRPr lang="pl-PL" sz="2100" dirty="0"/>
          </a:p>
          <a:p>
            <a:pPr fontAlgn="base"/>
            <a:endParaRPr lang="pl-PL" sz="2100" dirty="0"/>
          </a:p>
          <a:p>
            <a:pPr fontAlgn="base"/>
            <a:endParaRPr lang="pl-PL" sz="2100" dirty="0"/>
          </a:p>
          <a:p>
            <a:pPr fontAlgn="base"/>
            <a:endParaRPr lang="pl-PL" sz="2100" dirty="0"/>
          </a:p>
          <a:p>
            <a:pPr fontAlgn="base"/>
            <a:r>
              <a:rPr lang="pl-PL" sz="2100" dirty="0"/>
              <a:t>Wartość projektu 2 276 116,67 zł, w tym dofinansowanie z środków UE 1 926 277,53 zł.</a:t>
            </a:r>
          </a:p>
          <a:p>
            <a:pPr fontAlgn="base"/>
            <a:endParaRPr lang="pl-PL" sz="2100" dirty="0"/>
          </a:p>
        </p:txBody>
      </p:sp>
      <p:pic>
        <p:nvPicPr>
          <p:cNvPr id="5" name="Picture 2" descr="Logotypy związane z finansowaniem projektu – Fundusze Europejskie Program Operacyjny Polska Cyfrowa, Rzeczpospolita Polska, Europejski Fundusz Społecz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644" y="3452423"/>
            <a:ext cx="5757719" cy="80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55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projektu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100" dirty="0"/>
              <a:t>Podniesienie kompetencji pracowników administracji publicznej z zarządzania </a:t>
            </a:r>
            <a:br>
              <a:rPr lang="pl-PL" sz="2100" dirty="0"/>
            </a:br>
            <a:r>
              <a:rPr lang="pl-PL" sz="2100" dirty="0"/>
              <a:t>i koordynowania działań związanych z dostępnością cyfrową.</a:t>
            </a:r>
          </a:p>
          <a:p>
            <a:pPr fontAlgn="base"/>
            <a:endParaRPr lang="pl-PL" sz="2100" dirty="0"/>
          </a:p>
          <a:p>
            <a:pPr fontAlgn="base"/>
            <a:r>
              <a:rPr lang="pl-PL" sz="2100" dirty="0"/>
              <a:t>Chcemy zastąpić podejście, że „wdrażanie dostępności cyfrowej to audyty i zadania dla programistów i specjalistów do spraw dostępności cyfrowej” </a:t>
            </a:r>
            <a:r>
              <a:rPr lang="pl-PL" sz="2100" b="1" dirty="0"/>
              <a:t>„wdrażanie dostępności cyfrowej to złożony proces, który uda się, jeśli będzie zaplanowany i konsekwentnie prowadzony”. </a:t>
            </a:r>
          </a:p>
        </p:txBody>
      </p:sp>
    </p:spTree>
    <p:extLst>
      <p:ext uri="{BB962C8B-B14F-4D97-AF65-F5344CB8AC3E}">
        <p14:creationId xmlns:p14="http://schemas.microsoft.com/office/powerpoint/2010/main" val="189083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 szkoleniach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002673"/>
            <a:ext cx="10230123" cy="4051092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b="1" dirty="0"/>
              <a:t>3 edycje </a:t>
            </a:r>
            <a:r>
              <a:rPr lang="pl-PL" sz="2100" dirty="0"/>
              <a:t>szkoleń — w każdej edycji weźmie udział 200 osób;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b="1" dirty="0"/>
              <a:t>10 zajęć po 3 godziny każde </a:t>
            </a:r>
            <a:r>
              <a:rPr lang="pl-PL" sz="2100" dirty="0"/>
              <a:t>(wszystkie zajęcia zdalne — w aplikacji </a:t>
            </a:r>
            <a:r>
              <a:rPr lang="pl-PL" sz="2100" b="1" dirty="0"/>
              <a:t>MS </a:t>
            </a:r>
            <a:r>
              <a:rPr lang="pl-PL" sz="2100" b="1" dirty="0" err="1"/>
              <a:t>Teams</a:t>
            </a:r>
            <a:r>
              <a:rPr lang="pl-PL" sz="2100" dirty="0"/>
              <a:t>):</a:t>
            </a:r>
          </a:p>
          <a:p>
            <a:pPr marL="1028700" lvl="1" indent="-342900">
              <a:lnSpc>
                <a:spcPct val="120000"/>
              </a:lnSpc>
              <a:spcBef>
                <a:spcPts val="1800"/>
              </a:spcBef>
              <a:buFont typeface="Lato" panose="020F0502020204030203" pitchFamily="34" charset="-18"/>
              <a:buChar char="-"/>
            </a:pPr>
            <a:r>
              <a:rPr lang="pl-PL" sz="2100" dirty="0"/>
              <a:t>5 wykładów (wspólnych dla wszystkich uczestników danej edycji);</a:t>
            </a:r>
          </a:p>
          <a:p>
            <a:pPr marL="1028700" lvl="1" indent="-342900">
              <a:lnSpc>
                <a:spcPct val="120000"/>
              </a:lnSpc>
              <a:spcBef>
                <a:spcPts val="1800"/>
              </a:spcBef>
              <a:buFont typeface="Lato" panose="020F0502020204030203" pitchFamily="34" charset="-18"/>
              <a:buChar char="-"/>
            </a:pPr>
            <a:r>
              <a:rPr lang="pl-PL" sz="2100" dirty="0"/>
              <a:t>5 ćwiczeń (w podziale na grupy, każda grupa ok. 35 osób); </a:t>
            </a:r>
          </a:p>
          <a:p>
            <a:pPr marL="342900" indent="-342900">
              <a:lnSpc>
                <a:spcPct val="12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100" dirty="0"/>
              <a:t>na ostatnich zajęciach </a:t>
            </a:r>
            <a:r>
              <a:rPr lang="pl-PL" sz="2100" b="1" dirty="0"/>
              <a:t>test końcowy</a:t>
            </a:r>
            <a:r>
              <a:rPr lang="pl-PL" sz="2100" dirty="0"/>
              <a:t> — przystąpienie do testu końcowego jest obowiązkowe.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3034848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 formalne i potwierdzenie udziału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230123" cy="405109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Każdy uczestnik ma aktywnie brać udział w wykładach i ćwiczeniach oraz przystąpić do testu końcowego.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/>
              <a:t>Każdy uczestnik</a:t>
            </a:r>
            <a:r>
              <a:rPr lang="pl-PL" sz="2100" dirty="0"/>
              <a:t>, który spełni te warunki otrzyma </a:t>
            </a:r>
            <a:r>
              <a:rPr lang="pl-PL" sz="2100" b="1" dirty="0"/>
              <a:t>zaświadczenie</a:t>
            </a:r>
            <a:r>
              <a:rPr lang="pl-PL" sz="2100" dirty="0"/>
              <a:t> o udziale w szkoleniu. 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/>
              <a:t>Każda osoba, która zda test końcowy </a:t>
            </a:r>
            <a:r>
              <a:rPr lang="pl-PL" sz="2100" dirty="0"/>
              <a:t>otrzyma </a:t>
            </a:r>
            <a:r>
              <a:rPr lang="pl-PL" sz="2100" b="1" dirty="0"/>
              <a:t>certyfikat</a:t>
            </a:r>
            <a:r>
              <a:rPr lang="pl-PL" sz="2100" dirty="0"/>
              <a:t> potwierdzający zdobycie wiedzy z zakresu zarządzania i koordynowania dostępnością cyfrową w projektach.</a:t>
            </a:r>
          </a:p>
        </p:txBody>
      </p:sp>
    </p:spTree>
    <p:extLst>
      <p:ext uri="{BB962C8B-B14F-4D97-AF65-F5344CB8AC3E}">
        <p14:creationId xmlns:p14="http://schemas.microsoft.com/office/powerpoint/2010/main" val="199345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10530</TotalTime>
  <Words>302</Words>
  <Application>Microsoft Office PowerPoint</Application>
  <PresentationFormat>Panoramiczny</PresentationFormat>
  <Paragraphs>40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Lato</vt:lpstr>
      <vt:lpstr>Lato Black</vt:lpstr>
      <vt:lpstr>Open Sans</vt:lpstr>
      <vt:lpstr>Open Sans Semibold</vt:lpstr>
      <vt:lpstr>Symbol</vt:lpstr>
      <vt:lpstr>Times New Roman</vt:lpstr>
      <vt:lpstr>Office Theme</vt:lpstr>
      <vt:lpstr>Projekt niestandardowy</vt:lpstr>
      <vt:lpstr>WPROWADZENIE DO PROJEKTU</vt:lpstr>
      <vt:lpstr>O nas</vt:lpstr>
      <vt:lpstr>Centrum Rozwoju Kompetencji Cyfrowych </vt:lpstr>
      <vt:lpstr>Co robimy w CRKC</vt:lpstr>
      <vt:lpstr>O projekcie</vt:lpstr>
      <vt:lpstr>Źródło finansowania</vt:lpstr>
      <vt:lpstr>Cel projektu</vt:lpstr>
      <vt:lpstr>O szkoleniach</vt:lpstr>
      <vt:lpstr>Wymagania formalne i potwierdzenie udziału</vt:lpstr>
      <vt:lpstr>Pytania?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o projekcie</dc:title>
  <dc:creator>Krycki Wojciech</dc:creator>
  <cp:lastModifiedBy>Dębska Anna</cp:lastModifiedBy>
  <cp:revision>556</cp:revision>
  <dcterms:created xsi:type="dcterms:W3CDTF">2018-01-11T08:55:36Z</dcterms:created>
  <dcterms:modified xsi:type="dcterms:W3CDTF">2023-10-18T11:56:56Z</dcterms:modified>
</cp:coreProperties>
</file>