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14"/>
  </p:notesMasterIdLst>
  <p:handoutMasterIdLst>
    <p:handoutMasterId r:id="rId15"/>
  </p:handoutMasterIdLst>
  <p:sldIdLst>
    <p:sldId id="865" r:id="rId3"/>
    <p:sldId id="1216" r:id="rId4"/>
    <p:sldId id="1277" r:id="rId5"/>
    <p:sldId id="1337" r:id="rId6"/>
    <p:sldId id="1340" r:id="rId7"/>
    <p:sldId id="1362" r:id="rId8"/>
    <p:sldId id="1320" r:id="rId9"/>
    <p:sldId id="1359" r:id="rId10"/>
    <p:sldId id="1360" r:id="rId11"/>
    <p:sldId id="870" r:id="rId12"/>
    <p:sldId id="871" r:id="rId13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539D"/>
    <a:srgbClr val="1B676B"/>
    <a:srgbClr val="008000"/>
    <a:srgbClr val="245C8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227" autoAdjust="0"/>
    <p:restoredTop sz="94094" autoAdjust="0"/>
  </p:normalViewPr>
  <p:slideViewPr>
    <p:cSldViewPr snapToGrid="0">
      <p:cViewPr varScale="1">
        <p:scale>
          <a:sx n="58" d="100"/>
          <a:sy n="58" d="100"/>
        </p:scale>
        <p:origin x="82" y="643"/>
      </p:cViewPr>
      <p:guideLst/>
    </p:cSldViewPr>
  </p:slideViewPr>
  <p:outlineViewPr>
    <p:cViewPr>
      <p:scale>
        <a:sx n="33" d="100"/>
        <a:sy n="33" d="100"/>
      </p:scale>
      <p:origin x="0" y="-33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18.10.2023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18.10.2023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9500" y="2501900"/>
            <a:ext cx="10426700" cy="2552700"/>
          </a:xfrm>
        </p:spPr>
        <p:txBody>
          <a:bodyPr anchor="b">
            <a:normAutofit/>
          </a:bodyPr>
          <a:lstStyle>
            <a:lvl1pPr algn="l">
              <a:defRPr sz="48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2"/>
            <a:ext cx="467360" cy="6858001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>
              <a:solidFill>
                <a:srgbClr val="FFFF00"/>
              </a:solidFill>
            </a:endParaRPr>
          </a:p>
        </p:txBody>
      </p:sp>
      <p:pic>
        <p:nvPicPr>
          <p:cNvPr id="5" name="Obraz 4" descr="Logotyp Ministerstwa Cyfryzacji.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20" y="0"/>
            <a:ext cx="1399357" cy="1397413"/>
          </a:xfrm>
          <a:prstGeom prst="rect">
            <a:avLst/>
          </a:prstGeom>
        </p:spPr>
      </p:pic>
      <p:sp>
        <p:nvSpPr>
          <p:cNvPr id="6" name="Podtytuł 2"/>
          <p:cNvSpPr txBox="1">
            <a:spLocks/>
          </p:cNvSpPr>
          <p:nvPr userDrawn="1"/>
        </p:nvSpPr>
        <p:spPr>
          <a:xfrm>
            <a:off x="2252413" y="292072"/>
            <a:ext cx="7350105" cy="81326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</a:t>
            </a:r>
            <a:br>
              <a:rPr lang="pl-PL" sz="2000" b="1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000" b="0" dirty="0"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rPr>
              <a:t>Ministerstwo Cyfryzacji</a:t>
            </a:r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xmlns="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xmlns="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xmlns="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xmlns="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xmlns="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xmlns="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xmlns="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xmlns="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xmlns="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xmlns="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xmlns="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xmlns="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xmlns="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xmlns="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xmlns="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xmlns="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xmlns="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xmlns="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xmlns="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Lato Black" panose="020F0A02020204030203" pitchFamily="34" charset="-18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310466"/>
            <a:ext cx="685800" cy="423334"/>
          </a:xfrm>
          <a:prstGeom prst="rect">
            <a:avLst/>
          </a:prstGeom>
          <a:solidFill>
            <a:srgbClr val="0F53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1B676B"/>
          </a:solidFill>
          <a:ln>
            <a:solidFill>
              <a:srgbClr val="1B676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14475"/>
            <a:ext cx="10515600" cy="1325563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93774"/>
            <a:ext cx="5181600" cy="500697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0"/>
          </p:nvPr>
        </p:nvSpPr>
        <p:spPr>
          <a:xfrm>
            <a:off x="6553200" y="993773"/>
            <a:ext cx="5181600" cy="5006975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xmlns="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xmlns="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xmlns="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sap.sejm.gov.pl/isap.nsf/download.xsp/WDU20190000848/T/D20190848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v.pl/web/dostepnosc-cyfrowa/projekty-wspierajace-dostepnosc-cyfrowa" TargetMode="External"/><Relationship Id="rId3" Type="http://schemas.openxmlformats.org/officeDocument/2006/relationships/hyperlink" Target="https://www.gov.pl/web/dostepnosc-cyfrowa/o-szkoleniach-z-dostepnosci-cyfrowej" TargetMode="External"/><Relationship Id="rId7" Type="http://schemas.openxmlformats.org/officeDocument/2006/relationships/hyperlink" Target="https://www.gov.pl/web/dostepnosc-cyfrowa/o-monitoringu-dostepnosci-cyfrowej" TargetMode="External"/><Relationship Id="rId2" Type="http://schemas.openxmlformats.org/officeDocument/2006/relationships/hyperlink" Target="https://www.gov.pl/web/dostepnosc-cyfrowa/podstawy-dostepnosci-cyfrowej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v.pl/web/dostepnosc-cyfrowa/wykaz-aplikacji-mobilnych-podmiotow-publicznych" TargetMode="External"/><Relationship Id="rId5" Type="http://schemas.openxmlformats.org/officeDocument/2006/relationships/hyperlink" Target="https://www.gov.pl/web/dostepnosc-cyfrowa/wykaz-stron-internetowych-podmiotow-publicznych" TargetMode="External"/><Relationship Id="rId4" Type="http://schemas.openxmlformats.org/officeDocument/2006/relationships/hyperlink" Target="https://www.gov.pl/web/dostepnosc-cyfrowa/dostepne-srody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028767" y="3081266"/>
            <a:ext cx="10425490" cy="818929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pl-PL" sz="4400" dirty="0">
                <a:latin typeface="Lato Black" panose="020F0A02020204030203" pitchFamily="34" charset="-18"/>
              </a:rPr>
              <a:t>WPROWADZENIE DO PROJEKTU</a:t>
            </a:r>
            <a:endParaRPr lang="pl-PL" sz="4400" b="1" dirty="0">
              <a:latin typeface="Lato Black" panose="020F0A02020204030203" pitchFamily="34" charset="-18"/>
            </a:endParaRPr>
          </a:p>
        </p:txBody>
      </p:sp>
      <p:pic>
        <p:nvPicPr>
          <p:cNvPr id="3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817" y="6028692"/>
            <a:ext cx="4714323" cy="655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b="1" dirty="0"/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dostepnosc.cyfrowa@cyfra.gov.pl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z="4000" dirty="0"/>
              <a:t>Dziękuję za uwagę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O nas</a:t>
            </a:r>
            <a:endParaRPr lang="pl-PL" sz="4000" strike="sngStrike" dirty="0"/>
          </a:p>
        </p:txBody>
      </p:sp>
    </p:spTree>
    <p:extLst>
      <p:ext uri="{BB962C8B-B14F-4D97-AF65-F5344CB8AC3E}">
        <p14:creationId xmlns:p14="http://schemas.microsoft.com/office/powerpoint/2010/main" val="4047756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>
                <a:ea typeface="Calibri" panose="020F0502020204030204" pitchFamily="34" charset="0"/>
                <a:cs typeface="Times New Roman" panose="02020603050405020304" pitchFamily="18" charset="0"/>
              </a:rPr>
              <a:t>Centrum Rozwoju Kompetencji Cyfrowych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jesteśmy departamentem w Ministerstwie Cyfryzacji;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odpowiadamy za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ustawę o dostępności cyfrowej stron internetowych i aplikacji mobilnych podmiotów publicznych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działamy na rzecz podmiotów publicznych (a nie indywidualnych osób z niepełnosprawnościami);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w ramach grupy roboczej przy Komisji Europejskiej (grupa WADEX) współpracujemy z innymi krajami, które wdrażają dostępność cyfrową.</a:t>
            </a:r>
          </a:p>
        </p:txBody>
      </p:sp>
    </p:spTree>
    <p:extLst>
      <p:ext uri="{BB962C8B-B14F-4D97-AF65-F5344CB8AC3E}">
        <p14:creationId xmlns:p14="http://schemas.microsoft.com/office/powerpoint/2010/main" val="2102386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Autofit/>
          </a:bodyPr>
          <a:lstStyle/>
          <a:p>
            <a:r>
              <a:rPr lang="pl-PL" dirty="0"/>
              <a:t>Co robimy w CRKC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322233" cy="2117822"/>
          </a:xfrm>
        </p:spPr>
        <p:txBody>
          <a:bodyPr>
            <a:no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publikujemy poradniki i artykuły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które dotyczą różnych aspektów dostępności;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szkolimy z dostępności cyfrowej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prowadzimy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dostępne środy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— otwarte spotkania poświęcone dostępności cyfrowej;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prowadzimy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wykaz stron internetowych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wykaz aplikacji mobilnych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podmiotów publicznych; 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monitorujemy stan dostępności cyfrowej 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stron i aplikacji podmiotów publicznych;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realizujemy projekty</a:t>
            </a:r>
            <a:r>
              <a:rPr lang="pl-PL" sz="2100" dirty="0">
                <a:latin typeface="Lato" panose="020F0502020204030203" pitchFamily="34" charset="-18"/>
                <a:ea typeface="Calibri" panose="020F0502020204030204" pitchFamily="34" charset="0"/>
                <a:cs typeface="Times New Roman" panose="02020603050405020304" pitchFamily="18" charset="0"/>
              </a:rPr>
              <a:t>, które wspierają wdrażanie i monitorowanie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2718744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1530" y="3145287"/>
            <a:ext cx="10515600" cy="2240470"/>
          </a:xfrm>
        </p:spPr>
        <p:txBody>
          <a:bodyPr>
            <a:normAutofit/>
          </a:bodyPr>
          <a:lstStyle/>
          <a:p>
            <a:r>
              <a:rPr lang="pl-PL" sz="4000" b="1" dirty="0"/>
              <a:t>O projekcie</a:t>
            </a:r>
            <a:endParaRPr lang="pl-PL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909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Źródło finansowania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100" dirty="0"/>
              <a:t>Projekt „Szkolenia z zakresu zarządzania i koordynowania dostępności cyfrowej w projektach dla pracowników administracji publicznej” realizujemy w ramach Programu Operacyjnego Polska Cyfrowa.</a:t>
            </a:r>
          </a:p>
          <a:p>
            <a:pPr fontAlgn="base"/>
            <a:endParaRPr lang="pl-PL" sz="2100" dirty="0"/>
          </a:p>
          <a:p>
            <a:pPr fontAlgn="base"/>
            <a:endParaRPr lang="pl-PL" sz="2100" dirty="0"/>
          </a:p>
          <a:p>
            <a:pPr fontAlgn="base"/>
            <a:endParaRPr lang="pl-PL" sz="2100" dirty="0"/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Wartość projektu 2 276 116,67 zł, w tym dofinansowanie z środków UE 1 926 277,53 zł.</a:t>
            </a:r>
          </a:p>
          <a:p>
            <a:pPr fontAlgn="base"/>
            <a:endParaRPr lang="pl-PL" sz="2100" dirty="0"/>
          </a:p>
        </p:txBody>
      </p:sp>
      <p:pic>
        <p:nvPicPr>
          <p:cNvPr id="5" name="Picture 2" descr="Logotypy związane z finansowaniem projektu – Fundusze Europejskie Program Operacyjny Polska Cyfrowa, Rzeczpospolita Polska, Europejski Fundusz Społeczn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644" y="3452423"/>
            <a:ext cx="5757719" cy="80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558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 projektu</a:t>
            </a:r>
          </a:p>
        </p:txBody>
      </p:sp>
      <p:sp>
        <p:nvSpPr>
          <p:cNvPr id="4" name="Symbol zastępczy zawartości 2"/>
          <p:cNvSpPr txBox="1">
            <a:spLocks/>
          </p:cNvSpPr>
          <p:nvPr/>
        </p:nvSpPr>
        <p:spPr>
          <a:xfrm>
            <a:off x="932330" y="1742381"/>
            <a:ext cx="10560424" cy="43744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14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Lato" panose="020F0502020204030203" pitchFamily="34" charset="-18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pl-PL" sz="2100" dirty="0"/>
              <a:t>Podniesienie kompetencji pracowników administracji publicznej z zarządzania </a:t>
            </a:r>
            <a:br>
              <a:rPr lang="pl-PL" sz="2100" dirty="0"/>
            </a:br>
            <a:r>
              <a:rPr lang="pl-PL" sz="2100" dirty="0"/>
              <a:t>i koordynowania działań związanych z dostępnością cyfrową.</a:t>
            </a:r>
          </a:p>
          <a:p>
            <a:pPr fontAlgn="base"/>
            <a:endParaRPr lang="pl-PL" sz="2100" dirty="0"/>
          </a:p>
          <a:p>
            <a:pPr fontAlgn="base"/>
            <a:r>
              <a:rPr lang="pl-PL" sz="2100" dirty="0"/>
              <a:t>Chcemy zastąpić podejście, że „wdrażanie dostępności cyfrowej to audyty i zadania dla programistów i specjalistów do spraw dostępności cyfrowej” </a:t>
            </a:r>
            <a:r>
              <a:rPr lang="pl-PL" sz="2100" b="1" dirty="0"/>
              <a:t>„wdrażanie dostępności cyfrowej to złożony proces, który uda się, jeśli będzie zaplanowany i konsekwentnie prowadzony”. </a:t>
            </a:r>
          </a:p>
        </p:txBody>
      </p:sp>
    </p:spTree>
    <p:extLst>
      <p:ext uri="{BB962C8B-B14F-4D97-AF65-F5344CB8AC3E}">
        <p14:creationId xmlns:p14="http://schemas.microsoft.com/office/powerpoint/2010/main" val="189083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 szkoleniach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002673"/>
            <a:ext cx="10230123" cy="4051092"/>
          </a:xfr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b="1" dirty="0"/>
              <a:t>3 edycje </a:t>
            </a:r>
            <a:r>
              <a:rPr lang="pl-PL" sz="2100" dirty="0"/>
              <a:t>szkoleń — w każdej edycji weźmie udział 200 osób;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b="1" dirty="0"/>
              <a:t>10 zajęć po 3 godziny każde </a:t>
            </a:r>
            <a:r>
              <a:rPr lang="pl-PL" sz="2100" dirty="0"/>
              <a:t>(wszystkie zajęcia zdalne — w aplikacji </a:t>
            </a:r>
            <a:r>
              <a:rPr lang="pl-PL" sz="2100" b="1" dirty="0"/>
              <a:t>MS </a:t>
            </a:r>
            <a:r>
              <a:rPr lang="pl-PL" sz="2100" b="1" dirty="0" err="1"/>
              <a:t>Teams</a:t>
            </a:r>
            <a:r>
              <a:rPr lang="pl-PL" sz="2100" dirty="0"/>
              <a:t>):</a:t>
            </a:r>
          </a:p>
          <a:p>
            <a:pPr marL="1028700" lvl="1" indent="-342900">
              <a:lnSpc>
                <a:spcPct val="120000"/>
              </a:lnSpc>
              <a:spcBef>
                <a:spcPts val="1800"/>
              </a:spcBef>
              <a:buFont typeface="Lato" panose="020F0502020204030203" pitchFamily="34" charset="-18"/>
              <a:buChar char="-"/>
            </a:pPr>
            <a:r>
              <a:rPr lang="pl-PL" sz="2100" dirty="0"/>
              <a:t>5 wykładów (wspólnych dla wszystkich uczestników danej edycji);</a:t>
            </a:r>
          </a:p>
          <a:p>
            <a:pPr marL="1028700" lvl="1" indent="-342900">
              <a:lnSpc>
                <a:spcPct val="120000"/>
              </a:lnSpc>
              <a:spcBef>
                <a:spcPts val="1800"/>
              </a:spcBef>
              <a:buFont typeface="Lato" panose="020F0502020204030203" pitchFamily="34" charset="-18"/>
              <a:buChar char="-"/>
            </a:pPr>
            <a:r>
              <a:rPr lang="pl-PL" sz="2100" dirty="0"/>
              <a:t>5 ćwiczeń (w podziale na grupy, każda grupa ok. 35 osób);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na ostatnich zajęciach </a:t>
            </a:r>
            <a:r>
              <a:rPr lang="pl-PL" sz="2100" b="1" dirty="0"/>
              <a:t>test końcowy</a:t>
            </a:r>
            <a:r>
              <a:rPr lang="pl-PL" sz="2100" dirty="0"/>
              <a:t> — przystąpienie do testu końcowego jest obowiązkowe.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endParaRPr lang="pl-PL" sz="2300" dirty="0"/>
          </a:p>
        </p:txBody>
      </p:sp>
    </p:spTree>
    <p:extLst>
      <p:ext uri="{BB962C8B-B14F-4D97-AF65-F5344CB8AC3E}">
        <p14:creationId xmlns:p14="http://schemas.microsoft.com/office/powerpoint/2010/main" val="3034848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Wymagania formalne i potwierdzenie udziału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30123" cy="4051092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Każdy uczestnik ma aktywnie brać udział w wykładach i ćwiczeniach oraz przystąpić do testu końcowego.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Każdy uczestnik</a:t>
            </a:r>
            <a:r>
              <a:rPr lang="pl-PL" sz="2100" dirty="0"/>
              <a:t>, który spełni te warunki otrzyma </a:t>
            </a:r>
            <a:r>
              <a:rPr lang="pl-PL" sz="2100" b="1" dirty="0"/>
              <a:t>zaświadczenie</a:t>
            </a:r>
            <a:r>
              <a:rPr lang="pl-PL" sz="2100" dirty="0"/>
              <a:t> o udziale w szkoleniu.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Każda osoba, która zda test końcowy </a:t>
            </a:r>
            <a:r>
              <a:rPr lang="pl-PL" sz="2100" dirty="0"/>
              <a:t>otrzyma </a:t>
            </a:r>
            <a:r>
              <a:rPr lang="pl-PL" sz="2100" b="1" dirty="0"/>
              <a:t>certyfikat</a:t>
            </a:r>
            <a:r>
              <a:rPr lang="pl-PL" sz="2100" dirty="0"/>
              <a:t> potwierdzający zdobycie wiedzy z zakresu zarządzania i koordynowania dostępnością cyfrową w projektach.</a:t>
            </a:r>
          </a:p>
        </p:txBody>
      </p:sp>
    </p:spTree>
    <p:extLst>
      <p:ext uri="{BB962C8B-B14F-4D97-AF65-F5344CB8AC3E}">
        <p14:creationId xmlns:p14="http://schemas.microsoft.com/office/powerpoint/2010/main" val="199345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iestandardowy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10530</TotalTime>
  <Words>302</Words>
  <Application>Microsoft Office PowerPoint</Application>
  <PresentationFormat>Panoramiczny</PresentationFormat>
  <Paragraphs>40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11</vt:i4>
      </vt:variant>
    </vt:vector>
  </HeadingPairs>
  <TitlesOfParts>
    <vt:vector size="22" baseType="lpstr">
      <vt:lpstr>Arial</vt:lpstr>
      <vt:lpstr>Calibri</vt:lpstr>
      <vt:lpstr>Calibri Light</vt:lpstr>
      <vt:lpstr>Lato</vt:lpstr>
      <vt:lpstr>Lato Black</vt:lpstr>
      <vt:lpstr>Open Sans</vt:lpstr>
      <vt:lpstr>Open Sans Semibold</vt:lpstr>
      <vt:lpstr>Symbol</vt:lpstr>
      <vt:lpstr>Times New Roman</vt:lpstr>
      <vt:lpstr>Office Theme</vt:lpstr>
      <vt:lpstr>Projekt niestandardowy</vt:lpstr>
      <vt:lpstr>WPROWADZENIE DO PROJEKTU</vt:lpstr>
      <vt:lpstr>O nas</vt:lpstr>
      <vt:lpstr>Centrum Rozwoju Kompetencji Cyfrowych </vt:lpstr>
      <vt:lpstr>Co robimy w CRKC</vt:lpstr>
      <vt:lpstr>O projekcie</vt:lpstr>
      <vt:lpstr>Źródło finansowania</vt:lpstr>
      <vt:lpstr>Cel projektu</vt:lpstr>
      <vt:lpstr>O szkoleniach</vt:lpstr>
      <vt:lpstr>Wymagania formalne i potwierdzenie udziału</vt:lpstr>
      <vt:lpstr>Pytania?</vt:lpstr>
      <vt:lpstr>Dziękuję za uwagę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o projekcie</dc:title>
  <dc:creator>Krycki Wojciech</dc:creator>
  <cp:lastModifiedBy>Dębska Anna</cp:lastModifiedBy>
  <cp:revision>556</cp:revision>
  <dcterms:created xsi:type="dcterms:W3CDTF">2018-01-11T08:55:36Z</dcterms:created>
  <dcterms:modified xsi:type="dcterms:W3CDTF">2023-10-18T11:56:56Z</dcterms:modified>
</cp:coreProperties>
</file>