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75" r:id="rId6"/>
    <p:sldId id="270" r:id="rId7"/>
    <p:sldId id="261" r:id="rId8"/>
    <p:sldId id="272" r:id="rId9"/>
    <p:sldId id="269" r:id="rId10"/>
    <p:sldId id="278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Majchrzyk" initials="AM" lastIdx="9" clrIdx="0">
    <p:extLst>
      <p:ext uri="{19B8F6BF-5375-455C-9EA6-DF929625EA0E}">
        <p15:presenceInfo xmlns:p15="http://schemas.microsoft.com/office/powerpoint/2012/main" userId="S-1-5-21-17384997-2493323680-1510645381-3753" providerId="AD"/>
      </p:ext>
    </p:extLst>
  </p:cmAuthor>
  <p:cmAuthor id="2" name="Martyna Tyrakowska" initials="MT" lastIdx="16" clrIdx="1">
    <p:extLst>
      <p:ext uri="{19B8F6BF-5375-455C-9EA6-DF929625EA0E}">
        <p15:presenceInfo xmlns:p15="http://schemas.microsoft.com/office/powerpoint/2012/main" userId="S-1-5-21-17384997-2493323680-1510645381-22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007" autoAdjust="0"/>
  </p:normalViewPr>
  <p:slideViewPr>
    <p:cSldViewPr snapToGrid="0">
      <p:cViewPr varScale="1">
        <p:scale>
          <a:sx n="152" d="100"/>
          <a:sy n="152" d="100"/>
        </p:scale>
        <p:origin x="6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447-4C16-ACB9-D9B527F38F88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447-4C16-ACB9-D9B527F38F88}"/>
              </c:ext>
            </c:extLst>
          </c:dPt>
          <c:dLbls>
            <c:dLbl>
              <c:idx val="0"/>
              <c:layout>
                <c:manualLayout>
                  <c:x val="-2.401921688653076E-3"/>
                  <c:y val="-2.4771522062643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47-4C16-ACB9-D9B527F38F88}"/>
                </c:ext>
              </c:extLst>
            </c:dLbl>
            <c:dLbl>
              <c:idx val="1"/>
              <c:layout>
                <c:manualLayout>
                  <c:x val="-2.401921688653164E-3"/>
                  <c:y val="-1.0466840308159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47-4C16-ACB9-D9B527F38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38557486.619999997</c:v>
                </c:pt>
                <c:pt idx="1">
                  <c:v>42808968.350000001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47-4C16-ACB9-D9B527F38F8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00960844326538E-3"/>
                  <c:y val="-3.48894676938638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47-4C16-ACB9-D9B527F38F88}"/>
                </c:ext>
              </c:extLst>
            </c:dLbl>
            <c:dLbl>
              <c:idx val="1"/>
              <c:layout>
                <c:manualLayout>
                  <c:x val="-2.401921688653164E-3"/>
                  <c:y val="-1.0466840308159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47-4C16-ACB9-D9B527F38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32773863.620000001</c:v>
                </c:pt>
                <c:pt idx="1">
                  <c:v>42808968.350000001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47-4C16-ACB9-D9B527F38F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8498864"/>
        <c:axId val="318499648"/>
      </c:barChart>
      <c:catAx>
        <c:axId val="31849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8499648"/>
        <c:crosses val="autoZero"/>
        <c:auto val="1"/>
        <c:lblAlgn val="ctr"/>
        <c:lblOffset val="100"/>
        <c:noMultiLvlLbl val="0"/>
      </c:catAx>
      <c:valAx>
        <c:axId val="3184996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849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7A065-AB8F-4F67-8998-E480B11BDA73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2212E-CE4B-487C-A50D-4956CB3C9A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96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5736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13242-8282-5226-DA7C-DE4E5EAD2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AE29CA3-0B82-E4DE-4291-8F32F9C880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EDECE735-F44D-C7F3-C234-99B025EA0F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835B171-4B40-45C9-A456-0320360AA9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933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857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9446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146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2212E-CE4B-487C-A50D-4956CB3C9AE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977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18579" y="1198527"/>
            <a:ext cx="11354838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200" b="1" dirty="0">
                <a:solidFill>
                  <a:schemeClr val="bg1"/>
                </a:solidFill>
                <a:cs typeface="Calibri"/>
              </a:rPr>
              <a:t>Projekt nr POIS.02.04.00-00-0191/16</a:t>
            </a:r>
          </a:p>
          <a:p>
            <a:endParaRPr lang="pl-PL" sz="3200" b="1" i="1" dirty="0">
              <a:solidFill>
                <a:schemeClr val="bg1"/>
              </a:solidFill>
              <a:cs typeface="Calibri"/>
            </a:endParaRPr>
          </a:p>
          <a:p>
            <a:r>
              <a:rPr lang="pl-PL" sz="3200" b="1" i="1" dirty="0">
                <a:solidFill>
                  <a:schemeClr val="bg1"/>
                </a:solidFill>
                <a:cs typeface="Calibri"/>
              </a:rPr>
              <a:t>Inwentaryzacja cennych siedlisk przyrodniczych kraju, gatunków występujących w ich obrębie oraz stworzenie Banku Danych </a:t>
            </a:r>
          </a:p>
          <a:p>
            <a:r>
              <a:rPr lang="pl-PL" sz="3200" b="1" i="1" dirty="0">
                <a:solidFill>
                  <a:schemeClr val="bg1"/>
                </a:solidFill>
                <a:cs typeface="Calibri"/>
              </a:rPr>
              <a:t>o Zasobach Przyrodniczych.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7C09C3C-6878-4A16-4948-B24F981F0DAC}"/>
              </a:ext>
            </a:extLst>
          </p:cNvPr>
          <p:cNvSpPr/>
          <p:nvPr/>
        </p:nvSpPr>
        <p:spPr>
          <a:xfrm>
            <a:off x="891972" y="5120639"/>
            <a:ext cx="10408053" cy="1436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4B57B4B-01D6-7A63-E30B-DD5F5873D9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352" y="5301228"/>
            <a:ext cx="9189294" cy="107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D1946A-4682-CD1B-E834-E273F94D9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30F8A148-61DF-64C4-1208-AA3A13E327B1}"/>
              </a:ext>
            </a:extLst>
          </p:cNvPr>
          <p:cNvSpPr txBox="1"/>
          <p:nvPr/>
        </p:nvSpPr>
        <p:spPr>
          <a:xfrm>
            <a:off x="784532" y="1267057"/>
            <a:ext cx="110757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Klimatu i Środowiska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Generalna Dyrekcja Ochrony Środowiska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14 </a:t>
            </a:r>
            <a:r>
              <a:rPr lang="pl-PL" sz="1800" dirty="0">
                <a:solidFill>
                  <a:srgbClr val="002060"/>
                </a:solidFill>
              </a:rPr>
              <a:t>Regionalnych Dyrekcji Ochrony Środowiska (w: Białymstoku, Bydgoszczy, Gdańsku, Gorzowie Wielkopolskim, Katowicach, Krakowie, Lublinie, Łodzi, Olsztynie, Poznaniu, Rzeszowie, Szczecinie, Warszawie, Wrocławiu) 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8" name="Podtytuł 2">
            <a:extLst>
              <a:ext uri="{FF2B5EF4-FFF2-40B4-BE49-F238E27FC236}">
                <a16:creationId xmlns:a16="http://schemas.microsoft.com/office/drawing/2014/main" id="{A1A325F8-E36D-CE30-1C83-96931F0310E0}"/>
              </a:ext>
            </a:extLst>
          </p:cNvPr>
          <p:cNvSpPr txBox="1">
            <a:spLocks/>
          </p:cNvSpPr>
          <p:nvPr/>
        </p:nvSpPr>
        <p:spPr>
          <a:xfrm>
            <a:off x="1841161" y="3009900"/>
            <a:ext cx="850967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74248EBC-FDF3-9DCC-7C85-05558CB14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19171"/>
              </p:ext>
            </p:extLst>
          </p:nvPr>
        </p:nvGraphicFramePr>
        <p:xfrm>
          <a:off x="784532" y="3771901"/>
          <a:ext cx="10946674" cy="1187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24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rgbClr val="002060"/>
                          </a:solidFill>
                        </a:rPr>
                        <a:t>2017.01.01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2060"/>
                          </a:solidFill>
                        </a:rPr>
                        <a:t>2022.12.31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0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rgbClr val="002060"/>
                          </a:solidFill>
                        </a:rPr>
                        <a:t>2017.01.01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rgbClr val="002060"/>
                          </a:solidFill>
                        </a:rPr>
                        <a:t>2023.11.30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Podtytuł 2"/>
          <p:cNvSpPr txBox="1">
            <a:spLocks/>
          </p:cNvSpPr>
          <p:nvPr/>
        </p:nvSpPr>
        <p:spPr>
          <a:xfrm>
            <a:off x="66985" y="5072002"/>
            <a:ext cx="11578915" cy="70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685744" y="5778499"/>
            <a:ext cx="111442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solidFill>
                  <a:srgbClr val="002060"/>
                </a:solidFill>
              </a:rPr>
              <a:t>Wyeliminowanie luki w procesie zarządzania zasobami przyrodniczymi poprzez zlikwidowanie problemu braku kompletnej informacji przyrodniczej oraz stworzenie systemu gromadzenia, analizowania, udostępniania oraz stałej aktualizacji przestrzennych danych przyrodniczych.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675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208166" y="1373327"/>
            <a:ext cx="394518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39485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3600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E3519C93-C0F9-817D-A138-271329AA85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2274843"/>
              </p:ext>
            </p:extLst>
          </p:nvPr>
        </p:nvGraphicFramePr>
        <p:xfrm>
          <a:off x="606259" y="3035544"/>
          <a:ext cx="10574866" cy="3640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875DDF16-260F-8CE3-BF1A-BD1D8FAF4F53}"/>
              </a:ext>
            </a:extLst>
          </p:cNvPr>
          <p:cNvSpPr txBox="1"/>
          <p:nvPr/>
        </p:nvSpPr>
        <p:spPr>
          <a:xfrm>
            <a:off x="3814989" y="1175305"/>
            <a:ext cx="7438133" cy="1161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Operacyjny Infrastruktura i Środowisko 2014-2020</a:t>
            </a:r>
            <a:endParaRPr lang="en-US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 priorytetowa II – Ochrona środowiska, w tym adaptacja do zmian klimatu</a:t>
            </a:r>
            <a:endParaRPr lang="en-US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6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Działanie 2.4 – Ochrona przyrody i edukacja ekologiczna</a:t>
            </a:r>
            <a:endParaRPr lang="en-US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6454B80-9E5A-0350-F226-3E631F834ED4}"/>
              </a:ext>
            </a:extLst>
          </p:cNvPr>
          <p:cNvSpPr/>
          <p:nvPr/>
        </p:nvSpPr>
        <p:spPr>
          <a:xfrm>
            <a:off x="208166" y="1175305"/>
            <a:ext cx="11775668" cy="121955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347981"/>
              </p:ext>
            </p:extLst>
          </p:nvPr>
        </p:nvGraphicFramePr>
        <p:xfrm>
          <a:off x="489858" y="2347558"/>
          <a:ext cx="11306616" cy="2750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9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7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9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634"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System teleinformatyczny - Bank Danych o Zasobach Przyrodniczych wraz z jego zasileniem przyrodniczymi danymi przestrzennymi.</a:t>
                      </a:r>
                      <a:endParaRPr lang="pl-PL" sz="14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2023.11.30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2023.11.30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Udostępnienie przestrzennych danych przyrodniczych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ramach portalu </a:t>
                      </a:r>
                      <a:r>
                        <a:rPr lang="pl-PL" sz="1400" b="0" i="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Geoserwis</a:t>
                      </a:r>
                      <a:r>
                        <a:rPr lang="pl-PL" sz="14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GDOŚ.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2022.12.31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2022.12.31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747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62" name="Prostokąt 61"/>
          <p:cNvSpPr/>
          <p:nvPr/>
        </p:nvSpPr>
        <p:spPr>
          <a:xfrm>
            <a:off x="7397591" y="2707522"/>
            <a:ext cx="2429447" cy="124469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i="1" dirty="0">
                <a:solidFill>
                  <a:schemeClr val="bg1"/>
                </a:solidFill>
              </a:rPr>
              <a:t>Komponent 2 –</a:t>
            </a:r>
          </a:p>
          <a:p>
            <a:pPr algn="l"/>
            <a:r>
              <a:rPr lang="pl-PL" b="0" i="0" u="none" strike="noStrike" baseline="0" dirty="0"/>
              <a:t>Aplikacja </a:t>
            </a:r>
            <a:r>
              <a:rPr lang="pl-PL" sz="1600" b="0" i="0" u="none" strike="noStrike" baseline="0" dirty="0"/>
              <a:t>użytkownika</a:t>
            </a:r>
            <a:r>
              <a:rPr lang="pl-PL" b="0" i="0" u="none" strike="noStrike" baseline="0" dirty="0"/>
              <a:t> w geoserwis.gdos.gov.pl</a:t>
            </a:r>
            <a:endParaRPr lang="pl-PL" i="1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4098472" y="3098800"/>
            <a:ext cx="2806702" cy="16892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002060"/>
                </a:solidFill>
              </a:rPr>
              <a:t>System informacyjny</a:t>
            </a:r>
          </a:p>
          <a:p>
            <a:pPr algn="ctr"/>
            <a:r>
              <a:rPr lang="pl-PL" sz="2000" b="1" dirty="0">
                <a:solidFill>
                  <a:srgbClr val="002060"/>
                </a:solidFill>
              </a:rPr>
              <a:t>z rejestrem </a:t>
            </a:r>
            <a:r>
              <a:rPr lang="pl-PL" b="1" dirty="0">
                <a:solidFill>
                  <a:srgbClr val="002060"/>
                </a:solidFill>
              </a:rPr>
              <a:t>ponad</a:t>
            </a:r>
            <a:r>
              <a:rPr lang="pl-PL" sz="20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pl-PL" sz="2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1 144 545</a:t>
            </a:r>
            <a:r>
              <a:rPr lang="pl-PL" sz="2000" b="1" dirty="0">
                <a:solidFill>
                  <a:srgbClr val="002060"/>
                </a:solidFill>
              </a:rPr>
              <a:t> rekordów (gatunków i siedlisk)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1275470" y="2624122"/>
            <a:ext cx="2215892" cy="124469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sz="1600" i="1" dirty="0">
                <a:solidFill>
                  <a:schemeClr val="bg1"/>
                </a:solidFill>
              </a:rPr>
              <a:t>Komponent 1 -</a:t>
            </a:r>
          </a:p>
          <a:p>
            <a:pPr algn="l"/>
            <a:r>
              <a:rPr lang="pl-PL" sz="1600" b="0" i="0" u="none" strike="noStrike" baseline="0" dirty="0"/>
              <a:t>Kontener danych</a:t>
            </a:r>
            <a:endParaRPr lang="pl-PL" sz="1600" i="1" dirty="0">
              <a:solidFill>
                <a:schemeClr val="bg1"/>
              </a:solidFill>
            </a:endParaRPr>
          </a:p>
        </p:txBody>
      </p:sp>
      <p:cxnSp>
        <p:nvCxnSpPr>
          <p:cNvPr id="69" name="Łącznik prosty ze strzałką 68"/>
          <p:cNvCxnSpPr>
            <a:cxnSpLocks/>
          </p:cNvCxnSpPr>
          <p:nvPr/>
        </p:nvCxnSpPr>
        <p:spPr>
          <a:xfrm flipH="1">
            <a:off x="3516222" y="3707362"/>
            <a:ext cx="444491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>
            <a:cxnSpLocks/>
          </p:cNvCxnSpPr>
          <p:nvPr/>
        </p:nvCxnSpPr>
        <p:spPr>
          <a:xfrm>
            <a:off x="2834701" y="3943441"/>
            <a:ext cx="0" cy="1702242"/>
          </a:xfrm>
          <a:prstGeom prst="line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>
            <a:cxnSpLocks/>
          </p:cNvCxnSpPr>
          <p:nvPr/>
        </p:nvCxnSpPr>
        <p:spPr>
          <a:xfrm>
            <a:off x="2834701" y="5645683"/>
            <a:ext cx="1976161" cy="0"/>
          </a:xfrm>
          <a:prstGeom prst="straightConnector1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4815756" y="5382274"/>
            <a:ext cx="2278289" cy="124469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i="1" dirty="0">
                <a:solidFill>
                  <a:schemeClr val="bg1"/>
                </a:solidFill>
              </a:rPr>
              <a:t>Komponent 3 –</a:t>
            </a:r>
          </a:p>
          <a:p>
            <a:r>
              <a:rPr lang="pl-PL" sz="1600" i="1" dirty="0">
                <a:solidFill>
                  <a:schemeClr val="bg1"/>
                </a:solidFill>
              </a:rPr>
              <a:t>Aplikacja</a:t>
            </a:r>
            <a:r>
              <a:rPr lang="pl-PL" i="1" dirty="0">
                <a:solidFill>
                  <a:schemeClr val="bg1"/>
                </a:solidFill>
              </a:rPr>
              <a:t> administratora</a:t>
            </a:r>
          </a:p>
        </p:txBody>
      </p:sp>
      <p:cxnSp>
        <p:nvCxnSpPr>
          <p:cNvPr id="82" name="Łącznik prosty ze strzałką 81"/>
          <p:cNvCxnSpPr>
            <a:cxnSpLocks/>
          </p:cNvCxnSpPr>
          <p:nvPr/>
        </p:nvCxnSpPr>
        <p:spPr>
          <a:xfrm>
            <a:off x="5713042" y="4902200"/>
            <a:ext cx="0" cy="487286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10043061" y="3181014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rgbClr val="002060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rgbClr val="002060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rgbClr val="002060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rgbClr val="002060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rgbClr val="002060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rgbClr val="002060"/>
                </a:solidFill>
              </a:rPr>
              <a:t>dot. systemów własnych oraz innych jednostek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164311" y="3619158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164311" y="3808214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164311" y="3995414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7A50154B-5003-D3AD-548F-68A371BD9D32}"/>
              </a:ext>
            </a:extLst>
          </p:cNvPr>
          <p:cNvCxnSpPr>
            <a:cxnSpLocks/>
          </p:cNvCxnSpPr>
          <p:nvPr/>
        </p:nvCxnSpPr>
        <p:spPr>
          <a:xfrm>
            <a:off x="7037588" y="3707362"/>
            <a:ext cx="360003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380F7CC0-1899-2B9C-12DA-2EC0C0BE4C06}"/>
              </a:ext>
            </a:extLst>
          </p:cNvPr>
          <p:cNvCxnSpPr>
            <a:cxnSpLocks/>
          </p:cNvCxnSpPr>
          <p:nvPr/>
        </p:nvCxnSpPr>
        <p:spPr>
          <a:xfrm flipV="1">
            <a:off x="2834701" y="3901916"/>
            <a:ext cx="0" cy="454851"/>
          </a:xfrm>
          <a:prstGeom prst="straightConnector1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>
            <a:extLst>
              <a:ext uri="{FF2B5EF4-FFF2-40B4-BE49-F238E27FC236}">
                <a16:creationId xmlns:a16="http://schemas.microsoft.com/office/drawing/2014/main" id="{F238EDA7-F8E1-6C79-0444-2D761A3D1C48}"/>
              </a:ext>
            </a:extLst>
          </p:cNvPr>
          <p:cNvCxnSpPr>
            <a:cxnSpLocks/>
          </p:cNvCxnSpPr>
          <p:nvPr/>
        </p:nvCxnSpPr>
        <p:spPr>
          <a:xfrm>
            <a:off x="3516222" y="2847695"/>
            <a:ext cx="3881369" cy="0"/>
          </a:xfrm>
          <a:prstGeom prst="straightConnector1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:a16="http://schemas.microsoft.com/office/drawing/2014/main" id="{DAA5E722-BE17-358B-4476-B74ECE455B6E}"/>
              </a:ext>
            </a:extLst>
          </p:cNvPr>
          <p:cNvCxnSpPr>
            <a:cxnSpLocks/>
          </p:cNvCxnSpPr>
          <p:nvPr/>
        </p:nvCxnSpPr>
        <p:spPr>
          <a:xfrm flipH="1">
            <a:off x="6905173" y="3707362"/>
            <a:ext cx="216024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E74C8792-F4B2-281C-712E-1E0F52534EA9}"/>
              </a:ext>
            </a:extLst>
          </p:cNvPr>
          <p:cNvCxnSpPr>
            <a:cxnSpLocks/>
          </p:cNvCxnSpPr>
          <p:nvPr/>
        </p:nvCxnSpPr>
        <p:spPr>
          <a:xfrm>
            <a:off x="3895587" y="3707362"/>
            <a:ext cx="184271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id="{99F919B3-ED86-AFCE-6F8A-3922187C3213}"/>
              </a:ext>
            </a:extLst>
          </p:cNvPr>
          <p:cNvCxnSpPr>
            <a:cxnSpLocks/>
          </p:cNvCxnSpPr>
          <p:nvPr/>
        </p:nvCxnSpPr>
        <p:spPr>
          <a:xfrm flipV="1">
            <a:off x="5713042" y="4773711"/>
            <a:ext cx="0" cy="153889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1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4257" y="1165807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304749"/>
              </p:ext>
            </p:extLst>
          </p:nvPr>
        </p:nvGraphicFramePr>
        <p:xfrm>
          <a:off x="392525" y="1830243"/>
          <a:ext cx="11667580" cy="4511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2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8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0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1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8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Budowa systemu informatycznego.</a:t>
                      </a:r>
                      <a:endParaRPr lang="pl-PL" sz="16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Zasilenie Banku Danych o Zasobach Przyrodniczych przyrodniczymi danymi przestrzennymi.</a:t>
                      </a:r>
                      <a:endParaRPr lang="pl-PL" sz="16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rekord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1 144 545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75002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Opracowanie standardu danych GIS.</a:t>
                      </a:r>
                      <a:endParaRPr lang="pl-PL" sz="16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84812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Harmonizacja danych.</a:t>
                      </a:r>
                      <a:endParaRPr lang="pl-PL" sz="16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12407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Dostęp do informacji o zasobach przyrodniczych poprzez usługi teleinformatyczne (WMS, WFS).</a:t>
                      </a:r>
                      <a:endParaRPr lang="pl-PL" sz="1600" b="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jest dostęp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6113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86007" y="1496007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sz="4000" dirty="0"/>
          </a:p>
          <a:p>
            <a:pPr>
              <a:spcAft>
                <a:spcPts val="1200"/>
              </a:spcAft>
            </a:pPr>
            <a:endParaRPr lang="pl-PL" b="1" dirty="0">
              <a:cs typeface="Times New Roman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096480"/>
              </p:ext>
            </p:extLst>
          </p:nvPr>
        </p:nvGraphicFramePr>
        <p:xfrm>
          <a:off x="717550" y="2524733"/>
          <a:ext cx="10750550" cy="406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1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65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012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Rada Architektury IT zaleca dokonanie uzupełnienia fiszki projektowej o zapisy dotyczące uwag do architektury oraz włączenia Banku Danych będącego częścią portalu </a:t>
                      </a:r>
                      <a:r>
                        <a:rPr lang="pl-PL" sz="160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Geoserwis</a:t>
                      </a:r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Państwowego Zasobu Geodezyjno-Kartograficznego (PZGK), które były omawiane na posiedzeniu KRMC 9.02.2017 r., lecz nie zostały odzwierciedlone w ostatniej wersji fiszki.</a:t>
                      </a:r>
                      <a:endParaRPr lang="en-US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alibri" panose="020F0502020204030204" pitchFamily="34" charset="0"/>
                        <a:buChar char="−"/>
                      </a:pPr>
                      <a:r>
                        <a:rPr lang="pl-PL" sz="1600" i="0" dirty="0">
                          <a:solidFill>
                            <a:srgbClr val="002060"/>
                          </a:solidFill>
                        </a:rPr>
                        <a:t>w</a:t>
                      </a:r>
                      <a:r>
                        <a:rPr lang="pl-PL" sz="1600" i="0">
                          <a:solidFill>
                            <a:srgbClr val="002060"/>
                          </a:solidFill>
                        </a:rPr>
                        <a:t>ykonane </a:t>
                      </a:r>
                      <a:r>
                        <a:rPr lang="pl-PL" sz="1600" i="0" dirty="0">
                          <a:solidFill>
                            <a:srgbClr val="002060"/>
                          </a:solidFill>
                        </a:rPr>
                        <a:t>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Uwagi dot. architektury zostały uwzględnione i zaakceptowane.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Jednocześnie wyjaśniono, że Bank Danych nie był planowany do włączenia do PZGK.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państwowym zasobie geodezyjnym i kartograficznym są gromadzone zbiory danych,</a:t>
                      </a:r>
                      <a:r>
                        <a:rPr lang="pl-PL" sz="1600" u="non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dla których właściwym do prowadzenia </a:t>
                      </a:r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jest Główny Geodeta Kraju, marszałek województwa oraz starosta.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Bank Danych o Zasobach Przyrodniczych został zgłoszony jako zbiór danych przestrzennych do ewidencji zbiorów i usług danych przestrzennych prowadzonej przez Głównego Geodetę Kraju w październiku 2019 roku.</a:t>
                      </a:r>
                      <a:endParaRPr lang="en-US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21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46947" y="109154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10502" y="1797472"/>
            <a:ext cx="11896724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Okres trwałości: </a:t>
            </a:r>
            <a:r>
              <a:rPr lang="pl-PL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Zgodnie z umową o dofinansowanie należy zachować trwałość projektu w okresie 5 lat od zatwierdzenia wniosku o płatność końcową.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Źródło finansowania utrzymania produktów projektu:</a:t>
            </a:r>
            <a:r>
              <a:rPr lang="pl-PL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 Środki na wynagrodzenie administratora GDOŚ oraz na asystę techniczną zabezpieczone zostały w budżecie GDOŚ.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2060"/>
                </a:solidFill>
              </a:rPr>
              <a:t>Najważniejsze ryzyka: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515A41A-AC4F-8391-41BF-62BD38C3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566562"/>
              </p:ext>
            </p:extLst>
          </p:nvPr>
        </p:nvGraphicFramePr>
        <p:xfrm>
          <a:off x="210502" y="3633872"/>
          <a:ext cx="11896723" cy="2501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119">
                  <a:extLst>
                    <a:ext uri="{9D8B030D-6E8A-4147-A177-3AD203B41FA5}">
                      <a16:colId xmlns:a16="http://schemas.microsoft.com/office/drawing/2014/main" val="529625546"/>
                    </a:ext>
                  </a:extLst>
                </a:gridCol>
                <a:gridCol w="1446663">
                  <a:extLst>
                    <a:ext uri="{9D8B030D-6E8A-4147-A177-3AD203B41FA5}">
                      <a16:colId xmlns:a16="http://schemas.microsoft.com/office/drawing/2014/main" val="1972702380"/>
                    </a:ext>
                  </a:extLst>
                </a:gridCol>
                <a:gridCol w="1992573">
                  <a:extLst>
                    <a:ext uri="{9D8B030D-6E8A-4147-A177-3AD203B41FA5}">
                      <a16:colId xmlns:a16="http://schemas.microsoft.com/office/drawing/2014/main" val="506737110"/>
                    </a:ext>
                  </a:extLst>
                </a:gridCol>
                <a:gridCol w="5747368">
                  <a:extLst>
                    <a:ext uri="{9D8B030D-6E8A-4147-A177-3AD203B41FA5}">
                      <a16:colId xmlns:a16="http://schemas.microsoft.com/office/drawing/2014/main" val="455283327"/>
                    </a:ext>
                  </a:extLst>
                </a:gridCol>
              </a:tblGrid>
              <a:tr h="70311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839293"/>
                  </a:ext>
                </a:extLst>
              </a:tr>
              <a:tr h="1260721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Problem w rozwiązywaniu</a:t>
                      </a:r>
                    </a:p>
                    <a:p>
                      <a:pPr algn="ctr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problemów technicznych związanych z funkcjonowaniem systemu Bank Danych o Zasobach</a:t>
                      </a:r>
                    </a:p>
                    <a:p>
                      <a:pPr algn="ctr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Przyrodniczych, spowodowany brakiem asysty technicznej.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rgbClr val="00206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Unikanie zagrożenia.</a:t>
                      </a:r>
                      <a:b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Planuje się zawarcie umowy na asystę techniczną dla systemu BDZP, która umożliwi rozwiązywanie bieżących problemów technicznych w funkcjonowaniu systemu.</a:t>
                      </a:r>
                      <a:endParaRPr lang="pl-PL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315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496790" y="2437065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2B21380-5F02-1187-5812-7EDA65E6072E}"/>
              </a:ext>
            </a:extLst>
          </p:cNvPr>
          <p:cNvSpPr txBox="1"/>
          <p:nvPr/>
        </p:nvSpPr>
        <p:spPr>
          <a:xfrm>
            <a:off x="496790" y="3743351"/>
            <a:ext cx="10824352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2000" b="1" dirty="0">
                <a:solidFill>
                  <a:schemeClr val="bg1"/>
                </a:solidFill>
              </a:rPr>
              <a:t>Marek Kajs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2000" dirty="0">
                <a:solidFill>
                  <a:schemeClr val="bg1"/>
                </a:solidFill>
              </a:rPr>
              <a:t>Zastępca Generalnego Dyrektora Ochrony Środowiska</a:t>
            </a:r>
          </a:p>
          <a:p>
            <a:r>
              <a:rPr lang="pl-PL" sz="2000" b="1" dirty="0">
                <a:solidFill>
                  <a:schemeClr val="bg1"/>
                </a:solidFill>
              </a:rPr>
              <a:t>Generalna Dyrekcja Ochrony Środowiska</a:t>
            </a:r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3559</TotalTime>
  <Words>599</Words>
  <Application>Microsoft Office PowerPoint</Application>
  <PresentationFormat>Panoramiczny</PresentationFormat>
  <Paragraphs>120</Paragraphs>
  <Slides>9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Agnieszka Zajączkowska-Pajka</cp:lastModifiedBy>
  <cp:revision>121</cp:revision>
  <dcterms:created xsi:type="dcterms:W3CDTF">2017-01-27T12:50:17Z</dcterms:created>
  <dcterms:modified xsi:type="dcterms:W3CDTF">2024-05-09T08:31:00Z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