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86" r:id="rId3"/>
    <p:sldId id="288" r:id="rId4"/>
    <p:sldId id="290" r:id="rId5"/>
    <p:sldId id="293" r:id="rId6"/>
    <p:sldId id="291" r:id="rId7"/>
    <p:sldId id="292" r:id="rId8"/>
    <p:sldId id="287" r:id="rId9"/>
    <p:sldId id="281" r:id="rId10"/>
    <p:sldId id="282" r:id="rId11"/>
    <p:sldId id="283" r:id="rId12"/>
    <p:sldId id="284" r:id="rId13"/>
    <p:sldId id="294" r:id="rId14"/>
    <p:sldId id="295" r:id="rId15"/>
    <p:sldId id="296" r:id="rId16"/>
    <p:sldId id="297" r:id="rId17"/>
    <p:sldId id="298" r:id="rId18"/>
    <p:sldId id="26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yda Joanna" initials="HJ" lastIdx="9" clrIdx="0">
    <p:extLst>
      <p:ext uri="{19B8F6BF-5375-455C-9EA6-DF929625EA0E}">
        <p15:presenceInfo xmlns:p15="http://schemas.microsoft.com/office/powerpoint/2012/main" userId="S-1-5-21-3906529882-2472526378-782400817-3599" providerId="AD"/>
      </p:ext>
    </p:extLst>
  </p:cmAuthor>
  <p:cmAuthor id="2" name="Dominik Wolsak" initials="DW" lastIdx="1" clrIdx="1">
    <p:extLst>
      <p:ext uri="{19B8F6BF-5375-455C-9EA6-DF929625EA0E}">
        <p15:presenceInfo xmlns:p15="http://schemas.microsoft.com/office/powerpoint/2012/main" userId="890ac46c0056e03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6937"/>
    <a:srgbClr val="5A5A5A"/>
    <a:srgbClr val="000000"/>
    <a:srgbClr val="D9272D"/>
    <a:srgbClr val="26352B"/>
    <a:srgbClr val="FF5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408" autoAdjust="0"/>
    <p:restoredTop sz="94660"/>
  </p:normalViewPr>
  <p:slideViewPr>
    <p:cSldViewPr snapToGrid="0">
      <p:cViewPr varScale="1">
        <p:scale>
          <a:sx n="73" d="100"/>
          <a:sy n="73" d="100"/>
        </p:scale>
        <p:origin x="3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6" d="100"/>
          <a:sy n="96" d="100"/>
        </p:scale>
        <p:origin x="355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E96CF3B0-C5D4-4976-86FA-C812E8F55C9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EE947144-B8B8-4A3B-B323-7435133F659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E4C24A-C4D6-4FA0-8298-47F3E98679CA}" type="datetimeFigureOut">
              <a:rPr lang="pl-PL" smtClean="0"/>
              <a:t>2022-06-20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0D8E1D64-6D4A-4B03-8B15-090CA1D05F2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5552E50-5AB5-4293-8609-8783C4495FF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6E24EE-B0EB-4186-AAA7-73E88D6C70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292377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27AA55-4ECA-41AF-AEE0-578D62CB5406}" type="datetimeFigureOut">
              <a:rPr lang="pl-PL" smtClean="0"/>
              <a:t>2022-06-20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CA4A4-B721-4292-A674-4FDA46DB758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69493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svg"/><Relationship Id="rId5" Type="http://schemas.openxmlformats.org/officeDocument/2006/relationships/image" Target="../media/image12.png"/><Relationship Id="rId4" Type="http://schemas.openxmlformats.org/officeDocument/2006/relationships/image" Target="../media/image15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ymbol zastępczy obrazu 11" descr="Obraz zawierający siedzi, małe, stół, tort&#10;&#10;Opis wygenerowany automatycznie">
            <a:extLst>
              <a:ext uri="{FF2B5EF4-FFF2-40B4-BE49-F238E27FC236}">
                <a16:creationId xmlns:a16="http://schemas.microsoft.com/office/drawing/2014/main" id="{163103A3-3791-4999-AFB9-C21720F848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754A1D70-DBBD-424C-8528-6E25B66EB2A1}"/>
              </a:ext>
            </a:extLst>
          </p:cNvPr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rgbClr val="00000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3" name="Tytuł 1">
            <a:extLst>
              <a:ext uri="{FF2B5EF4-FFF2-40B4-BE49-F238E27FC236}">
                <a16:creationId xmlns:a16="http://schemas.microsoft.com/office/drawing/2014/main" id="{E2709DCA-B701-4456-84DD-7470D98BF6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8250" y="3961186"/>
            <a:ext cx="9705975" cy="830997"/>
          </a:xfrm>
          <a:prstGeom prst="rect">
            <a:avLst/>
          </a:prstGeom>
        </p:spPr>
        <p:txBody>
          <a:bodyPr/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Tytuł prezentacji</a:t>
            </a:r>
          </a:p>
        </p:txBody>
      </p:sp>
      <p:sp>
        <p:nvSpPr>
          <p:cNvPr id="26" name="Symbol zastępczy tekstu 17">
            <a:extLst>
              <a:ext uri="{FF2B5EF4-FFF2-40B4-BE49-F238E27FC236}">
                <a16:creationId xmlns:a16="http://schemas.microsoft.com/office/drawing/2014/main" id="{62EE1355-2ABF-47FD-814D-F8DDE58268E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" y="5979730"/>
            <a:ext cx="12191998" cy="35847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>
                <a:solidFill>
                  <a:schemeClr val="bg1"/>
                </a:solidFill>
                <a:latin typeface="+mj-lt"/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Imię i Nazwisko</a:t>
            </a:r>
          </a:p>
        </p:txBody>
      </p:sp>
      <p:sp>
        <p:nvSpPr>
          <p:cNvPr id="28" name="Symbol zastępczy tekstu 17">
            <a:extLst>
              <a:ext uri="{FF2B5EF4-FFF2-40B4-BE49-F238E27FC236}">
                <a16:creationId xmlns:a16="http://schemas.microsoft.com/office/drawing/2014/main" id="{6B9D628A-F91B-483D-A0C2-1AAF15C0FF6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" y="6356620"/>
            <a:ext cx="12191998" cy="35847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spc="0">
                <a:solidFill>
                  <a:schemeClr val="bg1"/>
                </a:solidFill>
                <a:latin typeface="+mj-lt"/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Miejscowość, dzień miesiąc rok</a:t>
            </a:r>
          </a:p>
        </p:txBody>
      </p:sp>
      <p:pic>
        <p:nvPicPr>
          <p:cNvPr id="10" name="Grafika 9">
            <a:extLst>
              <a:ext uri="{FF2B5EF4-FFF2-40B4-BE49-F238E27FC236}">
                <a16:creationId xmlns:a16="http://schemas.microsoft.com/office/drawing/2014/main" id="{937632B5-02BA-44F3-922F-23420D93A2C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433253" y="606151"/>
            <a:ext cx="4009487" cy="266453"/>
          </a:xfrm>
          <a:prstGeom prst="rect">
            <a:avLst/>
          </a:prstGeom>
        </p:spPr>
      </p:pic>
      <p:pic>
        <p:nvPicPr>
          <p:cNvPr id="15" name="Grafika 14">
            <a:extLst>
              <a:ext uri="{FF2B5EF4-FFF2-40B4-BE49-F238E27FC236}">
                <a16:creationId xmlns:a16="http://schemas.microsoft.com/office/drawing/2014/main" id="{D4D69E7E-9C13-4C97-8A55-D72FF089218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36023" y="507700"/>
            <a:ext cx="3450923" cy="1196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646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ED195A7-7D32-452E-A19C-75BC49B06A0D}"/>
              </a:ext>
            </a:extLst>
          </p:cNvPr>
          <p:cNvSpPr/>
          <p:nvPr userDrawn="1"/>
        </p:nvSpPr>
        <p:spPr>
          <a:xfrm>
            <a:off x="0" y="6181726"/>
            <a:ext cx="885825" cy="6762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Right Triangle 6">
            <a:extLst>
              <a:ext uri="{FF2B5EF4-FFF2-40B4-BE49-F238E27FC236}">
                <a16:creationId xmlns:a16="http://schemas.microsoft.com/office/drawing/2014/main" id="{ED1C28D2-E1A2-4BB8-BD97-291B3A7779E8}"/>
              </a:ext>
            </a:extLst>
          </p:cNvPr>
          <p:cNvSpPr/>
          <p:nvPr/>
        </p:nvSpPr>
        <p:spPr>
          <a:xfrm rot="5400000">
            <a:off x="580080" y="944002"/>
            <a:ext cx="290989" cy="290989"/>
          </a:xfrm>
          <a:prstGeom prst="rtTriangle">
            <a:avLst/>
          </a:prstGeom>
          <a:solidFill>
            <a:srgbClr val="0269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4" name="Symbol zastępczy tekstu 10">
            <a:extLst>
              <a:ext uri="{FF2B5EF4-FFF2-40B4-BE49-F238E27FC236}">
                <a16:creationId xmlns:a16="http://schemas.microsoft.com/office/drawing/2014/main" id="{0ECA10ED-9830-4AD5-983C-03B3B630D91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4097" y="391951"/>
            <a:ext cx="6253162" cy="628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5A5A5A"/>
                </a:solidFill>
              </a:defRPr>
            </a:lvl1pPr>
          </a:lstStyle>
          <a:p>
            <a:pPr lvl="0"/>
            <a:r>
              <a:rPr lang="pl-PL" dirty="0"/>
              <a:t>Tytuł slajdu</a:t>
            </a:r>
          </a:p>
        </p:txBody>
      </p:sp>
      <p:sp>
        <p:nvSpPr>
          <p:cNvPr id="19" name="Symbol zastępczy tekstu 18">
            <a:extLst>
              <a:ext uri="{FF2B5EF4-FFF2-40B4-BE49-F238E27FC236}">
                <a16:creationId xmlns:a16="http://schemas.microsoft.com/office/drawing/2014/main" id="{E1EAA0BB-B34C-4229-949E-CAAD46F5B0D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90588" y="2056613"/>
            <a:ext cx="10491787" cy="4133850"/>
          </a:xfrm>
          <a:prstGeom prst="rect">
            <a:avLst/>
          </a:prstGeom>
        </p:spPr>
        <p:txBody>
          <a:bodyPr numCol="1" spcCol="720000"/>
          <a:lstStyle>
            <a:lvl1pPr marL="0" indent="0" algn="just">
              <a:lnSpc>
                <a:spcPct val="150000"/>
              </a:lnSpc>
              <a:spcBef>
                <a:spcPts val="0"/>
              </a:spcBef>
              <a:buNone/>
              <a:defRPr sz="1100">
                <a:solidFill>
                  <a:srgbClr val="5A5A5A"/>
                </a:solidFill>
              </a:defRPr>
            </a:lvl1pPr>
            <a:lvl2pPr>
              <a:defRPr sz="1100">
                <a:solidFill>
                  <a:srgbClr val="5A5A5A"/>
                </a:solidFill>
              </a:defRPr>
            </a:lvl2pPr>
            <a:lvl3pPr>
              <a:defRPr sz="1100">
                <a:solidFill>
                  <a:srgbClr val="5A5A5A"/>
                </a:solidFill>
              </a:defRPr>
            </a:lvl3pPr>
            <a:lvl4pPr>
              <a:defRPr sz="1100">
                <a:solidFill>
                  <a:srgbClr val="5A5A5A"/>
                </a:solidFill>
              </a:defRPr>
            </a:lvl4pPr>
            <a:lvl5pPr>
              <a:defRPr sz="1100">
                <a:solidFill>
                  <a:srgbClr val="5A5A5A"/>
                </a:solidFill>
              </a:defRPr>
            </a:lvl5pPr>
          </a:lstStyle>
          <a:p>
            <a:pPr lvl="0"/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elit, </a:t>
            </a:r>
            <a:r>
              <a:rPr lang="pl-PL" dirty="0" err="1"/>
              <a:t>sed</a:t>
            </a:r>
            <a:r>
              <a:rPr lang="pl-PL" dirty="0"/>
              <a:t> do </a:t>
            </a:r>
            <a:r>
              <a:rPr lang="pl-PL" dirty="0" err="1"/>
              <a:t>eiusmod</a:t>
            </a:r>
            <a:r>
              <a:rPr lang="pl-PL" dirty="0"/>
              <a:t> </a:t>
            </a:r>
            <a:r>
              <a:rPr lang="pl-PL" dirty="0" err="1"/>
              <a:t>tempor</a:t>
            </a:r>
            <a:r>
              <a:rPr lang="pl-PL" dirty="0"/>
              <a:t> </a:t>
            </a:r>
            <a:r>
              <a:rPr lang="pl-PL" dirty="0" err="1"/>
              <a:t>incididunt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labore</a:t>
            </a:r>
            <a:r>
              <a:rPr lang="pl-PL" dirty="0"/>
              <a:t> et </a:t>
            </a:r>
            <a:r>
              <a:rPr lang="pl-PL" dirty="0" err="1"/>
              <a:t>dolore</a:t>
            </a:r>
            <a:r>
              <a:rPr lang="pl-PL" dirty="0"/>
              <a:t> </a:t>
            </a:r>
            <a:r>
              <a:rPr lang="pl-PL" dirty="0" err="1"/>
              <a:t>magna</a:t>
            </a:r>
            <a:r>
              <a:rPr lang="pl-PL" dirty="0"/>
              <a:t> </a:t>
            </a:r>
            <a:r>
              <a:rPr lang="pl-PL" dirty="0" err="1"/>
              <a:t>aliqua</a:t>
            </a:r>
            <a:r>
              <a:rPr lang="pl-PL" dirty="0"/>
              <a:t>.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enim</a:t>
            </a:r>
            <a:r>
              <a:rPr lang="pl-PL" dirty="0"/>
              <a:t> ad </a:t>
            </a:r>
            <a:r>
              <a:rPr lang="pl-PL" dirty="0" err="1"/>
              <a:t>minim</a:t>
            </a:r>
            <a:r>
              <a:rPr lang="pl-PL" dirty="0"/>
              <a:t> </a:t>
            </a:r>
            <a:r>
              <a:rPr lang="pl-PL" dirty="0" err="1"/>
              <a:t>veniam</a:t>
            </a:r>
            <a:r>
              <a:rPr lang="pl-PL" dirty="0"/>
              <a:t>, </a:t>
            </a:r>
            <a:r>
              <a:rPr lang="pl-PL" dirty="0" err="1"/>
              <a:t>quis</a:t>
            </a:r>
            <a:r>
              <a:rPr lang="pl-PL" dirty="0"/>
              <a:t> </a:t>
            </a:r>
            <a:r>
              <a:rPr lang="pl-PL" dirty="0" err="1"/>
              <a:t>nostrud</a:t>
            </a:r>
            <a:r>
              <a:rPr lang="pl-PL" dirty="0"/>
              <a:t> </a:t>
            </a:r>
            <a:r>
              <a:rPr lang="pl-PL" dirty="0" err="1"/>
              <a:t>exercitation</a:t>
            </a:r>
            <a:r>
              <a:rPr lang="pl-PL" dirty="0"/>
              <a:t> </a:t>
            </a:r>
            <a:r>
              <a:rPr lang="pl-PL" dirty="0" err="1"/>
              <a:t>ullamco</a:t>
            </a:r>
            <a:r>
              <a:rPr lang="pl-PL" dirty="0"/>
              <a:t> </a:t>
            </a:r>
            <a:r>
              <a:rPr lang="pl-PL" dirty="0" err="1"/>
              <a:t>laboris</a:t>
            </a:r>
            <a:r>
              <a:rPr lang="pl-PL" dirty="0"/>
              <a:t> </a:t>
            </a:r>
            <a:r>
              <a:rPr lang="pl-PL" dirty="0" err="1"/>
              <a:t>nisi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aliquip</a:t>
            </a:r>
            <a:r>
              <a:rPr lang="pl-PL" dirty="0"/>
              <a:t> ex </a:t>
            </a:r>
            <a:r>
              <a:rPr lang="pl-PL" dirty="0" err="1"/>
              <a:t>ea</a:t>
            </a:r>
            <a:r>
              <a:rPr lang="pl-PL" dirty="0"/>
              <a:t> </a:t>
            </a:r>
            <a:r>
              <a:rPr lang="pl-PL" dirty="0" err="1"/>
              <a:t>commodo</a:t>
            </a:r>
            <a:r>
              <a:rPr lang="pl-PL" dirty="0"/>
              <a:t> </a:t>
            </a:r>
            <a:r>
              <a:rPr lang="pl-PL" dirty="0" err="1"/>
              <a:t>consequat</a:t>
            </a:r>
            <a:r>
              <a:rPr lang="pl-PL" dirty="0"/>
              <a:t>. </a:t>
            </a:r>
          </a:p>
        </p:txBody>
      </p:sp>
      <p:pic>
        <p:nvPicPr>
          <p:cNvPr id="7" name="Grafika 6">
            <a:extLst>
              <a:ext uri="{FF2B5EF4-FFF2-40B4-BE49-F238E27FC236}">
                <a16:creationId xmlns:a16="http://schemas.microsoft.com/office/drawing/2014/main" id="{ACA797F1-846F-41CA-85B2-004A6DF378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210399" y="487045"/>
            <a:ext cx="1400400" cy="48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070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6">
            <a:extLst>
              <a:ext uri="{FF2B5EF4-FFF2-40B4-BE49-F238E27FC236}">
                <a16:creationId xmlns:a16="http://schemas.microsoft.com/office/drawing/2014/main" id="{2D26AFAA-D35B-4B54-BCB4-B76285B0E838}"/>
              </a:ext>
            </a:extLst>
          </p:cNvPr>
          <p:cNvSpPr/>
          <p:nvPr userDrawn="1"/>
        </p:nvSpPr>
        <p:spPr>
          <a:xfrm rot="5400000">
            <a:off x="580080" y="944002"/>
            <a:ext cx="290989" cy="290989"/>
          </a:xfrm>
          <a:prstGeom prst="rtTriangle">
            <a:avLst/>
          </a:prstGeom>
          <a:solidFill>
            <a:srgbClr val="0269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2" name="Symbol zastępczy tekstu 10">
            <a:extLst>
              <a:ext uri="{FF2B5EF4-FFF2-40B4-BE49-F238E27FC236}">
                <a16:creationId xmlns:a16="http://schemas.microsoft.com/office/drawing/2014/main" id="{ECF1B017-D1E0-403C-BD68-C2EFFF099F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4097" y="391951"/>
            <a:ext cx="6253162" cy="628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5A5A5A"/>
                </a:solidFill>
              </a:defRPr>
            </a:lvl1pPr>
          </a:lstStyle>
          <a:p>
            <a:pPr lvl="0"/>
            <a:r>
              <a:rPr lang="pl-PL" dirty="0"/>
              <a:t>Tytuł slajdu</a:t>
            </a:r>
          </a:p>
        </p:txBody>
      </p:sp>
      <p:sp>
        <p:nvSpPr>
          <p:cNvPr id="15" name="Symbol zastępczy tekstu 18">
            <a:extLst>
              <a:ext uri="{FF2B5EF4-FFF2-40B4-BE49-F238E27FC236}">
                <a16:creationId xmlns:a16="http://schemas.microsoft.com/office/drawing/2014/main" id="{20C0C28E-AE8E-4075-9533-31B707138AA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1069" y="2056613"/>
            <a:ext cx="7644281" cy="3963187"/>
          </a:xfrm>
          <a:prstGeom prst="rect">
            <a:avLst/>
          </a:prstGeom>
        </p:spPr>
        <p:txBody>
          <a:bodyPr numCol="1" spcCol="720000"/>
          <a:lstStyle>
            <a:lvl1pPr marL="0" indent="0" algn="just">
              <a:lnSpc>
                <a:spcPct val="150000"/>
              </a:lnSpc>
              <a:spcBef>
                <a:spcPts val="0"/>
              </a:spcBef>
              <a:buNone/>
              <a:defRPr sz="1100">
                <a:solidFill>
                  <a:srgbClr val="5A5A5A"/>
                </a:solidFill>
              </a:defRPr>
            </a:lvl1pPr>
            <a:lvl2pPr>
              <a:defRPr sz="1100">
                <a:solidFill>
                  <a:srgbClr val="5A5A5A"/>
                </a:solidFill>
              </a:defRPr>
            </a:lvl2pPr>
            <a:lvl3pPr>
              <a:defRPr sz="1100">
                <a:solidFill>
                  <a:srgbClr val="5A5A5A"/>
                </a:solidFill>
              </a:defRPr>
            </a:lvl3pPr>
            <a:lvl4pPr>
              <a:defRPr sz="1100">
                <a:solidFill>
                  <a:srgbClr val="5A5A5A"/>
                </a:solidFill>
              </a:defRPr>
            </a:lvl4pPr>
            <a:lvl5pPr>
              <a:defRPr sz="1100">
                <a:solidFill>
                  <a:srgbClr val="5A5A5A"/>
                </a:solidFill>
              </a:defRPr>
            </a:lvl5pPr>
          </a:lstStyle>
          <a:p>
            <a:pPr lvl="0"/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elit, </a:t>
            </a:r>
            <a:r>
              <a:rPr lang="pl-PL" dirty="0" err="1"/>
              <a:t>sed</a:t>
            </a:r>
            <a:r>
              <a:rPr lang="pl-PL" dirty="0"/>
              <a:t> do </a:t>
            </a:r>
            <a:r>
              <a:rPr lang="pl-PL" dirty="0" err="1"/>
              <a:t>eiusmod</a:t>
            </a:r>
            <a:r>
              <a:rPr lang="pl-PL" dirty="0"/>
              <a:t> </a:t>
            </a:r>
            <a:r>
              <a:rPr lang="pl-PL" dirty="0" err="1"/>
              <a:t>tempor</a:t>
            </a:r>
            <a:r>
              <a:rPr lang="pl-PL" dirty="0"/>
              <a:t> </a:t>
            </a:r>
            <a:r>
              <a:rPr lang="pl-PL" dirty="0" err="1"/>
              <a:t>incididunt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labore</a:t>
            </a:r>
            <a:r>
              <a:rPr lang="pl-PL" dirty="0"/>
              <a:t> et </a:t>
            </a:r>
            <a:r>
              <a:rPr lang="pl-PL" dirty="0" err="1"/>
              <a:t>dolore</a:t>
            </a:r>
            <a:r>
              <a:rPr lang="pl-PL" dirty="0"/>
              <a:t> </a:t>
            </a:r>
            <a:r>
              <a:rPr lang="pl-PL" dirty="0" err="1"/>
              <a:t>magna</a:t>
            </a:r>
            <a:r>
              <a:rPr lang="pl-PL" dirty="0"/>
              <a:t> </a:t>
            </a:r>
            <a:r>
              <a:rPr lang="pl-PL" dirty="0" err="1"/>
              <a:t>aliqua</a:t>
            </a:r>
            <a:r>
              <a:rPr lang="pl-PL" dirty="0"/>
              <a:t>.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enim</a:t>
            </a:r>
            <a:r>
              <a:rPr lang="pl-PL" dirty="0"/>
              <a:t> ad </a:t>
            </a:r>
            <a:r>
              <a:rPr lang="pl-PL" dirty="0" err="1"/>
              <a:t>minim</a:t>
            </a:r>
            <a:r>
              <a:rPr lang="pl-PL" dirty="0"/>
              <a:t> </a:t>
            </a:r>
            <a:r>
              <a:rPr lang="pl-PL" dirty="0" err="1"/>
              <a:t>veniam</a:t>
            </a:r>
            <a:r>
              <a:rPr lang="pl-PL" dirty="0"/>
              <a:t>, </a:t>
            </a:r>
            <a:r>
              <a:rPr lang="pl-PL" dirty="0" err="1"/>
              <a:t>quis</a:t>
            </a:r>
            <a:r>
              <a:rPr lang="pl-PL" dirty="0"/>
              <a:t> </a:t>
            </a:r>
            <a:r>
              <a:rPr lang="pl-PL" dirty="0" err="1"/>
              <a:t>nostrud</a:t>
            </a:r>
            <a:r>
              <a:rPr lang="pl-PL" dirty="0"/>
              <a:t> </a:t>
            </a:r>
            <a:r>
              <a:rPr lang="pl-PL" dirty="0" err="1"/>
              <a:t>exercitation</a:t>
            </a:r>
            <a:r>
              <a:rPr lang="pl-PL" dirty="0"/>
              <a:t> </a:t>
            </a:r>
            <a:r>
              <a:rPr lang="pl-PL" dirty="0" err="1"/>
              <a:t>ullamco</a:t>
            </a:r>
            <a:r>
              <a:rPr lang="pl-PL" dirty="0"/>
              <a:t> </a:t>
            </a:r>
            <a:r>
              <a:rPr lang="pl-PL" dirty="0" err="1"/>
              <a:t>laboris</a:t>
            </a:r>
            <a:r>
              <a:rPr lang="pl-PL" dirty="0"/>
              <a:t> </a:t>
            </a:r>
            <a:r>
              <a:rPr lang="pl-PL" dirty="0" err="1"/>
              <a:t>nisi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aliquip</a:t>
            </a:r>
            <a:r>
              <a:rPr lang="pl-PL" dirty="0"/>
              <a:t> ex </a:t>
            </a:r>
            <a:r>
              <a:rPr lang="pl-PL" dirty="0" err="1"/>
              <a:t>ea</a:t>
            </a:r>
            <a:r>
              <a:rPr lang="pl-PL" dirty="0"/>
              <a:t> </a:t>
            </a:r>
            <a:r>
              <a:rPr lang="pl-PL" dirty="0" err="1"/>
              <a:t>commodo</a:t>
            </a:r>
            <a:r>
              <a:rPr lang="pl-PL" dirty="0"/>
              <a:t> </a:t>
            </a:r>
            <a:r>
              <a:rPr lang="pl-PL" dirty="0" err="1"/>
              <a:t>consequat</a:t>
            </a:r>
            <a:r>
              <a:rPr lang="pl-PL" dirty="0"/>
              <a:t>. </a:t>
            </a:r>
          </a:p>
        </p:txBody>
      </p:sp>
      <p:pic>
        <p:nvPicPr>
          <p:cNvPr id="16" name="Symbol zastępczy obrazu 10" descr="Obraz zawierający trawa, zewnętrzne, pole, zielony&#10;&#10;Opis wygenerowany automatycznie">
            <a:extLst>
              <a:ext uri="{FF2B5EF4-FFF2-40B4-BE49-F238E27FC236}">
                <a16:creationId xmlns:a16="http://schemas.microsoft.com/office/drawing/2014/main" id="{17BC0A7E-FC9E-4B94-BF2E-4DDC79771D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56" r="35556"/>
          <a:stretch>
            <a:fillRect/>
          </a:stretch>
        </p:blipFill>
        <p:spPr>
          <a:xfrm>
            <a:off x="9550399" y="0"/>
            <a:ext cx="2641602" cy="6858000"/>
          </a:xfrm>
          <a:custGeom>
            <a:avLst/>
            <a:gdLst>
              <a:gd name="connsiteX0" fmla="*/ 0 w 2641602"/>
              <a:gd name="connsiteY0" fmla="*/ 0 h 6858000"/>
              <a:gd name="connsiteX1" fmla="*/ 2641602 w 2641602"/>
              <a:gd name="connsiteY1" fmla="*/ 0 h 6858000"/>
              <a:gd name="connsiteX2" fmla="*/ 2641602 w 2641602"/>
              <a:gd name="connsiteY2" fmla="*/ 6858000 h 6858000"/>
              <a:gd name="connsiteX3" fmla="*/ 0 w 264160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41602" h="6858000">
                <a:moveTo>
                  <a:pt x="0" y="0"/>
                </a:moveTo>
                <a:lnTo>
                  <a:pt x="2641602" y="0"/>
                </a:lnTo>
                <a:lnTo>
                  <a:pt x="264160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8" name="Grafika 7">
            <a:extLst>
              <a:ext uri="{FF2B5EF4-FFF2-40B4-BE49-F238E27FC236}">
                <a16:creationId xmlns:a16="http://schemas.microsoft.com/office/drawing/2014/main" id="{C1D883B9-80D6-4CAB-AFD1-F8708DD4DB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210499" y="484264"/>
            <a:ext cx="1400300" cy="48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028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Symbol zastępczy obrazu 7" descr="Obraz zawierający zewnętrzne, przyroda, trawa, woda&#10;&#10;Opis wygenerowany automatycznie">
            <a:extLst>
              <a:ext uri="{FF2B5EF4-FFF2-40B4-BE49-F238E27FC236}">
                <a16:creationId xmlns:a16="http://schemas.microsoft.com/office/drawing/2014/main" id="{A4AF3A21-D697-4C3E-A860-242EB0C0C4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86" r="29740"/>
          <a:stretch/>
        </p:blipFill>
        <p:spPr>
          <a:xfrm>
            <a:off x="9550399" y="0"/>
            <a:ext cx="2641602" cy="6858000"/>
          </a:xfrm>
          <a:custGeom>
            <a:avLst/>
            <a:gdLst>
              <a:gd name="connsiteX0" fmla="*/ 0 w 2641602"/>
              <a:gd name="connsiteY0" fmla="*/ 0 h 6858000"/>
              <a:gd name="connsiteX1" fmla="*/ 2641602 w 2641602"/>
              <a:gd name="connsiteY1" fmla="*/ 0 h 6858000"/>
              <a:gd name="connsiteX2" fmla="*/ 2641602 w 2641602"/>
              <a:gd name="connsiteY2" fmla="*/ 6858000 h 6858000"/>
              <a:gd name="connsiteX3" fmla="*/ 0 w 264160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41602" h="6858000">
                <a:moveTo>
                  <a:pt x="0" y="0"/>
                </a:moveTo>
                <a:lnTo>
                  <a:pt x="2641602" y="0"/>
                </a:lnTo>
                <a:lnTo>
                  <a:pt x="264160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Right Triangle 6">
            <a:extLst>
              <a:ext uri="{FF2B5EF4-FFF2-40B4-BE49-F238E27FC236}">
                <a16:creationId xmlns:a16="http://schemas.microsoft.com/office/drawing/2014/main" id="{2D26AFAA-D35B-4B54-BCB4-B76285B0E838}"/>
              </a:ext>
            </a:extLst>
          </p:cNvPr>
          <p:cNvSpPr/>
          <p:nvPr userDrawn="1"/>
        </p:nvSpPr>
        <p:spPr>
          <a:xfrm rot="5400000">
            <a:off x="580080" y="944002"/>
            <a:ext cx="290989" cy="290989"/>
          </a:xfrm>
          <a:prstGeom prst="rtTriangle">
            <a:avLst/>
          </a:prstGeom>
          <a:solidFill>
            <a:srgbClr val="0269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2" name="Symbol zastępczy tekstu 10">
            <a:extLst>
              <a:ext uri="{FF2B5EF4-FFF2-40B4-BE49-F238E27FC236}">
                <a16:creationId xmlns:a16="http://schemas.microsoft.com/office/drawing/2014/main" id="{ECF1B017-D1E0-403C-BD68-C2EFFF099F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4097" y="391951"/>
            <a:ext cx="6253162" cy="628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5A5A5A"/>
                </a:solidFill>
              </a:defRPr>
            </a:lvl1pPr>
          </a:lstStyle>
          <a:p>
            <a:pPr lvl="0"/>
            <a:r>
              <a:rPr lang="pl-PL" dirty="0"/>
              <a:t>Tytuł slajdu</a:t>
            </a:r>
          </a:p>
        </p:txBody>
      </p:sp>
      <p:sp>
        <p:nvSpPr>
          <p:cNvPr id="20" name="Symbol zastępczy tekstu 18">
            <a:extLst>
              <a:ext uri="{FF2B5EF4-FFF2-40B4-BE49-F238E27FC236}">
                <a16:creationId xmlns:a16="http://schemas.microsoft.com/office/drawing/2014/main" id="{41379729-947D-4A4B-B2BE-C202D1EC1E5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1069" y="2056613"/>
            <a:ext cx="7644281" cy="3963187"/>
          </a:xfrm>
          <a:prstGeom prst="rect">
            <a:avLst/>
          </a:prstGeom>
        </p:spPr>
        <p:txBody>
          <a:bodyPr numCol="1" spcCol="720000"/>
          <a:lstStyle>
            <a:lvl1pPr marL="0" indent="0" algn="just">
              <a:lnSpc>
                <a:spcPct val="150000"/>
              </a:lnSpc>
              <a:spcBef>
                <a:spcPts val="0"/>
              </a:spcBef>
              <a:buNone/>
              <a:defRPr sz="1100">
                <a:solidFill>
                  <a:srgbClr val="5A5A5A"/>
                </a:solidFill>
              </a:defRPr>
            </a:lvl1pPr>
            <a:lvl2pPr>
              <a:defRPr sz="1100">
                <a:solidFill>
                  <a:srgbClr val="5A5A5A"/>
                </a:solidFill>
              </a:defRPr>
            </a:lvl2pPr>
            <a:lvl3pPr>
              <a:defRPr sz="1100">
                <a:solidFill>
                  <a:srgbClr val="5A5A5A"/>
                </a:solidFill>
              </a:defRPr>
            </a:lvl3pPr>
            <a:lvl4pPr>
              <a:defRPr sz="1100">
                <a:solidFill>
                  <a:srgbClr val="5A5A5A"/>
                </a:solidFill>
              </a:defRPr>
            </a:lvl4pPr>
            <a:lvl5pPr>
              <a:defRPr sz="1100">
                <a:solidFill>
                  <a:srgbClr val="5A5A5A"/>
                </a:solidFill>
              </a:defRPr>
            </a:lvl5pPr>
          </a:lstStyle>
          <a:p>
            <a:pPr lvl="0"/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elit, </a:t>
            </a:r>
            <a:r>
              <a:rPr lang="pl-PL" dirty="0" err="1"/>
              <a:t>sed</a:t>
            </a:r>
            <a:r>
              <a:rPr lang="pl-PL" dirty="0"/>
              <a:t> do </a:t>
            </a:r>
            <a:r>
              <a:rPr lang="pl-PL" dirty="0" err="1"/>
              <a:t>eiusmod</a:t>
            </a:r>
            <a:r>
              <a:rPr lang="pl-PL" dirty="0"/>
              <a:t> </a:t>
            </a:r>
            <a:r>
              <a:rPr lang="pl-PL" dirty="0" err="1"/>
              <a:t>tempor</a:t>
            </a:r>
            <a:r>
              <a:rPr lang="pl-PL" dirty="0"/>
              <a:t> </a:t>
            </a:r>
            <a:r>
              <a:rPr lang="pl-PL" dirty="0" err="1"/>
              <a:t>incididunt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labore</a:t>
            </a:r>
            <a:r>
              <a:rPr lang="pl-PL" dirty="0"/>
              <a:t> et </a:t>
            </a:r>
            <a:r>
              <a:rPr lang="pl-PL" dirty="0" err="1"/>
              <a:t>dolore</a:t>
            </a:r>
            <a:r>
              <a:rPr lang="pl-PL" dirty="0"/>
              <a:t> </a:t>
            </a:r>
            <a:r>
              <a:rPr lang="pl-PL" dirty="0" err="1"/>
              <a:t>magna</a:t>
            </a:r>
            <a:r>
              <a:rPr lang="pl-PL" dirty="0"/>
              <a:t> </a:t>
            </a:r>
            <a:r>
              <a:rPr lang="pl-PL" dirty="0" err="1"/>
              <a:t>aliqua</a:t>
            </a:r>
            <a:r>
              <a:rPr lang="pl-PL" dirty="0"/>
              <a:t>.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enim</a:t>
            </a:r>
            <a:r>
              <a:rPr lang="pl-PL" dirty="0"/>
              <a:t> ad </a:t>
            </a:r>
            <a:r>
              <a:rPr lang="pl-PL" dirty="0" err="1"/>
              <a:t>minim</a:t>
            </a:r>
            <a:r>
              <a:rPr lang="pl-PL" dirty="0"/>
              <a:t> </a:t>
            </a:r>
            <a:r>
              <a:rPr lang="pl-PL" dirty="0" err="1"/>
              <a:t>veniam</a:t>
            </a:r>
            <a:r>
              <a:rPr lang="pl-PL" dirty="0"/>
              <a:t>, </a:t>
            </a:r>
            <a:r>
              <a:rPr lang="pl-PL" dirty="0" err="1"/>
              <a:t>quis</a:t>
            </a:r>
            <a:r>
              <a:rPr lang="pl-PL" dirty="0"/>
              <a:t> </a:t>
            </a:r>
            <a:r>
              <a:rPr lang="pl-PL" dirty="0" err="1"/>
              <a:t>nostrud</a:t>
            </a:r>
            <a:r>
              <a:rPr lang="pl-PL" dirty="0"/>
              <a:t> </a:t>
            </a:r>
            <a:r>
              <a:rPr lang="pl-PL" dirty="0" err="1"/>
              <a:t>exercitation</a:t>
            </a:r>
            <a:r>
              <a:rPr lang="pl-PL" dirty="0"/>
              <a:t> </a:t>
            </a:r>
            <a:r>
              <a:rPr lang="pl-PL" dirty="0" err="1"/>
              <a:t>ullamco</a:t>
            </a:r>
            <a:r>
              <a:rPr lang="pl-PL" dirty="0"/>
              <a:t> </a:t>
            </a:r>
            <a:r>
              <a:rPr lang="pl-PL" dirty="0" err="1"/>
              <a:t>laboris</a:t>
            </a:r>
            <a:r>
              <a:rPr lang="pl-PL" dirty="0"/>
              <a:t> </a:t>
            </a:r>
            <a:r>
              <a:rPr lang="pl-PL" dirty="0" err="1"/>
              <a:t>nisi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aliquip</a:t>
            </a:r>
            <a:r>
              <a:rPr lang="pl-PL" dirty="0"/>
              <a:t> ex </a:t>
            </a:r>
            <a:r>
              <a:rPr lang="pl-PL" dirty="0" err="1"/>
              <a:t>ea</a:t>
            </a:r>
            <a:r>
              <a:rPr lang="pl-PL" dirty="0"/>
              <a:t> </a:t>
            </a:r>
            <a:r>
              <a:rPr lang="pl-PL" dirty="0" err="1"/>
              <a:t>commodo</a:t>
            </a:r>
            <a:r>
              <a:rPr lang="pl-PL" dirty="0"/>
              <a:t> </a:t>
            </a:r>
            <a:r>
              <a:rPr lang="pl-PL" dirty="0" err="1"/>
              <a:t>consequat</a:t>
            </a:r>
            <a:r>
              <a:rPr lang="pl-PL" dirty="0"/>
              <a:t>. </a:t>
            </a:r>
          </a:p>
        </p:txBody>
      </p:sp>
      <p:pic>
        <p:nvPicPr>
          <p:cNvPr id="8" name="Grafika 7">
            <a:extLst>
              <a:ext uri="{FF2B5EF4-FFF2-40B4-BE49-F238E27FC236}">
                <a16:creationId xmlns:a16="http://schemas.microsoft.com/office/drawing/2014/main" id="{27CCB7B9-05FC-415D-8FA3-617F4B3E7D7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210499" y="484264"/>
            <a:ext cx="1400300" cy="48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353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ymbol zastępczy obrazu 25" descr="Obraz zawierający zewnętrzne, trawa, roślina, kwiat&#10;&#10;Opis wygenerowany automatycznie">
            <a:extLst>
              <a:ext uri="{FF2B5EF4-FFF2-40B4-BE49-F238E27FC236}">
                <a16:creationId xmlns:a16="http://schemas.microsoft.com/office/drawing/2014/main" id="{CBDD26F0-0BBA-44CB-AE18-76B7CB5947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1" r="21771"/>
          <a:stretch>
            <a:fillRect/>
          </a:stretch>
        </p:blipFill>
        <p:spPr>
          <a:xfrm>
            <a:off x="1" y="0"/>
            <a:ext cx="5162551" cy="6858000"/>
          </a:xfrm>
          <a:custGeom>
            <a:avLst/>
            <a:gdLst>
              <a:gd name="connsiteX0" fmla="*/ 0 w 5162551"/>
              <a:gd name="connsiteY0" fmla="*/ 0 h 6858000"/>
              <a:gd name="connsiteX1" fmla="*/ 5162551 w 5162551"/>
              <a:gd name="connsiteY1" fmla="*/ 0 h 6858000"/>
              <a:gd name="connsiteX2" fmla="*/ 5162551 w 5162551"/>
              <a:gd name="connsiteY2" fmla="*/ 6858000 h 6858000"/>
              <a:gd name="connsiteX3" fmla="*/ 0 w 516255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62551" h="6858000">
                <a:moveTo>
                  <a:pt x="0" y="0"/>
                </a:moveTo>
                <a:lnTo>
                  <a:pt x="5162551" y="0"/>
                </a:lnTo>
                <a:lnTo>
                  <a:pt x="5162551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id="{EB0AD7FC-F9E7-45D4-8C33-BBDE5AB72937}"/>
              </a:ext>
            </a:extLst>
          </p:cNvPr>
          <p:cNvSpPr/>
          <p:nvPr/>
        </p:nvSpPr>
        <p:spPr>
          <a:xfrm>
            <a:off x="3901439" y="3815443"/>
            <a:ext cx="1908811" cy="2164510"/>
          </a:xfrm>
          <a:prstGeom prst="rect">
            <a:avLst/>
          </a:prstGeom>
          <a:noFill/>
          <a:ln w="57150">
            <a:solidFill>
              <a:srgbClr val="0269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Symbol zastępczy tekstu 23">
            <a:extLst>
              <a:ext uri="{FF2B5EF4-FFF2-40B4-BE49-F238E27FC236}">
                <a16:creationId xmlns:a16="http://schemas.microsoft.com/office/drawing/2014/main" id="{927A6410-4062-4CE2-83F7-8DBBB6A12C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37365" y="2247900"/>
            <a:ext cx="3453249" cy="3789524"/>
          </a:xfrm>
          <a:prstGeom prst="rect">
            <a:avLst/>
          </a:prstGeom>
        </p:spPr>
        <p:txBody>
          <a:bodyPr/>
          <a:lstStyle>
            <a:lvl1pPr marL="0" marR="0" indent="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rgbClr val="5A5A5A"/>
                </a:solidFill>
              </a:defRPr>
            </a:lvl1pPr>
            <a:lvl2pPr>
              <a:defRPr sz="1100">
                <a:solidFill>
                  <a:srgbClr val="5A5A5A"/>
                </a:solidFill>
              </a:defRPr>
            </a:lvl2pPr>
            <a:lvl3pPr>
              <a:defRPr sz="1100">
                <a:solidFill>
                  <a:srgbClr val="5A5A5A"/>
                </a:solidFill>
              </a:defRPr>
            </a:lvl3pPr>
            <a:lvl4pPr>
              <a:defRPr sz="1100">
                <a:solidFill>
                  <a:srgbClr val="5A5A5A"/>
                </a:solidFill>
              </a:defRPr>
            </a:lvl4pPr>
            <a:lvl5pPr>
              <a:defRPr sz="1100">
                <a:solidFill>
                  <a:srgbClr val="5A5A5A"/>
                </a:solidFill>
              </a:defRPr>
            </a:lvl5pPr>
          </a:lstStyle>
          <a:p>
            <a:pPr algn="just">
              <a:lnSpc>
                <a:spcPct val="150000"/>
              </a:lnSpc>
            </a:pP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"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Lorem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ipsum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dolor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sit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amet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,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consectetur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adipiscing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elit,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sed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do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eiusmod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tempor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incididunt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ut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labore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et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dolore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magna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aliqua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.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Ut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enim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ad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minim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veniam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,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quis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nostrud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exercitation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ullamco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laboris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nisi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ut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aliquip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ex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ea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commodo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consequat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.</a:t>
            </a:r>
            <a:r>
              <a:rPr lang="en-GB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Duis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aute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irure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dolor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in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reprehenderit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in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voluptate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velit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esse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cillum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dolore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eu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fugiat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nulla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pariatur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. 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"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Lorem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ipsum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dolor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sit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amet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,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consectetur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adipiscing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elit,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sed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do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eiusmod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tempor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incididunt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ut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labore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et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dolore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magna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aliqua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.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Ut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enim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ad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minim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veniam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,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quis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nostrud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exercitation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ullamco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laboris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nisi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ut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aliquip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ex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ea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commodo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consequat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.</a:t>
            </a:r>
            <a:r>
              <a:rPr lang="en-GB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Duis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aute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irure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dolor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in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reprehenderit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in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volupta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. </a:t>
            </a:r>
            <a:endParaRPr lang="en-US" sz="11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endParaRPr lang="en-US" sz="11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9" name="Symbol zastępczy tekstu 17">
            <a:extLst>
              <a:ext uri="{FF2B5EF4-FFF2-40B4-BE49-F238E27FC236}">
                <a16:creationId xmlns:a16="http://schemas.microsoft.com/office/drawing/2014/main" id="{837FF38F-25F1-4FA7-BA24-4D925426C0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74135" y="4253853"/>
            <a:ext cx="790244" cy="15291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500" b="1">
                <a:solidFill>
                  <a:schemeClr val="bg1"/>
                </a:solidFill>
                <a:latin typeface="+mj-lt"/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1</a:t>
            </a:r>
          </a:p>
        </p:txBody>
      </p:sp>
      <p:sp>
        <p:nvSpPr>
          <p:cNvPr id="21" name="Symbol zastępczy tekstu 23">
            <a:extLst>
              <a:ext uri="{FF2B5EF4-FFF2-40B4-BE49-F238E27FC236}">
                <a16:creationId xmlns:a16="http://schemas.microsoft.com/office/drawing/2014/main" id="{FDA8C303-5EF7-4D18-BB5B-3ECB81D8E36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6200000">
            <a:off x="4406860" y="4632304"/>
            <a:ext cx="2164510" cy="370222"/>
          </a:xfrm>
          <a:prstGeom prst="rect">
            <a:avLst/>
          </a:prstGeom>
        </p:spPr>
        <p:txBody>
          <a:bodyPr/>
          <a:lstStyle>
            <a:lvl1pPr marL="0" marR="0" indent="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rgbClr val="5A5A5A"/>
                </a:solidFill>
              </a:defRPr>
            </a:lvl1pPr>
            <a:lvl2pPr>
              <a:defRPr sz="1100">
                <a:solidFill>
                  <a:srgbClr val="5A5A5A"/>
                </a:solidFill>
              </a:defRPr>
            </a:lvl2pPr>
            <a:lvl3pPr>
              <a:defRPr sz="1100">
                <a:solidFill>
                  <a:srgbClr val="5A5A5A"/>
                </a:solidFill>
              </a:defRPr>
            </a:lvl3pPr>
            <a:lvl4pPr>
              <a:defRPr sz="1100">
                <a:solidFill>
                  <a:srgbClr val="5A5A5A"/>
                </a:solidFill>
              </a:defRPr>
            </a:lvl4pPr>
            <a:lvl5pPr>
              <a:defRPr sz="1100">
                <a:solidFill>
                  <a:srgbClr val="5A5A5A"/>
                </a:solidFill>
              </a:defRPr>
            </a:lvl5pPr>
          </a:lstStyle>
          <a:p>
            <a:pPr algn="just">
              <a:lnSpc>
                <a:spcPct val="150000"/>
              </a:lnSpc>
            </a:pP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Lorem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ipsum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dolor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sit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amet</a:t>
            </a:r>
            <a:endParaRPr lang="pl-PL" sz="11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26" name="Right Triangle 6">
            <a:extLst>
              <a:ext uri="{FF2B5EF4-FFF2-40B4-BE49-F238E27FC236}">
                <a16:creationId xmlns:a16="http://schemas.microsoft.com/office/drawing/2014/main" id="{66AAE465-4DD0-41C1-9BF6-EA791A35A53A}"/>
              </a:ext>
            </a:extLst>
          </p:cNvPr>
          <p:cNvSpPr/>
          <p:nvPr userDrawn="1"/>
        </p:nvSpPr>
        <p:spPr>
          <a:xfrm rot="5400000">
            <a:off x="6799905" y="1372627"/>
            <a:ext cx="290989" cy="290989"/>
          </a:xfrm>
          <a:prstGeom prst="rtTriangle">
            <a:avLst/>
          </a:prstGeom>
          <a:solidFill>
            <a:srgbClr val="0269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27" name="Symbol zastępczy tekstu 10">
            <a:extLst>
              <a:ext uri="{FF2B5EF4-FFF2-40B4-BE49-F238E27FC236}">
                <a16:creationId xmlns:a16="http://schemas.microsoft.com/office/drawing/2014/main" id="{D6A4864D-2681-450F-BADF-C6D55C7DF1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83922" y="820576"/>
            <a:ext cx="5508077" cy="8430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5A5A5A"/>
                </a:solidFill>
              </a:defRPr>
            </a:lvl1pPr>
          </a:lstStyle>
          <a:p>
            <a:pPr lvl="0"/>
            <a:r>
              <a:rPr lang="pl-PL" dirty="0"/>
              <a:t>Tytuł slajdu</a:t>
            </a:r>
          </a:p>
        </p:txBody>
      </p:sp>
      <p:pic>
        <p:nvPicPr>
          <p:cNvPr id="11" name="Grafika 10">
            <a:extLst>
              <a:ext uri="{FF2B5EF4-FFF2-40B4-BE49-F238E27FC236}">
                <a16:creationId xmlns:a16="http://schemas.microsoft.com/office/drawing/2014/main" id="{A7DB7353-A34E-4521-9C1B-E7426131B34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20551" y="487045"/>
            <a:ext cx="1400400" cy="48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110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ymbol zastępczy obrazu 26" descr="Obraz zawierający osoba, wewnątrz, żywność, ręka&#10;&#10;Opis wygenerowany automatycznie">
            <a:extLst>
              <a:ext uri="{FF2B5EF4-FFF2-40B4-BE49-F238E27FC236}">
                <a16:creationId xmlns:a16="http://schemas.microsoft.com/office/drawing/2014/main" id="{4363814B-02B8-4E80-B865-0F3C77F402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20" b="5720"/>
          <a:stretch>
            <a:fillRect/>
          </a:stretch>
        </p:blipFill>
        <p:spPr>
          <a:xfrm>
            <a:off x="1" y="0"/>
            <a:ext cx="5162551" cy="6858000"/>
          </a:xfrm>
          <a:custGeom>
            <a:avLst/>
            <a:gdLst>
              <a:gd name="connsiteX0" fmla="*/ 0 w 5162551"/>
              <a:gd name="connsiteY0" fmla="*/ 0 h 6858000"/>
              <a:gd name="connsiteX1" fmla="*/ 5162551 w 5162551"/>
              <a:gd name="connsiteY1" fmla="*/ 0 h 6858000"/>
              <a:gd name="connsiteX2" fmla="*/ 5162551 w 5162551"/>
              <a:gd name="connsiteY2" fmla="*/ 6858000 h 6858000"/>
              <a:gd name="connsiteX3" fmla="*/ 0 w 516255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62551" h="6858000">
                <a:moveTo>
                  <a:pt x="0" y="0"/>
                </a:moveTo>
                <a:lnTo>
                  <a:pt x="5162551" y="0"/>
                </a:lnTo>
                <a:lnTo>
                  <a:pt x="5162551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id="{EB0AD7FC-F9E7-45D4-8C33-BBDE5AB72937}"/>
              </a:ext>
            </a:extLst>
          </p:cNvPr>
          <p:cNvSpPr/>
          <p:nvPr/>
        </p:nvSpPr>
        <p:spPr>
          <a:xfrm>
            <a:off x="3901439" y="3815443"/>
            <a:ext cx="1908811" cy="2164510"/>
          </a:xfrm>
          <a:prstGeom prst="rect">
            <a:avLst/>
          </a:prstGeom>
          <a:noFill/>
          <a:ln w="57150">
            <a:solidFill>
              <a:srgbClr val="0269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Symbol zastępczy tekstu 23">
            <a:extLst>
              <a:ext uri="{FF2B5EF4-FFF2-40B4-BE49-F238E27FC236}">
                <a16:creationId xmlns:a16="http://schemas.microsoft.com/office/drawing/2014/main" id="{927A6410-4062-4CE2-83F7-8DBBB6A12C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37365" y="2247900"/>
            <a:ext cx="3453249" cy="3789524"/>
          </a:xfrm>
          <a:prstGeom prst="rect">
            <a:avLst/>
          </a:prstGeom>
        </p:spPr>
        <p:txBody>
          <a:bodyPr/>
          <a:lstStyle>
            <a:lvl1pPr marL="0" marR="0" indent="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rgbClr val="5A5A5A"/>
                </a:solidFill>
              </a:defRPr>
            </a:lvl1pPr>
            <a:lvl2pPr>
              <a:defRPr sz="1100">
                <a:solidFill>
                  <a:srgbClr val="5A5A5A"/>
                </a:solidFill>
              </a:defRPr>
            </a:lvl2pPr>
            <a:lvl3pPr>
              <a:defRPr sz="1100">
                <a:solidFill>
                  <a:srgbClr val="5A5A5A"/>
                </a:solidFill>
              </a:defRPr>
            </a:lvl3pPr>
            <a:lvl4pPr>
              <a:defRPr sz="1100">
                <a:solidFill>
                  <a:srgbClr val="5A5A5A"/>
                </a:solidFill>
              </a:defRPr>
            </a:lvl4pPr>
            <a:lvl5pPr>
              <a:defRPr sz="1100">
                <a:solidFill>
                  <a:srgbClr val="5A5A5A"/>
                </a:solidFill>
              </a:defRPr>
            </a:lvl5pPr>
          </a:lstStyle>
          <a:p>
            <a:pPr algn="just">
              <a:lnSpc>
                <a:spcPct val="150000"/>
              </a:lnSpc>
            </a:pP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"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Lorem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ipsum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dolor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sit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amet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,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consectetur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adipiscing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elit,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sed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do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eiusmod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tempor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incididunt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ut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labore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et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dolore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magna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aliqua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.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Ut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enim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ad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minim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veniam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,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quis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nostrud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exercitation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ullamco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laboris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nisi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ut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aliquip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ex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ea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commodo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consequat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.</a:t>
            </a:r>
            <a:r>
              <a:rPr lang="en-GB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Duis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aute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irure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dolor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in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reprehenderit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in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voluptate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velit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esse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cillum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dolore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eu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fugiat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nulla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pariatur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. 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"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Lorem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ipsum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dolor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sit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amet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,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consectetur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adipiscing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elit,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sed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do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eiusmod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tempor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incididunt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ut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labore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et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dolore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magna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aliqua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.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Ut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enim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ad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minim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veniam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,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quis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nostrud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exercitation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ullamco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laboris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nisi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ut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aliquip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ex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ea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commodo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consequat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.</a:t>
            </a:r>
            <a:r>
              <a:rPr lang="en-GB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Duis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aute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irure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dolor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in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reprehenderit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in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volupta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. </a:t>
            </a:r>
            <a:endParaRPr lang="en-US" sz="11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endParaRPr lang="en-US" sz="11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9" name="Symbol zastępczy tekstu 17">
            <a:extLst>
              <a:ext uri="{FF2B5EF4-FFF2-40B4-BE49-F238E27FC236}">
                <a16:creationId xmlns:a16="http://schemas.microsoft.com/office/drawing/2014/main" id="{837FF38F-25F1-4FA7-BA24-4D925426C0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16985" y="4253853"/>
            <a:ext cx="790244" cy="15291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500" b="1">
                <a:solidFill>
                  <a:schemeClr val="bg1"/>
                </a:solidFill>
                <a:latin typeface="+mj-lt"/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2</a:t>
            </a:r>
          </a:p>
        </p:txBody>
      </p:sp>
      <p:sp>
        <p:nvSpPr>
          <p:cNvPr id="21" name="Symbol zastępczy tekstu 23">
            <a:extLst>
              <a:ext uri="{FF2B5EF4-FFF2-40B4-BE49-F238E27FC236}">
                <a16:creationId xmlns:a16="http://schemas.microsoft.com/office/drawing/2014/main" id="{FDA8C303-5EF7-4D18-BB5B-3ECB81D8E36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6200000">
            <a:off x="4406860" y="4632304"/>
            <a:ext cx="2164510" cy="370222"/>
          </a:xfrm>
          <a:prstGeom prst="rect">
            <a:avLst/>
          </a:prstGeom>
        </p:spPr>
        <p:txBody>
          <a:bodyPr/>
          <a:lstStyle>
            <a:lvl1pPr marL="0" marR="0" indent="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rgbClr val="5A5A5A"/>
                </a:solidFill>
              </a:defRPr>
            </a:lvl1pPr>
            <a:lvl2pPr>
              <a:defRPr sz="1100">
                <a:solidFill>
                  <a:srgbClr val="5A5A5A"/>
                </a:solidFill>
              </a:defRPr>
            </a:lvl2pPr>
            <a:lvl3pPr>
              <a:defRPr sz="1100">
                <a:solidFill>
                  <a:srgbClr val="5A5A5A"/>
                </a:solidFill>
              </a:defRPr>
            </a:lvl3pPr>
            <a:lvl4pPr>
              <a:defRPr sz="1100">
                <a:solidFill>
                  <a:srgbClr val="5A5A5A"/>
                </a:solidFill>
              </a:defRPr>
            </a:lvl4pPr>
            <a:lvl5pPr>
              <a:defRPr sz="1100">
                <a:solidFill>
                  <a:srgbClr val="5A5A5A"/>
                </a:solidFill>
              </a:defRPr>
            </a:lvl5pPr>
          </a:lstStyle>
          <a:p>
            <a:pPr algn="just">
              <a:lnSpc>
                <a:spcPct val="150000"/>
              </a:lnSpc>
            </a:pP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Lorem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ipsum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dolor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sit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amet</a:t>
            </a:r>
            <a:endParaRPr lang="pl-PL" sz="11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26" name="Right Triangle 6">
            <a:extLst>
              <a:ext uri="{FF2B5EF4-FFF2-40B4-BE49-F238E27FC236}">
                <a16:creationId xmlns:a16="http://schemas.microsoft.com/office/drawing/2014/main" id="{66AAE465-4DD0-41C1-9BF6-EA791A35A53A}"/>
              </a:ext>
            </a:extLst>
          </p:cNvPr>
          <p:cNvSpPr/>
          <p:nvPr userDrawn="1"/>
        </p:nvSpPr>
        <p:spPr>
          <a:xfrm rot="5400000">
            <a:off x="6799905" y="1372627"/>
            <a:ext cx="290989" cy="290989"/>
          </a:xfrm>
          <a:prstGeom prst="rtTriangle">
            <a:avLst/>
          </a:prstGeom>
          <a:solidFill>
            <a:srgbClr val="0269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27" name="Symbol zastępczy tekstu 10">
            <a:extLst>
              <a:ext uri="{FF2B5EF4-FFF2-40B4-BE49-F238E27FC236}">
                <a16:creationId xmlns:a16="http://schemas.microsoft.com/office/drawing/2014/main" id="{D6A4864D-2681-450F-BADF-C6D55C7DF1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83922" y="820576"/>
            <a:ext cx="5508077" cy="8430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5A5A5A"/>
                </a:solidFill>
              </a:defRPr>
            </a:lvl1pPr>
          </a:lstStyle>
          <a:p>
            <a:pPr lvl="0"/>
            <a:r>
              <a:rPr lang="pl-PL" dirty="0"/>
              <a:t>Tytuł slajdu</a:t>
            </a:r>
          </a:p>
        </p:txBody>
      </p:sp>
      <p:pic>
        <p:nvPicPr>
          <p:cNvPr id="14" name="Grafika 13">
            <a:extLst>
              <a:ext uri="{FF2B5EF4-FFF2-40B4-BE49-F238E27FC236}">
                <a16:creationId xmlns:a16="http://schemas.microsoft.com/office/drawing/2014/main" id="{FCE443F1-8872-4F2D-9E2E-B6F6E1B56DF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20651" y="484264"/>
            <a:ext cx="1400300" cy="48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281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6">
            <a:extLst>
              <a:ext uri="{FF2B5EF4-FFF2-40B4-BE49-F238E27FC236}">
                <a16:creationId xmlns:a16="http://schemas.microsoft.com/office/drawing/2014/main" id="{2D26AFAA-D35B-4B54-BCB4-B76285B0E838}"/>
              </a:ext>
            </a:extLst>
          </p:cNvPr>
          <p:cNvSpPr/>
          <p:nvPr userDrawn="1"/>
        </p:nvSpPr>
        <p:spPr>
          <a:xfrm rot="5400000">
            <a:off x="580080" y="944002"/>
            <a:ext cx="290989" cy="290989"/>
          </a:xfrm>
          <a:prstGeom prst="rtTriangle">
            <a:avLst/>
          </a:prstGeom>
          <a:solidFill>
            <a:srgbClr val="0269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2" name="Symbol zastępczy tekstu 10">
            <a:extLst>
              <a:ext uri="{FF2B5EF4-FFF2-40B4-BE49-F238E27FC236}">
                <a16:creationId xmlns:a16="http://schemas.microsoft.com/office/drawing/2014/main" id="{ECF1B017-D1E0-403C-BD68-C2EFFF099F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4097" y="391951"/>
            <a:ext cx="6253162" cy="628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5A5A5A"/>
                </a:solidFill>
              </a:defRPr>
            </a:lvl1pPr>
          </a:lstStyle>
          <a:p>
            <a:pPr lvl="0"/>
            <a:r>
              <a:rPr lang="pl-PL" dirty="0"/>
              <a:t>Tytuł slajdu</a:t>
            </a:r>
          </a:p>
        </p:txBody>
      </p:sp>
      <p:pic>
        <p:nvPicPr>
          <p:cNvPr id="7" name="Symbol zastępczy obrazu 4" descr="Obraz zawierający płot, trawa, zewnętrzne, budynek&#10;&#10;Opis wygenerowany automatycznie">
            <a:extLst>
              <a:ext uri="{FF2B5EF4-FFF2-40B4-BE49-F238E27FC236}">
                <a16:creationId xmlns:a16="http://schemas.microsoft.com/office/drawing/2014/main" id="{A53E959F-1993-4C5C-A24A-2B020B85BB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1" r="15761"/>
          <a:stretch>
            <a:fillRect/>
          </a:stretch>
        </p:blipFill>
        <p:spPr>
          <a:xfrm>
            <a:off x="9550399" y="0"/>
            <a:ext cx="2641602" cy="6858000"/>
          </a:xfrm>
          <a:custGeom>
            <a:avLst/>
            <a:gdLst>
              <a:gd name="connsiteX0" fmla="*/ 0 w 2641602"/>
              <a:gd name="connsiteY0" fmla="*/ 0 h 6858000"/>
              <a:gd name="connsiteX1" fmla="*/ 2641602 w 2641602"/>
              <a:gd name="connsiteY1" fmla="*/ 0 h 6858000"/>
              <a:gd name="connsiteX2" fmla="*/ 2641602 w 2641602"/>
              <a:gd name="connsiteY2" fmla="*/ 6858000 h 6858000"/>
              <a:gd name="connsiteX3" fmla="*/ 0 w 264160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41602" h="6858000">
                <a:moveTo>
                  <a:pt x="0" y="0"/>
                </a:moveTo>
                <a:lnTo>
                  <a:pt x="2641602" y="0"/>
                </a:lnTo>
                <a:lnTo>
                  <a:pt x="264160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9" name="Group 7">
            <a:extLst>
              <a:ext uri="{FF2B5EF4-FFF2-40B4-BE49-F238E27FC236}">
                <a16:creationId xmlns:a16="http://schemas.microsoft.com/office/drawing/2014/main" id="{8735C6A7-A7C8-4D03-91A7-9EA4EE1C7B21}"/>
              </a:ext>
            </a:extLst>
          </p:cNvPr>
          <p:cNvGrpSpPr/>
          <p:nvPr userDrawn="1"/>
        </p:nvGrpSpPr>
        <p:grpSpPr>
          <a:xfrm>
            <a:off x="1899920" y="4273913"/>
            <a:ext cx="4215429" cy="1097787"/>
            <a:chOff x="1861820" y="4724868"/>
            <a:chExt cx="4215429" cy="1097787"/>
          </a:xfrm>
        </p:grpSpPr>
        <p:cxnSp>
          <p:nvCxnSpPr>
            <p:cNvPr id="26" name="Straight Connector 19">
              <a:extLst>
                <a:ext uri="{FF2B5EF4-FFF2-40B4-BE49-F238E27FC236}">
                  <a16:creationId xmlns:a16="http://schemas.microsoft.com/office/drawing/2014/main" id="{48E4589B-F3D7-4DB8-9340-6B59A27708B2}"/>
                </a:ext>
              </a:extLst>
            </p:cNvPr>
            <p:cNvCxnSpPr>
              <a:cxnSpLocks/>
            </p:cNvCxnSpPr>
            <p:nvPr/>
          </p:nvCxnSpPr>
          <p:spPr>
            <a:xfrm>
              <a:off x="1861820" y="4724868"/>
              <a:ext cx="0" cy="1097787"/>
            </a:xfrm>
            <a:prstGeom prst="line">
              <a:avLst/>
            </a:prstGeom>
            <a:ln w="38100">
              <a:solidFill>
                <a:srgbClr val="0269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3">
              <a:extLst>
                <a:ext uri="{FF2B5EF4-FFF2-40B4-BE49-F238E27FC236}">
                  <a16:creationId xmlns:a16="http://schemas.microsoft.com/office/drawing/2014/main" id="{2D6FD398-144A-49C2-A084-9FB56B8427ED}"/>
                </a:ext>
              </a:extLst>
            </p:cNvPr>
            <p:cNvCxnSpPr>
              <a:cxnSpLocks/>
            </p:cNvCxnSpPr>
            <p:nvPr/>
          </p:nvCxnSpPr>
          <p:spPr>
            <a:xfrm>
              <a:off x="6077249" y="4724868"/>
              <a:ext cx="0" cy="1097787"/>
            </a:xfrm>
            <a:prstGeom prst="line">
              <a:avLst/>
            </a:prstGeom>
            <a:ln w="38100">
              <a:solidFill>
                <a:srgbClr val="0269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3" name="Straight Connector 34">
            <a:extLst>
              <a:ext uri="{FF2B5EF4-FFF2-40B4-BE49-F238E27FC236}">
                <a16:creationId xmlns:a16="http://schemas.microsoft.com/office/drawing/2014/main" id="{50CC3FAE-EBC1-4CC9-B04C-371887269FE7}"/>
              </a:ext>
            </a:extLst>
          </p:cNvPr>
          <p:cNvCxnSpPr>
            <a:cxnSpLocks/>
          </p:cNvCxnSpPr>
          <p:nvPr/>
        </p:nvCxnSpPr>
        <p:spPr>
          <a:xfrm>
            <a:off x="1899920" y="2307115"/>
            <a:ext cx="0" cy="1097787"/>
          </a:xfrm>
          <a:prstGeom prst="line">
            <a:avLst/>
          </a:prstGeom>
          <a:ln w="38100">
            <a:solidFill>
              <a:srgbClr val="0269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28">
            <a:extLst>
              <a:ext uri="{FF2B5EF4-FFF2-40B4-BE49-F238E27FC236}">
                <a16:creationId xmlns:a16="http://schemas.microsoft.com/office/drawing/2014/main" id="{48E5CF7A-D7AB-43F2-8F36-609F798D14F7}"/>
              </a:ext>
            </a:extLst>
          </p:cNvPr>
          <p:cNvCxnSpPr>
            <a:cxnSpLocks/>
          </p:cNvCxnSpPr>
          <p:nvPr/>
        </p:nvCxnSpPr>
        <p:spPr>
          <a:xfrm>
            <a:off x="6115349" y="2307115"/>
            <a:ext cx="0" cy="1097787"/>
          </a:xfrm>
          <a:prstGeom prst="line">
            <a:avLst/>
          </a:prstGeom>
          <a:ln w="38100">
            <a:solidFill>
              <a:srgbClr val="0269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Symbol zastępczy tekstu 17">
            <a:extLst>
              <a:ext uri="{FF2B5EF4-FFF2-40B4-BE49-F238E27FC236}">
                <a16:creationId xmlns:a16="http://schemas.microsoft.com/office/drawing/2014/main" id="{81A1E51E-970E-4D33-881D-5B92172D63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2713" y="2357725"/>
            <a:ext cx="489358" cy="894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200" b="1">
                <a:solidFill>
                  <a:srgbClr val="026937"/>
                </a:solidFill>
                <a:latin typeface="+mj-lt"/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1</a:t>
            </a:r>
          </a:p>
        </p:txBody>
      </p:sp>
      <p:sp>
        <p:nvSpPr>
          <p:cNvPr id="47" name="Symbol zastępczy tekstu 17">
            <a:extLst>
              <a:ext uri="{FF2B5EF4-FFF2-40B4-BE49-F238E27FC236}">
                <a16:creationId xmlns:a16="http://schemas.microsoft.com/office/drawing/2014/main" id="{3EE3BE56-B338-4568-9341-5EB6095C129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5075" y="4330967"/>
            <a:ext cx="640897" cy="894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200" b="1">
                <a:solidFill>
                  <a:srgbClr val="026937"/>
                </a:solidFill>
                <a:latin typeface="+mj-lt"/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2</a:t>
            </a:r>
          </a:p>
        </p:txBody>
      </p:sp>
      <p:sp>
        <p:nvSpPr>
          <p:cNvPr id="49" name="Symbol zastępczy tekstu 17">
            <a:extLst>
              <a:ext uri="{FF2B5EF4-FFF2-40B4-BE49-F238E27FC236}">
                <a16:creationId xmlns:a16="http://schemas.microsoft.com/office/drawing/2014/main" id="{6152D0AF-85E2-4345-BBBB-F228E0D51BE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56666" y="4330967"/>
            <a:ext cx="640897" cy="894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200" b="1">
                <a:solidFill>
                  <a:srgbClr val="026937"/>
                </a:solidFill>
                <a:latin typeface="+mj-lt"/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4</a:t>
            </a:r>
          </a:p>
        </p:txBody>
      </p:sp>
      <p:sp>
        <p:nvSpPr>
          <p:cNvPr id="51" name="Symbol zastępczy tekstu 17">
            <a:extLst>
              <a:ext uri="{FF2B5EF4-FFF2-40B4-BE49-F238E27FC236}">
                <a16:creationId xmlns:a16="http://schemas.microsoft.com/office/drawing/2014/main" id="{26A7DCAC-6BF3-4CF2-A29D-76D18B62E7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56666" y="2358716"/>
            <a:ext cx="640897" cy="894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200" b="1">
                <a:solidFill>
                  <a:srgbClr val="026937"/>
                </a:solidFill>
                <a:latin typeface="+mj-lt"/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3</a:t>
            </a:r>
          </a:p>
        </p:txBody>
      </p:sp>
      <p:sp>
        <p:nvSpPr>
          <p:cNvPr id="55" name="Symbol zastępczy tekstu 23">
            <a:extLst>
              <a:ext uri="{FF2B5EF4-FFF2-40B4-BE49-F238E27FC236}">
                <a16:creationId xmlns:a16="http://schemas.microsoft.com/office/drawing/2014/main" id="{51845B07-76AA-47DD-A71E-893C30B130B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317705" y="2789408"/>
            <a:ext cx="2204356" cy="96344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100">
                <a:solidFill>
                  <a:srgbClr val="5A5A5A"/>
                </a:solidFill>
              </a:defRPr>
            </a:lvl1pPr>
            <a:lvl2pPr>
              <a:defRPr sz="1100">
                <a:solidFill>
                  <a:srgbClr val="5A5A5A"/>
                </a:solidFill>
              </a:defRPr>
            </a:lvl2pPr>
            <a:lvl3pPr>
              <a:defRPr sz="1100">
                <a:solidFill>
                  <a:srgbClr val="5A5A5A"/>
                </a:solidFill>
              </a:defRPr>
            </a:lvl3pPr>
            <a:lvl4pPr>
              <a:defRPr sz="1100">
                <a:solidFill>
                  <a:srgbClr val="5A5A5A"/>
                </a:solidFill>
              </a:defRPr>
            </a:lvl4pPr>
            <a:lvl5pPr>
              <a:defRPr sz="1100">
                <a:solidFill>
                  <a:srgbClr val="5A5A5A"/>
                </a:solidFill>
              </a:defRPr>
            </a:lvl5pPr>
          </a:lstStyle>
          <a:p>
            <a:pPr algn="just">
              <a:lnSpc>
                <a:spcPct val="150000"/>
              </a:lnSpc>
            </a:pP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ipsum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dolor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sit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amet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,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consectetur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adipiscing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elit,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sed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do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eiusmod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tempor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incididun</a:t>
            </a:r>
            <a:endParaRPr lang="en-US" sz="11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56" name="Symbol zastępczy tekstu 23">
            <a:extLst>
              <a:ext uri="{FF2B5EF4-FFF2-40B4-BE49-F238E27FC236}">
                <a16:creationId xmlns:a16="http://schemas.microsoft.com/office/drawing/2014/main" id="{2094830B-DAF0-46C8-821F-3E82287067B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317705" y="4781135"/>
            <a:ext cx="2204356" cy="96344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100">
                <a:solidFill>
                  <a:srgbClr val="5A5A5A"/>
                </a:solidFill>
              </a:defRPr>
            </a:lvl1pPr>
            <a:lvl2pPr>
              <a:defRPr sz="1100">
                <a:solidFill>
                  <a:srgbClr val="5A5A5A"/>
                </a:solidFill>
              </a:defRPr>
            </a:lvl2pPr>
            <a:lvl3pPr>
              <a:defRPr sz="1100">
                <a:solidFill>
                  <a:srgbClr val="5A5A5A"/>
                </a:solidFill>
              </a:defRPr>
            </a:lvl3pPr>
            <a:lvl4pPr>
              <a:defRPr sz="1100">
                <a:solidFill>
                  <a:srgbClr val="5A5A5A"/>
                </a:solidFill>
              </a:defRPr>
            </a:lvl4pPr>
            <a:lvl5pPr>
              <a:defRPr sz="1100">
                <a:solidFill>
                  <a:srgbClr val="5A5A5A"/>
                </a:solidFill>
              </a:defRPr>
            </a:lvl5pPr>
          </a:lstStyle>
          <a:p>
            <a:pPr algn="just">
              <a:lnSpc>
                <a:spcPct val="150000"/>
              </a:lnSpc>
            </a:pP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ipsum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dolor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sit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amet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,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consectetur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adipiscing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elit,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sed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do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eiusmod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tempor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incididun</a:t>
            </a:r>
            <a:endParaRPr lang="en-US" sz="11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57" name="Symbol zastępczy tekstu 23">
            <a:extLst>
              <a:ext uri="{FF2B5EF4-FFF2-40B4-BE49-F238E27FC236}">
                <a16:creationId xmlns:a16="http://schemas.microsoft.com/office/drawing/2014/main" id="{E22C6660-79B1-4297-A53E-13FB2C1696C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44301" y="2789408"/>
            <a:ext cx="2204356" cy="96344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100">
                <a:solidFill>
                  <a:srgbClr val="5A5A5A"/>
                </a:solidFill>
              </a:defRPr>
            </a:lvl1pPr>
            <a:lvl2pPr>
              <a:defRPr sz="1100">
                <a:solidFill>
                  <a:srgbClr val="5A5A5A"/>
                </a:solidFill>
              </a:defRPr>
            </a:lvl2pPr>
            <a:lvl3pPr>
              <a:defRPr sz="1100">
                <a:solidFill>
                  <a:srgbClr val="5A5A5A"/>
                </a:solidFill>
              </a:defRPr>
            </a:lvl3pPr>
            <a:lvl4pPr>
              <a:defRPr sz="1100">
                <a:solidFill>
                  <a:srgbClr val="5A5A5A"/>
                </a:solidFill>
              </a:defRPr>
            </a:lvl4pPr>
            <a:lvl5pPr>
              <a:defRPr sz="1100">
                <a:solidFill>
                  <a:srgbClr val="5A5A5A"/>
                </a:solidFill>
              </a:defRPr>
            </a:lvl5pPr>
          </a:lstStyle>
          <a:p>
            <a:pPr algn="just">
              <a:lnSpc>
                <a:spcPct val="150000"/>
              </a:lnSpc>
            </a:pP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ipsum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dolor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sit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amet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,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consectetur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adipiscing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elit,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sed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do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eiusmod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tempor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incididun</a:t>
            </a:r>
            <a:endParaRPr lang="en-US" sz="11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58" name="Symbol zastępczy tekstu 23">
            <a:extLst>
              <a:ext uri="{FF2B5EF4-FFF2-40B4-BE49-F238E27FC236}">
                <a16:creationId xmlns:a16="http://schemas.microsoft.com/office/drawing/2014/main" id="{811EA9EF-CC9B-49D4-B139-F63DB1A8F0F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44301" y="4781135"/>
            <a:ext cx="2204356" cy="96344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100">
                <a:solidFill>
                  <a:srgbClr val="5A5A5A"/>
                </a:solidFill>
              </a:defRPr>
            </a:lvl1pPr>
            <a:lvl2pPr>
              <a:defRPr sz="1100">
                <a:solidFill>
                  <a:srgbClr val="5A5A5A"/>
                </a:solidFill>
              </a:defRPr>
            </a:lvl2pPr>
            <a:lvl3pPr>
              <a:defRPr sz="1100">
                <a:solidFill>
                  <a:srgbClr val="5A5A5A"/>
                </a:solidFill>
              </a:defRPr>
            </a:lvl3pPr>
            <a:lvl4pPr>
              <a:defRPr sz="1100">
                <a:solidFill>
                  <a:srgbClr val="5A5A5A"/>
                </a:solidFill>
              </a:defRPr>
            </a:lvl4pPr>
            <a:lvl5pPr>
              <a:defRPr sz="1100">
                <a:solidFill>
                  <a:srgbClr val="5A5A5A"/>
                </a:solidFill>
              </a:defRPr>
            </a:lvl5pPr>
          </a:lstStyle>
          <a:p>
            <a:pPr algn="just">
              <a:lnSpc>
                <a:spcPct val="150000"/>
              </a:lnSpc>
            </a:pP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ipsum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dolor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sit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amet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,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consectetur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adipiscing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elit,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sed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do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eiusmod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tempor</a:t>
            </a:r>
            <a:r>
              <a:rPr lang="pl-PL" sz="11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l-PL" sz="11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incididun</a:t>
            </a:r>
            <a:endParaRPr lang="en-US" sz="11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60" name="Symbol zastępczy tekstu 10">
            <a:extLst>
              <a:ext uri="{FF2B5EF4-FFF2-40B4-BE49-F238E27FC236}">
                <a16:creationId xmlns:a16="http://schemas.microsoft.com/office/drawing/2014/main" id="{065DAFB9-A21E-4E2F-AE2B-0D7D2E6D38B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326958" y="2380359"/>
            <a:ext cx="2488653" cy="3693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5A5A5A"/>
                </a:solidFill>
                <a:latin typeface="+mj-lt"/>
              </a:defRPr>
            </a:lvl1pPr>
          </a:lstStyle>
          <a:p>
            <a:pPr lvl="0"/>
            <a:r>
              <a:rPr lang="pl-PL" dirty="0"/>
              <a:t>Działanie 1</a:t>
            </a:r>
          </a:p>
        </p:txBody>
      </p:sp>
      <p:sp>
        <p:nvSpPr>
          <p:cNvPr id="62" name="Symbol zastępczy tekstu 10">
            <a:extLst>
              <a:ext uri="{FF2B5EF4-FFF2-40B4-BE49-F238E27FC236}">
                <a16:creationId xmlns:a16="http://schemas.microsoft.com/office/drawing/2014/main" id="{DAE53025-E836-403B-823D-765258B7520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326958" y="4333832"/>
            <a:ext cx="2488653" cy="3693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5A5A5A"/>
                </a:solidFill>
                <a:latin typeface="+mj-lt"/>
              </a:defRPr>
            </a:lvl1pPr>
          </a:lstStyle>
          <a:p>
            <a:pPr lvl="0"/>
            <a:r>
              <a:rPr lang="pl-PL" dirty="0"/>
              <a:t>Działanie 2</a:t>
            </a:r>
          </a:p>
        </p:txBody>
      </p:sp>
      <p:sp>
        <p:nvSpPr>
          <p:cNvPr id="65" name="Symbol zastępczy tekstu 10">
            <a:extLst>
              <a:ext uri="{FF2B5EF4-FFF2-40B4-BE49-F238E27FC236}">
                <a16:creationId xmlns:a16="http://schemas.microsoft.com/office/drawing/2014/main" id="{C57FA426-6271-4780-86BA-837F1ED5961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544763" y="2380359"/>
            <a:ext cx="2488653" cy="3693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5A5A5A"/>
                </a:solidFill>
                <a:latin typeface="+mj-lt"/>
              </a:defRPr>
            </a:lvl1pPr>
          </a:lstStyle>
          <a:p>
            <a:pPr lvl="0"/>
            <a:r>
              <a:rPr lang="pl-PL" dirty="0"/>
              <a:t>Działanie 3</a:t>
            </a:r>
          </a:p>
        </p:txBody>
      </p:sp>
      <p:sp>
        <p:nvSpPr>
          <p:cNvPr id="66" name="Symbol zastępczy tekstu 10">
            <a:extLst>
              <a:ext uri="{FF2B5EF4-FFF2-40B4-BE49-F238E27FC236}">
                <a16:creationId xmlns:a16="http://schemas.microsoft.com/office/drawing/2014/main" id="{58D9F231-BFA4-46D6-9713-99F3EB31E90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544763" y="4333832"/>
            <a:ext cx="2488653" cy="3693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5A5A5A"/>
                </a:solidFill>
                <a:latin typeface="+mj-lt"/>
              </a:defRPr>
            </a:lvl1pPr>
          </a:lstStyle>
          <a:p>
            <a:pPr lvl="0"/>
            <a:r>
              <a:rPr lang="pl-PL" dirty="0"/>
              <a:t>Działanie 4</a:t>
            </a:r>
          </a:p>
        </p:txBody>
      </p:sp>
      <p:pic>
        <p:nvPicPr>
          <p:cNvPr id="24" name="Grafika 23">
            <a:extLst>
              <a:ext uri="{FF2B5EF4-FFF2-40B4-BE49-F238E27FC236}">
                <a16:creationId xmlns:a16="http://schemas.microsoft.com/office/drawing/2014/main" id="{E4371656-3EDC-44B1-8767-6A293218C62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210399" y="487045"/>
            <a:ext cx="1400400" cy="48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992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Symbol zastępczy obrazu 5">
            <a:extLst>
              <a:ext uri="{FF2B5EF4-FFF2-40B4-BE49-F238E27FC236}">
                <a16:creationId xmlns:a16="http://schemas.microsoft.com/office/drawing/2014/main" id="{8537EDB9-3850-4094-A888-6B8114FCB4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Prostokąt 24">
            <a:extLst>
              <a:ext uri="{FF2B5EF4-FFF2-40B4-BE49-F238E27FC236}">
                <a16:creationId xmlns:a16="http://schemas.microsoft.com/office/drawing/2014/main" id="{ACB7C131-16A0-4F5A-AE13-6E09D673E514}"/>
              </a:ext>
            </a:extLst>
          </p:cNvPr>
          <p:cNvSpPr/>
          <p:nvPr userDrawn="1"/>
        </p:nvSpPr>
        <p:spPr>
          <a:xfrm>
            <a:off x="-1" y="-5554"/>
            <a:ext cx="12191999" cy="5717296"/>
          </a:xfrm>
          <a:prstGeom prst="rect">
            <a:avLst/>
          </a:prstGeom>
          <a:solidFill>
            <a:srgbClr val="0000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026937"/>
              </a:solidFill>
            </a:endParaRPr>
          </a:p>
        </p:txBody>
      </p:sp>
      <p:sp>
        <p:nvSpPr>
          <p:cNvPr id="27" name="Prostokąt 26">
            <a:extLst>
              <a:ext uri="{FF2B5EF4-FFF2-40B4-BE49-F238E27FC236}">
                <a16:creationId xmlns:a16="http://schemas.microsoft.com/office/drawing/2014/main" id="{CFA3AB71-7B15-4E07-A174-3B0C509AB45E}"/>
              </a:ext>
            </a:extLst>
          </p:cNvPr>
          <p:cNvSpPr/>
          <p:nvPr userDrawn="1"/>
        </p:nvSpPr>
        <p:spPr>
          <a:xfrm>
            <a:off x="1" y="5684808"/>
            <a:ext cx="12192000" cy="11731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bg1"/>
              </a:solidFill>
            </a:endParaRPr>
          </a:p>
        </p:txBody>
      </p:sp>
      <p:sp>
        <p:nvSpPr>
          <p:cNvPr id="29" name="TextBox 8">
            <a:extLst>
              <a:ext uri="{FF2B5EF4-FFF2-40B4-BE49-F238E27FC236}">
                <a16:creationId xmlns:a16="http://schemas.microsoft.com/office/drawing/2014/main" id="{3365AB9A-5C84-4860-A22E-11682D27998C}"/>
              </a:ext>
            </a:extLst>
          </p:cNvPr>
          <p:cNvSpPr txBox="1"/>
          <p:nvPr userDrawn="1"/>
        </p:nvSpPr>
        <p:spPr>
          <a:xfrm flipH="1">
            <a:off x="1137827" y="6110360"/>
            <a:ext cx="3453249" cy="319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1100" b="1" spc="600" dirty="0">
                <a:solidFill>
                  <a:schemeClr val="tx2"/>
                </a:solidFill>
              </a:rPr>
              <a:t>ZAPRASZAMY NA:</a:t>
            </a:r>
          </a:p>
        </p:txBody>
      </p:sp>
      <p:sp>
        <p:nvSpPr>
          <p:cNvPr id="30" name="TextBox 8">
            <a:extLst>
              <a:ext uri="{FF2B5EF4-FFF2-40B4-BE49-F238E27FC236}">
                <a16:creationId xmlns:a16="http://schemas.microsoft.com/office/drawing/2014/main" id="{79C7E0AC-2DA7-40CF-8C61-A9D0487720B6}"/>
              </a:ext>
            </a:extLst>
          </p:cNvPr>
          <p:cNvSpPr txBox="1"/>
          <p:nvPr userDrawn="1"/>
        </p:nvSpPr>
        <p:spPr>
          <a:xfrm flipH="1">
            <a:off x="4245157" y="6152638"/>
            <a:ext cx="7078534" cy="257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800" dirty="0">
                <a:solidFill>
                  <a:schemeClr val="tx2"/>
                </a:solidFill>
              </a:rPr>
              <a:t>www.nfosigw.gov.pl                               NFOŚiGW                              Narodowy Fundusz Ochrony Środowiska i Gospodarki Wodnej</a:t>
            </a:r>
          </a:p>
        </p:txBody>
      </p:sp>
      <p:pic>
        <p:nvPicPr>
          <p:cNvPr id="31" name="Grafika 30">
            <a:extLst>
              <a:ext uri="{FF2B5EF4-FFF2-40B4-BE49-F238E27FC236}">
                <a16:creationId xmlns:a16="http://schemas.microsoft.com/office/drawing/2014/main" id="{1BB4A8D5-42FD-4A01-973A-A70C607F0F3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457829" y="6140191"/>
            <a:ext cx="289359" cy="289359"/>
          </a:xfrm>
          <a:prstGeom prst="rect">
            <a:avLst/>
          </a:prstGeom>
        </p:spPr>
      </p:pic>
      <p:pic>
        <p:nvPicPr>
          <p:cNvPr id="32" name="Grafika 31">
            <a:extLst>
              <a:ext uri="{FF2B5EF4-FFF2-40B4-BE49-F238E27FC236}">
                <a16:creationId xmlns:a16="http://schemas.microsoft.com/office/drawing/2014/main" id="{EF8B1AB5-2BBF-4B61-AAA3-44CDF46571B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4412452" y="6155776"/>
            <a:ext cx="289359" cy="289359"/>
          </a:xfrm>
          <a:prstGeom prst="rect">
            <a:avLst/>
          </a:prstGeom>
        </p:spPr>
      </p:pic>
      <p:pic>
        <p:nvPicPr>
          <p:cNvPr id="33" name="Grafika 32">
            <a:extLst>
              <a:ext uri="{FF2B5EF4-FFF2-40B4-BE49-F238E27FC236}">
                <a16:creationId xmlns:a16="http://schemas.microsoft.com/office/drawing/2014/main" id="{204B1F51-A1AC-47DD-9912-6CFCBBF8C3F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6203185" y="6140191"/>
            <a:ext cx="289359" cy="289359"/>
          </a:xfrm>
          <a:prstGeom prst="rect">
            <a:avLst/>
          </a:prstGeom>
        </p:spPr>
      </p:pic>
      <p:sp>
        <p:nvSpPr>
          <p:cNvPr id="39" name="Symbol zastępczy tekstu 17">
            <a:extLst>
              <a:ext uri="{FF2B5EF4-FFF2-40B4-BE49-F238E27FC236}">
                <a16:creationId xmlns:a16="http://schemas.microsoft.com/office/drawing/2014/main" id="{7D3BEF6A-D252-44DD-B53A-24359F9BF80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" y="4166968"/>
            <a:ext cx="12191998" cy="35847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>
                <a:solidFill>
                  <a:schemeClr val="bg1"/>
                </a:solidFill>
                <a:latin typeface="+mj-lt"/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Imię i Nazwisko   |   +48 123 123 123   |   adres@nfosigw.gov.pl </a:t>
            </a:r>
          </a:p>
        </p:txBody>
      </p:sp>
      <p:grpSp>
        <p:nvGrpSpPr>
          <p:cNvPr id="14" name="Group 3">
            <a:extLst>
              <a:ext uri="{FF2B5EF4-FFF2-40B4-BE49-F238E27FC236}">
                <a16:creationId xmlns:a16="http://schemas.microsoft.com/office/drawing/2014/main" id="{E8E57204-B13E-47B9-B441-08579C0DDBF7}"/>
              </a:ext>
            </a:extLst>
          </p:cNvPr>
          <p:cNvGrpSpPr/>
          <p:nvPr userDrawn="1"/>
        </p:nvGrpSpPr>
        <p:grpSpPr>
          <a:xfrm>
            <a:off x="2058431" y="2665080"/>
            <a:ext cx="8578866" cy="1270471"/>
            <a:chOff x="6427107" y="770951"/>
            <a:chExt cx="8578866" cy="1270471"/>
          </a:xfrm>
        </p:grpSpPr>
        <p:sp>
          <p:nvSpPr>
            <p:cNvPr id="15" name="TextBox 4">
              <a:extLst>
                <a:ext uri="{FF2B5EF4-FFF2-40B4-BE49-F238E27FC236}">
                  <a16:creationId xmlns:a16="http://schemas.microsoft.com/office/drawing/2014/main" id="{71104D7A-6150-439D-B280-03F87423CCDE}"/>
                </a:ext>
              </a:extLst>
            </p:cNvPr>
            <p:cNvSpPr txBox="1"/>
            <p:nvPr/>
          </p:nvSpPr>
          <p:spPr>
            <a:xfrm>
              <a:off x="6427107" y="770951"/>
              <a:ext cx="8578866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6600" b="1" dirty="0">
                  <a:solidFill>
                    <a:schemeClr val="bg1"/>
                  </a:solidFill>
                  <a:latin typeface="+mj-lt"/>
                </a:rPr>
                <a:t>Dziękuję za uwagę</a:t>
              </a:r>
              <a:endParaRPr lang="en-US" sz="66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6" name="Right Triangle 5">
              <a:extLst>
                <a:ext uri="{FF2B5EF4-FFF2-40B4-BE49-F238E27FC236}">
                  <a16:creationId xmlns:a16="http://schemas.microsoft.com/office/drawing/2014/main" id="{E7398576-06DC-4D47-AFBC-B29EAC92DC31}"/>
                </a:ext>
              </a:extLst>
            </p:cNvPr>
            <p:cNvSpPr/>
            <p:nvPr/>
          </p:nvSpPr>
          <p:spPr>
            <a:xfrm rot="5400000">
              <a:off x="6577427" y="1789745"/>
              <a:ext cx="257609" cy="245745"/>
            </a:xfrm>
            <a:prstGeom prst="rtTriangle">
              <a:avLst/>
            </a:prstGeom>
            <a:solidFill>
              <a:srgbClr val="0269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000397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1441A1B-F569-448A-B9A8-6B4E1E203B91}"/>
              </a:ext>
            </a:extLst>
          </p:cNvPr>
          <p:cNvSpPr txBox="1"/>
          <p:nvPr userDrawn="1"/>
        </p:nvSpPr>
        <p:spPr>
          <a:xfrm>
            <a:off x="11343511" y="6335731"/>
            <a:ext cx="465119" cy="307740"/>
          </a:xfrm>
          <a:prstGeom prst="rect">
            <a:avLst/>
          </a:prstGeom>
          <a:noFill/>
        </p:spPr>
        <p:txBody>
          <a:bodyPr wrap="none" lIns="91404" tIns="45702" rIns="91404" bIns="45702" rtlCol="0">
            <a:spAutoFit/>
          </a:bodyPr>
          <a:lstStyle/>
          <a:p>
            <a:pPr algn="ctr"/>
            <a:fld id="{260E2A6B-A809-4840-BF14-8648BC0BDF87}" type="slidenum">
              <a:rPr lang="id-ID" sz="1400" b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Raleway Light"/>
              </a:rPr>
              <a:pPr algn="ctr"/>
              <a:t>‹#›</a:t>
            </a:fld>
            <a:endParaRPr lang="id-ID" sz="1800" b="1">
              <a:solidFill>
                <a:schemeClr val="tx1">
                  <a:lumMod val="50000"/>
                  <a:lumOff val="50000"/>
                </a:schemeClr>
              </a:solidFill>
              <a:latin typeface="+mj-lt"/>
              <a:cs typeface="Raleway Ligh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441A1B-F569-448A-B9A8-6B4E1E203B91}"/>
              </a:ext>
            </a:extLst>
          </p:cNvPr>
          <p:cNvSpPr txBox="1"/>
          <p:nvPr userDrawn="1"/>
        </p:nvSpPr>
        <p:spPr>
          <a:xfrm>
            <a:off x="396111" y="6335731"/>
            <a:ext cx="465119" cy="307740"/>
          </a:xfrm>
          <a:prstGeom prst="rect">
            <a:avLst/>
          </a:prstGeom>
          <a:noFill/>
        </p:spPr>
        <p:txBody>
          <a:bodyPr wrap="none" lIns="91404" tIns="45702" rIns="91404" bIns="45702" rtlCol="0">
            <a:spAutoFit/>
          </a:bodyPr>
          <a:lstStyle/>
          <a:p>
            <a:pPr algn="ctr"/>
            <a:fld id="{260E2A6B-A809-4840-BF14-8648BC0BDF87}" type="slidenum">
              <a:rPr lang="id-ID" sz="1400" b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Raleway Light"/>
              </a:rPr>
              <a:pPr algn="ctr"/>
              <a:t>‹#›</a:t>
            </a:fld>
            <a:endParaRPr lang="id-ID" sz="1800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cs typeface="Raleway Light"/>
            </a:endParaRPr>
          </a:p>
        </p:txBody>
      </p:sp>
    </p:spTree>
    <p:extLst>
      <p:ext uri="{BB962C8B-B14F-4D97-AF65-F5344CB8AC3E}">
        <p14:creationId xmlns:p14="http://schemas.microsoft.com/office/powerpoint/2010/main" val="1760402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2" r:id="rId2"/>
    <p:sldLayoutId id="2147483677" r:id="rId3"/>
    <p:sldLayoutId id="2147483657" r:id="rId4"/>
    <p:sldLayoutId id="2147483651" r:id="rId5"/>
    <p:sldLayoutId id="2147483678" r:id="rId6"/>
    <p:sldLayoutId id="2147483679" r:id="rId7"/>
    <p:sldLayoutId id="2147483681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55C6D79-84AD-469A-9215-7D369192E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914" y="2248251"/>
            <a:ext cx="9705975" cy="1478532"/>
          </a:xfrm>
        </p:spPr>
        <p:txBody>
          <a:bodyPr/>
          <a:lstStyle/>
          <a:p>
            <a:r>
              <a:rPr lang="pl-PL" dirty="0" smtClean="0"/>
              <a:t>Ocena finansowa wniosków: instalacje termicznego przekształcania odpadów</a:t>
            </a:r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228ABCB-4920-40FE-8196-2DEAD828CA6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" y="5519956"/>
            <a:ext cx="12191998" cy="818246"/>
          </a:xfrm>
        </p:spPr>
        <p:txBody>
          <a:bodyPr/>
          <a:lstStyle/>
          <a:p>
            <a:r>
              <a:rPr lang="pl-PL" dirty="0" smtClean="0"/>
              <a:t>Teresa Majewska</a:t>
            </a:r>
          </a:p>
          <a:p>
            <a:r>
              <a:rPr lang="pl-PL" dirty="0" smtClean="0"/>
              <a:t>Zastępca Dyrektora Departamentu Analiz Finansowych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75E949F-3E5E-46CC-A18A-14BEB7D7EF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l-PL" dirty="0" smtClean="0"/>
              <a:t>22.06.2022 </a:t>
            </a:r>
            <a:r>
              <a:rPr lang="pl-PL" dirty="0"/>
              <a:t>r.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3387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7128BE0D-D1AA-4A41-81D2-3ABA55FF2C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-829126" y="181747"/>
            <a:ext cx="9367800" cy="992712"/>
          </a:xfrm>
        </p:spPr>
        <p:txBody>
          <a:bodyPr/>
          <a:lstStyle/>
          <a:p>
            <a:pPr algn="ctr"/>
            <a:r>
              <a:rPr lang="pl-PL" b="1" dirty="0" smtClean="0">
                <a:solidFill>
                  <a:srgbClr val="026937"/>
                </a:solidFill>
              </a:rPr>
              <a:t>IV. Przedsięwzięcia </a:t>
            </a:r>
            <a:r>
              <a:rPr lang="pl-PL" b="1" dirty="0" err="1" smtClean="0">
                <a:solidFill>
                  <a:srgbClr val="026937"/>
                </a:solidFill>
              </a:rPr>
              <a:t>project</a:t>
            </a:r>
            <a:r>
              <a:rPr lang="pl-PL" b="1" dirty="0" smtClean="0">
                <a:solidFill>
                  <a:srgbClr val="026937"/>
                </a:solidFill>
              </a:rPr>
              <a:t> </a:t>
            </a:r>
            <a:r>
              <a:rPr lang="pl-PL" b="1" dirty="0" err="1" smtClean="0">
                <a:solidFill>
                  <a:srgbClr val="026937"/>
                </a:solidFill>
              </a:rPr>
              <a:t>finance</a:t>
            </a:r>
            <a:r>
              <a:rPr lang="pl-PL" b="1" dirty="0" smtClean="0">
                <a:solidFill>
                  <a:srgbClr val="026937"/>
                </a:solidFill>
              </a:rPr>
              <a:t> – c.d.</a:t>
            </a:r>
          </a:p>
          <a:p>
            <a:pPr algn="ctr"/>
            <a:r>
              <a:rPr lang="pl-PL" b="1" dirty="0" smtClean="0">
                <a:solidFill>
                  <a:srgbClr val="026937"/>
                </a:solidFill>
              </a:rPr>
              <a:t>dodatkowe wymagania</a:t>
            </a:r>
            <a:endParaRPr lang="pl-PL" b="1" dirty="0"/>
          </a:p>
          <a:p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E2C6475-CA1C-4299-A05B-7F2AC6616E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90588" y="1174459"/>
            <a:ext cx="10491787" cy="5385732"/>
          </a:xfrm>
        </p:spPr>
        <p:txBody>
          <a:bodyPr/>
          <a:lstStyle/>
          <a:p>
            <a:pPr marL="457200" indent="-457200">
              <a:buAutoNum type="alphaLcParenR"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udział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środków własnych Wnioskodawcy w wysokości min. 15% kosztów kwalifikowanych przedsięwzięcia (z zastrzeżeniem, że środki własne nie obejmują: kredytów bankowych, emisji obligacji, pożyczek właścicielskich, pożyczek udzielonych przez inne podmioty itp.) wniesionego w postaci udziału kapitału zakładowego pokrytego wkładem pieniężnym,</a:t>
            </a:r>
          </a:p>
          <a:p>
            <a:pPr marL="457200" indent="-457200">
              <a:buAutoNum type="alphaLcParenR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zaangażowanie i udokumentowanie wydatkowania środków własnych i zwrotnych źródeł finansowania (w szczególności pożyczek właścicielskich) w pierwszej kolejności, </a:t>
            </a:r>
            <a:endParaRPr lang="pl-P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LcParenR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ozpoczęcie spłaty </a:t>
            </a:r>
            <a:r>
              <a:rPr lang="pl-PL" sz="1600" dirty="0" smtClean="0"/>
              <a:t>pożyczki </a:t>
            </a:r>
            <a:r>
              <a:rPr lang="pl-PL" sz="1600" dirty="0"/>
              <a:t>właścicielskiej udzielonej na realizację projektu po spłacie pożyczki NFOŚiGW (pożyczka właścicielska podporządkowana spłacie pożyczki NFOŚiGW), </a:t>
            </a:r>
            <a:endParaRPr lang="pl-PL" sz="1600" dirty="0" smtClean="0"/>
          </a:p>
          <a:p>
            <a:pPr marL="457200" indent="-457200">
              <a:buAutoNum type="alphaLcParenR"/>
            </a:pPr>
            <a:r>
              <a:rPr lang="pl-PL" sz="1600" dirty="0"/>
              <a:t>w</a:t>
            </a:r>
            <a:r>
              <a:rPr lang="pl-PL" sz="1600" dirty="0" smtClean="0"/>
              <a:t>zmocnienie zabezpieczenia zwrotu </a:t>
            </a:r>
            <a:r>
              <a:rPr lang="pl-PL" sz="1600" dirty="0"/>
              <a:t>udzielonego dofinansowania poprzez ustanowienie zabezpieczeń na projekcie oraz poręczenia właścicieli/udziałowców/akcjonariuszy Wnioskodawcy (o ile w wyniku oceny ich sytuacji finansowej NFOŚiGW uzna poręczenie właścicielskie za akceptowalne) lub innego podmiotu o stabilnej sytuacji finansowej (o ile w wyniku oceny tej sytuacji, NFOŚiGW zaakceptuje taką możliwość</a:t>
            </a:r>
            <a:r>
              <a:rPr lang="pl-PL" sz="1600" dirty="0" smtClean="0"/>
              <a:t>) – dalsze szczegóły w części dotyczącej zabezpieczeń. </a:t>
            </a:r>
            <a:endParaRPr lang="pl-PL" sz="1600" dirty="0"/>
          </a:p>
          <a:p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pl-PL" sz="1600" b="1" kern="0" dirty="0">
              <a:solidFill>
                <a:srgbClr val="0269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4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7128BE0D-D1AA-4A41-81D2-3ABA55FF2C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4097" y="391951"/>
            <a:ext cx="9367800" cy="628650"/>
          </a:xfrm>
        </p:spPr>
        <p:txBody>
          <a:bodyPr/>
          <a:lstStyle/>
          <a:p>
            <a:r>
              <a:rPr lang="pl-PL" b="1" dirty="0" smtClean="0">
                <a:solidFill>
                  <a:srgbClr val="026937"/>
                </a:solidFill>
              </a:rPr>
              <a:t>V. Zabezpieczenia</a:t>
            </a:r>
            <a:endParaRPr lang="pl-PL" b="1" dirty="0"/>
          </a:p>
          <a:p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E2C6475-CA1C-4299-A05B-7F2AC6616E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90588" y="1174459"/>
            <a:ext cx="10491787" cy="5385732"/>
          </a:xfrm>
        </p:spPr>
        <p:txBody>
          <a:bodyPr/>
          <a:lstStyle/>
          <a:p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Standardowe formy zabezpieczeń dla umów o dofinansowanie przedsięwzięć ze środków NFOŚiGW – </a:t>
            </a:r>
            <a:r>
              <a:rPr lang="pl-PL" sz="16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wglądu w </a:t>
            </a:r>
            <a:r>
              <a:rPr lang="pl-PL" sz="16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treści pomocy </a:t>
            </a:r>
            <a:r>
              <a:rPr lang="pl-PL" sz="1600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konktekstowej</a:t>
            </a:r>
            <a:r>
              <a:rPr lang="pl-PL" sz="16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 generatorze wniosków (link do pliku pdf w zakładce Warunki finansowania).</a:t>
            </a:r>
          </a:p>
          <a:p>
            <a:endParaRPr lang="pl-P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Zabezpieczenie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wierzytelności z umowy o dofinansowanie standardowo stanowi weksel własny „in blanco” Beneficjenta opatrzony klauzulą „bez protestu” wraz z deklaracją wekslową, z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zastrzeżeniem, że standardowe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zabezpieczenie może być wzmacniane w zależności od wyników:</a:t>
            </a:r>
            <a:endParaRPr lang="pl-PL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oceny finansowej Wnioskodawcy i/lub przedsięwzięcia przeprowadzonej przez NFOŚiGW,</a:t>
            </a:r>
            <a:endParaRPr lang="pl-PL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oceny ekologicznej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(/merytorycznej) przedsięwzięcia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przeprowadzonej przez NFOŚiGW,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jeżeli zidentyfikowane zostanie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podwyższone ryzyko prawidłowej realizacji przedsięwzięcia.</a:t>
            </a:r>
          </a:p>
          <a:p>
            <a:pPr lvl="0" algn="l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pl-PL" sz="1600" b="1" kern="0" dirty="0" smtClean="0">
              <a:solidFill>
                <a:srgbClr val="0269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Zabezpieczenie standardowe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(sam weksel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własny „in blanco” Beneficjenta opatrzony klauzulą „bez protestu” wraz z deklaracją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wekslową) nie dotyczy projektów realizowanych w formule </a:t>
            </a:r>
            <a:r>
              <a:rPr lang="pl-P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finance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gdzie obowiązuje określony pakiet zabezpieczeń.</a:t>
            </a:r>
          </a:p>
          <a:p>
            <a:pPr lvl="0" algn="ctr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pl-PL" sz="1600" b="1" kern="0" dirty="0">
              <a:solidFill>
                <a:srgbClr val="0269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pl-PL" sz="1600" dirty="0"/>
              <a:t>Brak wymogu zabezpieczenia zwrotu dotacji w przypadku jednostek sektora finansów publicznych.</a:t>
            </a:r>
          </a:p>
          <a:p>
            <a:pPr lvl="0" algn="ctr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pl-PL" sz="1600" b="1" kern="0" dirty="0">
              <a:solidFill>
                <a:srgbClr val="0269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21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7128BE0D-D1AA-4A41-81D2-3ABA55FF2C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4097" y="391951"/>
            <a:ext cx="9367800" cy="628650"/>
          </a:xfrm>
        </p:spPr>
        <p:txBody>
          <a:bodyPr/>
          <a:lstStyle/>
          <a:p>
            <a:r>
              <a:rPr lang="pl-PL" b="1" dirty="0" smtClean="0">
                <a:solidFill>
                  <a:srgbClr val="026937"/>
                </a:solidFill>
              </a:rPr>
              <a:t>V. Zabezpieczenia – c.d. - </a:t>
            </a:r>
            <a:r>
              <a:rPr lang="pl-PL" b="1" dirty="0" err="1" smtClean="0">
                <a:solidFill>
                  <a:srgbClr val="026937"/>
                </a:solidFill>
              </a:rPr>
              <a:t>project</a:t>
            </a:r>
            <a:r>
              <a:rPr lang="pl-PL" b="1" dirty="0" smtClean="0">
                <a:solidFill>
                  <a:srgbClr val="026937"/>
                </a:solidFill>
              </a:rPr>
              <a:t> </a:t>
            </a:r>
            <a:r>
              <a:rPr lang="pl-PL" b="1" dirty="0" err="1" smtClean="0">
                <a:solidFill>
                  <a:srgbClr val="026937"/>
                </a:solidFill>
              </a:rPr>
              <a:t>finance</a:t>
            </a:r>
            <a:endParaRPr lang="pl-PL" b="1" dirty="0"/>
          </a:p>
          <a:p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E2C6475-CA1C-4299-A05B-7F2AC6616E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90588" y="956345"/>
            <a:ext cx="10491787" cy="5603846"/>
          </a:xfrm>
        </p:spPr>
        <p:txBody>
          <a:bodyPr/>
          <a:lstStyle/>
          <a:p>
            <a:r>
              <a:rPr lang="pl-PL" sz="1600" dirty="0"/>
              <a:t>Pakiet podstawowych zabezpieczeń wierzytelności dla projektów realizowanych w formule „</a:t>
            </a:r>
            <a:r>
              <a:rPr lang="pl-PL" sz="1600" dirty="0" err="1"/>
              <a:t>project</a:t>
            </a:r>
            <a:r>
              <a:rPr lang="pl-PL" sz="1600" dirty="0"/>
              <a:t> </a:t>
            </a:r>
            <a:r>
              <a:rPr lang="pl-PL" sz="1600" dirty="0" err="1"/>
              <a:t>finance</a:t>
            </a:r>
            <a:r>
              <a:rPr lang="pl-PL" sz="1600" dirty="0"/>
              <a:t>” stanowi:</a:t>
            </a:r>
          </a:p>
          <a:p>
            <a:r>
              <a:rPr lang="pl-PL" sz="1600" dirty="0"/>
              <a:t>a) weksel własny „in blanco” opatrzony klauzulą „bez protestu” wraz z deklaracją wekslową,</a:t>
            </a:r>
          </a:p>
          <a:p>
            <a:r>
              <a:rPr lang="pl-PL" sz="1600" dirty="0"/>
              <a:t>b) cesja wierzytelności z rachunku bankowego/zastaw rejestrowy na wierzytelności z rachunku bankowego,</a:t>
            </a:r>
          </a:p>
          <a:p>
            <a:r>
              <a:rPr lang="pl-PL" sz="1600" dirty="0"/>
              <a:t>c) zastaw rejestrowy na akcjach/udziałach spółki celowej,</a:t>
            </a:r>
          </a:p>
          <a:p>
            <a:r>
              <a:rPr lang="pl-PL" sz="1600" dirty="0"/>
              <a:t>d) hipoteka (na składnikach majątkowych własnych podmiotu realizującego projekt, lub na składnikach majątkowych podmiotu realizującego projekt powstałych w wyniku realizacji projektu).</a:t>
            </a:r>
            <a:endParaRPr lang="pl-PL" sz="1600" b="1" dirty="0"/>
          </a:p>
          <a:p>
            <a:r>
              <a:rPr lang="pl-PL" sz="1600" dirty="0"/>
              <a:t> </a:t>
            </a:r>
            <a:r>
              <a:rPr lang="pl-PL" sz="1600" i="1" dirty="0" smtClean="0"/>
              <a:t>W </a:t>
            </a:r>
            <a:r>
              <a:rPr lang="pl-PL" sz="1600" i="1" dirty="0"/>
              <a:t>przypadku uzasadnionego braku możliwości ustanowienia hipoteki dopuszcza się zastosowanie cesji wierzytelności z umowy dzierżawy</a:t>
            </a:r>
            <a:r>
              <a:rPr lang="pl-PL" sz="1600" i="1" dirty="0" smtClean="0"/>
              <a:t>.</a:t>
            </a:r>
          </a:p>
          <a:p>
            <a:r>
              <a:rPr lang="pl-PL" sz="1600" dirty="0" smtClean="0"/>
              <a:t>e) </a:t>
            </a:r>
            <a:r>
              <a:rPr lang="pl-PL" sz="1600" dirty="0"/>
              <a:t>notarialne oświadczenie o poddaniu się rygorowi egzekucji w myśl art. 777 § 1 pkt. 4, 5 lub 6 k.p.c.,</a:t>
            </a:r>
          </a:p>
          <a:p>
            <a:r>
              <a:rPr lang="pl-PL" sz="1600" dirty="0"/>
              <a:t>f) zastaw rejestrowy na zbiorze rzeczy ruchomych i praw majątkowych spółki celowej,</a:t>
            </a:r>
          </a:p>
          <a:p>
            <a:r>
              <a:rPr lang="pl-PL" sz="1600" dirty="0"/>
              <a:t>g) cesja wierzytelności z umów sprzedaży (np. energii elektrycznej lub cieplnej, praw majątkowych wynikających ze sprzedaży świadectw </a:t>
            </a:r>
            <a:r>
              <a:rPr lang="pl-PL" sz="1600" dirty="0" smtClean="0"/>
              <a:t>pochodzenia-jeżeli dotyczy),</a:t>
            </a:r>
            <a:endParaRPr lang="pl-PL" sz="1600" dirty="0"/>
          </a:p>
          <a:p>
            <a:r>
              <a:rPr lang="pl-PL" sz="1600" dirty="0"/>
              <a:t>h) cesja wierzytelności z umów/polis ubezpieczeniowych,</a:t>
            </a:r>
          </a:p>
          <a:p>
            <a:r>
              <a:rPr lang="pl-PL" sz="1600" dirty="0"/>
              <a:t>i) zabezpieczenia na innych dokumentach projektu oraz inne przewidziane prawem formy zabezpieczeń.</a:t>
            </a:r>
          </a:p>
          <a:p>
            <a:endParaRPr lang="pl-PL" sz="1600" i="1" dirty="0"/>
          </a:p>
          <a:p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pl-PL" sz="1600" b="1" kern="0" dirty="0">
              <a:solidFill>
                <a:srgbClr val="0269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68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026937"/>
                </a:solidFill>
              </a:rPr>
              <a:t>VI. Najczęściej zadawane pytania</a:t>
            </a:r>
            <a:endParaRPr lang="pl-PL" b="1" dirty="0">
              <a:solidFill>
                <a:srgbClr val="026937"/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2"/>
          </p:nvPr>
        </p:nvSpPr>
        <p:spPr>
          <a:xfrm>
            <a:off x="464098" y="836023"/>
            <a:ext cx="10918278" cy="5786846"/>
          </a:xfrm>
        </p:spPr>
        <p:txBody>
          <a:bodyPr/>
          <a:lstStyle/>
          <a:p>
            <a:pPr marL="720000" indent="-342900">
              <a:spcAft>
                <a:spcPts val="600"/>
              </a:spcAft>
              <a:buFont typeface="+mj-lt"/>
              <a:buAutoNum type="arabicPeriod"/>
            </a:pPr>
            <a:r>
              <a:rPr lang="pl-PL" sz="1600" b="1" dirty="0" smtClean="0"/>
              <a:t>W jaki sposób ustalane jest oprocentowanie rynkowe dla pożyczek ze środków NFOŚiGW?</a:t>
            </a:r>
          </a:p>
          <a:p>
            <a:pPr>
              <a:lnSpc>
                <a:spcPct val="120000"/>
              </a:lnSpc>
            </a:pPr>
            <a:r>
              <a:rPr lang="pl-PL" sz="1400" dirty="0" smtClean="0">
                <a:solidFill>
                  <a:srgbClr val="FF0000"/>
                </a:solidFill>
              </a:rPr>
              <a:t>Odp. </a:t>
            </a:r>
            <a:r>
              <a:rPr lang="pl-PL" sz="1400" b="1" dirty="0" smtClean="0">
                <a:solidFill>
                  <a:srgbClr val="FF0000"/>
                </a:solidFill>
              </a:rPr>
              <a:t>Oprocentowanie rynkowe pożyczek</a:t>
            </a:r>
            <a:r>
              <a:rPr lang="pl-PL" sz="1400" dirty="0" smtClean="0">
                <a:solidFill>
                  <a:srgbClr val="FF0000"/>
                </a:solidFill>
              </a:rPr>
              <a:t> udzielanych przez NFOŚiGW jest określane zgodnie z Komunikatem Komisji Europejskiej w sprawie zmiany metody ustalania stóp referencyjnych i dyskontowych (Dz. Urz. UE C 14 z 19.01.2008 r. str. 6) i </a:t>
            </a:r>
            <a:r>
              <a:rPr lang="pl-PL" sz="1400" b="1" dirty="0" smtClean="0">
                <a:solidFill>
                  <a:srgbClr val="FF0000"/>
                </a:solidFill>
              </a:rPr>
              <a:t>oparte o stopę referencyjną</a:t>
            </a:r>
            <a:r>
              <a:rPr lang="pl-PL" sz="1400" dirty="0" smtClean="0">
                <a:solidFill>
                  <a:srgbClr val="FF0000"/>
                </a:solidFill>
              </a:rPr>
              <a:t> </a:t>
            </a:r>
            <a:r>
              <a:rPr lang="pl-PL" sz="1400" b="1" dirty="0" smtClean="0">
                <a:solidFill>
                  <a:srgbClr val="FF0000"/>
                </a:solidFill>
              </a:rPr>
              <a:t>stanowiącą sumę</a:t>
            </a:r>
            <a:r>
              <a:rPr lang="pl-PL" sz="1400" dirty="0" smtClean="0">
                <a:solidFill>
                  <a:srgbClr val="FF0000"/>
                </a:solidFill>
              </a:rPr>
              <a:t> dwóch czynników składowych, tj.:</a:t>
            </a:r>
          </a:p>
          <a:p>
            <a:pPr marL="342900" lvl="0" indent="-342900">
              <a:lnSpc>
                <a:spcPct val="120000"/>
              </a:lnSpc>
              <a:buFont typeface="+mj-lt"/>
              <a:buAutoNum type="arabicParenR"/>
            </a:pPr>
            <a:r>
              <a:rPr lang="pl-PL" sz="1400" b="1" dirty="0" smtClean="0">
                <a:solidFill>
                  <a:srgbClr val="FF0000"/>
                </a:solidFill>
              </a:rPr>
              <a:t>stopy </a:t>
            </a:r>
            <a:r>
              <a:rPr lang="pl-PL" sz="1400" b="1" dirty="0">
                <a:solidFill>
                  <a:srgbClr val="FF0000"/>
                </a:solidFill>
              </a:rPr>
              <a:t>bazowej</a:t>
            </a:r>
            <a:r>
              <a:rPr lang="pl-PL" sz="1400" dirty="0">
                <a:solidFill>
                  <a:srgbClr val="FF0000"/>
                </a:solidFill>
              </a:rPr>
              <a:t> ogłaszanej przez KE w komunikatach dot. zmiany metody ustalania stóp referencyjnych i dyskontowych - </a:t>
            </a:r>
            <a:r>
              <a:rPr lang="pl-PL" sz="1400" b="1" dirty="0">
                <a:solidFill>
                  <a:srgbClr val="FF0000"/>
                </a:solidFill>
              </a:rPr>
              <a:t>od </a:t>
            </a:r>
            <a:r>
              <a:rPr lang="pl-PL" sz="1400" b="1" dirty="0" smtClean="0">
                <a:solidFill>
                  <a:srgbClr val="FF0000"/>
                </a:solidFill>
              </a:rPr>
              <a:t>1.07.2022r. </a:t>
            </a:r>
            <a:r>
              <a:rPr lang="pl-PL" sz="1400" dirty="0" smtClean="0">
                <a:solidFill>
                  <a:srgbClr val="FF0000"/>
                </a:solidFill>
              </a:rPr>
              <a:t>stopa </a:t>
            </a:r>
            <a:r>
              <a:rPr lang="pl-PL" sz="1400" dirty="0">
                <a:solidFill>
                  <a:srgbClr val="FF0000"/>
                </a:solidFill>
              </a:rPr>
              <a:t>bazowa obowiązująca w Polsce (dla potrzeb wyliczania wartości pomocy publicznej oraz oprocentowania rynkowego pożyczek) wzrosła do poziomu </a:t>
            </a:r>
            <a:r>
              <a:rPr lang="pl-PL" sz="1400" b="1" dirty="0" smtClean="0">
                <a:solidFill>
                  <a:srgbClr val="FF0000"/>
                </a:solidFill>
              </a:rPr>
              <a:t>5,81%</a:t>
            </a:r>
            <a:r>
              <a:rPr lang="pl-PL" sz="1400" dirty="0" smtClean="0">
                <a:solidFill>
                  <a:srgbClr val="FF0000"/>
                </a:solidFill>
              </a:rPr>
              <a:t> </a:t>
            </a:r>
            <a:r>
              <a:rPr lang="pl-PL" sz="1400" b="1" dirty="0">
                <a:solidFill>
                  <a:srgbClr val="FF0000"/>
                </a:solidFill>
              </a:rPr>
              <a:t>w skali roku. </a:t>
            </a:r>
            <a:r>
              <a:rPr lang="pl-PL" sz="1400" dirty="0">
                <a:solidFill>
                  <a:srgbClr val="FF0000"/>
                </a:solidFill>
              </a:rPr>
              <a:t>W ostatnim czasie obserwowane są znaczące zmiany, gdzie w samym 2022 r. stopa bazowa wynosiła odpowiednio: 1,21% w </a:t>
            </a:r>
            <a:r>
              <a:rPr lang="pl-PL" sz="1400" dirty="0" smtClean="0">
                <a:solidFill>
                  <a:srgbClr val="FF0000"/>
                </a:solidFill>
              </a:rPr>
              <a:t>styczniu, </a:t>
            </a:r>
            <a:r>
              <a:rPr lang="pl-PL" sz="1400" dirty="0">
                <a:solidFill>
                  <a:srgbClr val="FF0000"/>
                </a:solidFill>
              </a:rPr>
              <a:t>2,04% w </a:t>
            </a:r>
            <a:r>
              <a:rPr lang="pl-PL" sz="1400" dirty="0" smtClean="0">
                <a:solidFill>
                  <a:srgbClr val="FF0000"/>
                </a:solidFill>
              </a:rPr>
              <a:t>lutym, </a:t>
            </a:r>
            <a:r>
              <a:rPr lang="pl-PL" sz="1400" dirty="0">
                <a:solidFill>
                  <a:srgbClr val="FF0000"/>
                </a:solidFill>
              </a:rPr>
              <a:t>2,85% w marcu 2022 r</a:t>
            </a:r>
            <a:r>
              <a:rPr lang="pl-PL" sz="1400" dirty="0" smtClean="0">
                <a:solidFill>
                  <a:srgbClr val="FF0000"/>
                </a:solidFill>
              </a:rPr>
              <a:t>., </a:t>
            </a:r>
            <a:r>
              <a:rPr lang="pl-PL" sz="1400" dirty="0">
                <a:solidFill>
                  <a:srgbClr val="FF0000"/>
                </a:solidFill>
              </a:rPr>
              <a:t>3,42% w kwietniu</a:t>
            </a:r>
            <a:r>
              <a:rPr lang="pl-PL" sz="1400" dirty="0" smtClean="0">
                <a:solidFill>
                  <a:srgbClr val="FF0000"/>
                </a:solidFill>
              </a:rPr>
              <a:t>,  4,06</a:t>
            </a:r>
            <a:r>
              <a:rPr lang="pl-PL" sz="1400" dirty="0">
                <a:solidFill>
                  <a:srgbClr val="FF0000"/>
                </a:solidFill>
              </a:rPr>
              <a:t>% w </a:t>
            </a:r>
            <a:r>
              <a:rPr lang="pl-PL" sz="1400" dirty="0" smtClean="0">
                <a:solidFill>
                  <a:srgbClr val="FF0000"/>
                </a:solidFill>
              </a:rPr>
              <a:t>maju i 4,88% w czerwcu;</a:t>
            </a:r>
            <a:endParaRPr lang="pl-PL" sz="1400" dirty="0">
              <a:solidFill>
                <a:srgbClr val="FF0000"/>
              </a:solidFill>
            </a:endParaRPr>
          </a:p>
          <a:p>
            <a:pPr marL="342900" lvl="0" indent="-342900">
              <a:lnSpc>
                <a:spcPct val="120000"/>
              </a:lnSpc>
              <a:spcAft>
                <a:spcPts val="600"/>
              </a:spcAft>
              <a:buFont typeface="+mj-lt"/>
              <a:buAutoNum type="arabicParenR"/>
            </a:pPr>
            <a:r>
              <a:rPr lang="pl-PL" sz="1400" b="1" dirty="0">
                <a:solidFill>
                  <a:srgbClr val="FF0000"/>
                </a:solidFill>
              </a:rPr>
              <a:t>marży zależnej od ratingu podmiotu</a:t>
            </a:r>
            <a:r>
              <a:rPr lang="pl-PL" sz="1400" dirty="0">
                <a:solidFill>
                  <a:srgbClr val="FF0000"/>
                </a:solidFill>
              </a:rPr>
              <a:t> ubiegającego się dofinansowanie </a:t>
            </a:r>
            <a:r>
              <a:rPr lang="pl-PL" sz="1400" b="1" dirty="0">
                <a:solidFill>
                  <a:srgbClr val="FF0000"/>
                </a:solidFill>
              </a:rPr>
              <a:t>oraz poziomu zabezpieczeń</a:t>
            </a:r>
            <a:r>
              <a:rPr lang="pl-PL" sz="1400" dirty="0">
                <a:solidFill>
                  <a:srgbClr val="FF0000"/>
                </a:solidFill>
              </a:rPr>
              <a:t> tego dofinansowania, która kształtuje się w następujący sposób:</a:t>
            </a:r>
          </a:p>
          <a:p>
            <a:endParaRPr lang="pl-PL" sz="1600" dirty="0" smtClean="0"/>
          </a:p>
          <a:p>
            <a:pPr marL="342900" indent="-342900">
              <a:buFont typeface="+mj-lt"/>
              <a:buAutoNum type="arabicPeriod"/>
            </a:pPr>
            <a:endParaRPr lang="pl-PL" sz="1600" dirty="0"/>
          </a:p>
          <a:p>
            <a:pPr marL="342900" indent="-342900">
              <a:buFont typeface="+mj-lt"/>
              <a:buAutoNum type="arabicPeriod"/>
            </a:pPr>
            <a:endParaRPr lang="pl-PL" sz="1600" dirty="0" smtClean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728" y="4165827"/>
            <a:ext cx="10129030" cy="2457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736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>
          <a:xfrm>
            <a:off x="464096" y="391951"/>
            <a:ext cx="7334429" cy="628650"/>
          </a:xfrm>
        </p:spPr>
        <p:txBody>
          <a:bodyPr/>
          <a:lstStyle/>
          <a:p>
            <a:r>
              <a:rPr lang="pl-PL" b="1" dirty="0">
                <a:solidFill>
                  <a:srgbClr val="026937"/>
                </a:solidFill>
              </a:rPr>
              <a:t>VI. Najczęściej zadawane </a:t>
            </a:r>
            <a:r>
              <a:rPr lang="pl-PL" b="1" dirty="0" smtClean="0">
                <a:solidFill>
                  <a:srgbClr val="026937"/>
                </a:solidFill>
              </a:rPr>
              <a:t>pytania – c.d.</a:t>
            </a:r>
            <a:endParaRPr lang="pl-PL" b="1" dirty="0">
              <a:solidFill>
                <a:srgbClr val="026937"/>
              </a:solidFill>
            </a:endParaRPr>
          </a:p>
          <a:p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2"/>
          </p:nvPr>
        </p:nvSpPr>
        <p:spPr>
          <a:xfrm>
            <a:off x="464096" y="1020601"/>
            <a:ext cx="10918279" cy="5169862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pl-PL" sz="1400" b="1" dirty="0">
                <a:solidFill>
                  <a:srgbClr val="FF0000"/>
                </a:solidFill>
              </a:rPr>
              <a:t>W </a:t>
            </a:r>
            <a:r>
              <a:rPr lang="pl-PL" sz="1400" b="1" dirty="0" smtClean="0">
                <a:solidFill>
                  <a:srgbClr val="FF0000"/>
                </a:solidFill>
              </a:rPr>
              <a:t>przypadku </a:t>
            </a:r>
            <a:r>
              <a:rPr lang="pl-PL" sz="1400" b="1" dirty="0">
                <a:solidFill>
                  <a:srgbClr val="FF0000"/>
                </a:solidFill>
              </a:rPr>
              <a:t>inwestycji realizowanych w formule </a:t>
            </a:r>
            <a:r>
              <a:rPr lang="pl-PL" sz="1400" b="1" dirty="0" err="1">
                <a:solidFill>
                  <a:srgbClr val="FF0000"/>
                </a:solidFill>
              </a:rPr>
              <a:t>project</a:t>
            </a:r>
            <a:r>
              <a:rPr lang="pl-PL" sz="1400" b="1" dirty="0">
                <a:solidFill>
                  <a:srgbClr val="FF0000"/>
                </a:solidFill>
              </a:rPr>
              <a:t> </a:t>
            </a:r>
            <a:r>
              <a:rPr lang="pl-PL" sz="1400" b="1" dirty="0" err="1">
                <a:solidFill>
                  <a:srgbClr val="FF0000"/>
                </a:solidFill>
              </a:rPr>
              <a:t>finance</a:t>
            </a:r>
            <a:r>
              <a:rPr lang="pl-PL" sz="1400" b="1" dirty="0">
                <a:solidFill>
                  <a:srgbClr val="FF0000"/>
                </a:solidFill>
              </a:rPr>
              <a:t> </a:t>
            </a:r>
            <a:r>
              <a:rPr lang="pl-PL" sz="1400" dirty="0">
                <a:solidFill>
                  <a:srgbClr val="FF0000"/>
                </a:solidFill>
              </a:rPr>
              <a:t>– brak historycznych danych sprawozdawczych za ostatnie 3 lata obrotowe powoduje </a:t>
            </a:r>
            <a:r>
              <a:rPr lang="pl-PL" sz="1400" b="1" dirty="0">
                <a:solidFill>
                  <a:srgbClr val="FF0000"/>
                </a:solidFill>
              </a:rPr>
              <a:t>brak możliwości wyliczenie ratingu</a:t>
            </a:r>
            <a:r>
              <a:rPr lang="pl-PL" sz="1400" dirty="0">
                <a:solidFill>
                  <a:srgbClr val="FF0000"/>
                </a:solidFill>
              </a:rPr>
              <a:t> podmiotu, co </a:t>
            </a:r>
            <a:r>
              <a:rPr lang="pl-PL" sz="1400" b="1" dirty="0">
                <a:solidFill>
                  <a:srgbClr val="FF0000"/>
                </a:solidFill>
              </a:rPr>
              <a:t>skutkuje negatywną oceną kryterium nr I.1</a:t>
            </a:r>
            <a:r>
              <a:rPr lang="pl-PL" sz="1400" dirty="0">
                <a:solidFill>
                  <a:srgbClr val="FF0000"/>
                </a:solidFill>
              </a:rPr>
              <a:t> „Analiza bieżącej sytuacji finansowej Wnioskodawcy (ex-post)”, jednak – zgodnie z postanowieniami tego kryterium zawartymi w PP „Racjonalna gospodarka odpadami, część 2): Instalacje gospodarowania odpadami” -  </a:t>
            </a:r>
            <a:r>
              <a:rPr lang="pl-PL" sz="1400" b="1" dirty="0">
                <a:solidFill>
                  <a:srgbClr val="FF0000"/>
                </a:solidFill>
              </a:rPr>
              <a:t>negatywna ocena kryterium nie powoduje odrzucenia wniosku o ile ocena kryterium nr I. 2: </a:t>
            </a:r>
            <a:r>
              <a:rPr lang="pl-PL" sz="1400" dirty="0">
                <a:solidFill>
                  <a:srgbClr val="FF0000"/>
                </a:solidFill>
              </a:rPr>
              <a:t>„Analiza prognozowanej sytuacji finansowej Wnioskodawcy (ex-</a:t>
            </a:r>
            <a:r>
              <a:rPr lang="pl-PL" sz="1400" dirty="0" err="1">
                <a:solidFill>
                  <a:srgbClr val="FF0000"/>
                </a:solidFill>
              </a:rPr>
              <a:t>ante</a:t>
            </a:r>
            <a:r>
              <a:rPr lang="pl-PL" sz="1400" dirty="0">
                <a:solidFill>
                  <a:srgbClr val="FF0000"/>
                </a:solidFill>
              </a:rPr>
              <a:t>) — w tym analiza wykonalności i trwałości finansowej”</a:t>
            </a:r>
            <a:r>
              <a:rPr lang="pl-PL" sz="1400" b="1" dirty="0">
                <a:solidFill>
                  <a:srgbClr val="FF0000"/>
                </a:solidFill>
              </a:rPr>
              <a:t> jest pozytywna.</a:t>
            </a:r>
            <a:endParaRPr lang="pl-PL" sz="1400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pl-PL" sz="1400" dirty="0" smtClean="0">
                <a:solidFill>
                  <a:srgbClr val="FF0000"/>
                </a:solidFill>
              </a:rPr>
              <a:t>Przytoczony </a:t>
            </a:r>
            <a:r>
              <a:rPr lang="pl-PL" sz="1400" dirty="0">
                <a:solidFill>
                  <a:srgbClr val="FF0000"/>
                </a:solidFill>
              </a:rPr>
              <a:t>na wstępie  </a:t>
            </a:r>
            <a:r>
              <a:rPr lang="pl-PL" sz="1400" b="1" dirty="0">
                <a:solidFill>
                  <a:srgbClr val="FF0000"/>
                </a:solidFill>
              </a:rPr>
              <a:t>Komunikat Komisji Europejskiej</a:t>
            </a:r>
            <a:r>
              <a:rPr lang="pl-PL" sz="1400" dirty="0">
                <a:solidFill>
                  <a:srgbClr val="FF0000"/>
                </a:solidFill>
              </a:rPr>
              <a:t> w sprawie zmiany metody ustalania stóp referencyjnych i dyskontowych </a:t>
            </a:r>
            <a:r>
              <a:rPr lang="pl-PL" sz="1400" b="1" dirty="0">
                <a:solidFill>
                  <a:srgbClr val="FF0000"/>
                </a:solidFill>
              </a:rPr>
              <a:t>przewiduje</a:t>
            </a:r>
            <a:r>
              <a:rPr lang="pl-PL" sz="1400" dirty="0">
                <a:solidFill>
                  <a:srgbClr val="FF0000"/>
                </a:solidFill>
              </a:rPr>
              <a:t> również taką okoliczność i wskazuje, że: „</a:t>
            </a:r>
            <a:r>
              <a:rPr lang="pl-PL" sz="1400" b="1" dirty="0">
                <a:solidFill>
                  <a:srgbClr val="FF0000"/>
                </a:solidFill>
              </a:rPr>
              <a:t>W odniesieniu do kredytobiorców, którzy nie mają historii kredytowej lub ratingu …. stopa bazowa powinna być zwiększona o przynajmniej 400 punktów bazowych (zależnie od dostępnych zabezpieczeń) …” .</a:t>
            </a:r>
            <a:endParaRPr lang="pl-PL" sz="1400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pl-PL" sz="1400" b="1" u="sng" dirty="0" smtClean="0">
                <a:solidFill>
                  <a:srgbClr val="FF0000"/>
                </a:solidFill>
              </a:rPr>
              <a:t>REASUMUJĄC</a:t>
            </a:r>
            <a:endParaRPr lang="pl-PL" sz="1400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r>
              <a:rPr lang="pl-PL" sz="1400" b="1" dirty="0">
                <a:solidFill>
                  <a:srgbClr val="FF0000"/>
                </a:solidFill>
              </a:rPr>
              <a:t>W przypadku </a:t>
            </a:r>
            <a:r>
              <a:rPr lang="pl-PL" sz="1400" dirty="0">
                <a:solidFill>
                  <a:srgbClr val="FF0000"/>
                </a:solidFill>
              </a:rPr>
              <a:t>inwestycji realizowanych w formule</a:t>
            </a:r>
            <a:r>
              <a:rPr lang="pl-PL" sz="1400" b="1" dirty="0">
                <a:solidFill>
                  <a:srgbClr val="FF0000"/>
                </a:solidFill>
              </a:rPr>
              <a:t> </a:t>
            </a:r>
            <a:r>
              <a:rPr lang="pl-PL" sz="1400" b="1" dirty="0" err="1">
                <a:solidFill>
                  <a:srgbClr val="FF0000"/>
                </a:solidFill>
              </a:rPr>
              <a:t>project</a:t>
            </a:r>
            <a:r>
              <a:rPr lang="pl-PL" sz="1400" b="1" dirty="0">
                <a:solidFill>
                  <a:srgbClr val="FF0000"/>
                </a:solidFill>
              </a:rPr>
              <a:t> </a:t>
            </a:r>
            <a:r>
              <a:rPr lang="pl-PL" sz="1400" b="1" dirty="0" err="1">
                <a:solidFill>
                  <a:srgbClr val="FF0000"/>
                </a:solidFill>
              </a:rPr>
              <a:t>finance</a:t>
            </a:r>
            <a:r>
              <a:rPr lang="pl-PL" sz="1400" b="1" dirty="0">
                <a:solidFill>
                  <a:srgbClr val="FF0000"/>
                </a:solidFill>
              </a:rPr>
              <a:t> </a:t>
            </a:r>
            <a:r>
              <a:rPr lang="pl-PL" sz="1400" dirty="0">
                <a:solidFill>
                  <a:srgbClr val="FF0000"/>
                </a:solidFill>
              </a:rPr>
              <a:t>(tj. brak historii kredytowej lub ratingu)</a:t>
            </a:r>
            <a:r>
              <a:rPr lang="pl-PL" sz="1400" b="1" dirty="0">
                <a:solidFill>
                  <a:srgbClr val="FF0000"/>
                </a:solidFill>
              </a:rPr>
              <a:t> oprocentowanie rynkowe ustalane jest na poziomie </a:t>
            </a:r>
            <a:r>
              <a:rPr lang="pl-PL" sz="1400" dirty="0">
                <a:solidFill>
                  <a:srgbClr val="FF0000"/>
                </a:solidFill>
              </a:rPr>
              <a:t>stopy bazowej ogłaszanej przez KE powiększonej o marże zależną od poziomu przyjętych zabezpieczeń, tj.:</a:t>
            </a:r>
          </a:p>
          <a:p>
            <a:pPr lvl="0">
              <a:lnSpc>
                <a:spcPct val="120000"/>
              </a:lnSpc>
            </a:pPr>
            <a:r>
              <a:rPr lang="pl-PL" sz="1400" b="1" dirty="0">
                <a:solidFill>
                  <a:srgbClr val="FF0000"/>
                </a:solidFill>
              </a:rPr>
              <a:t>stopa bazowa + 400 punktów bazowych – </a:t>
            </a:r>
            <a:r>
              <a:rPr lang="pl-PL" sz="1400" dirty="0">
                <a:solidFill>
                  <a:srgbClr val="FF0000"/>
                </a:solidFill>
              </a:rPr>
              <a:t>w przypadku wysokiego poziomu zabezpieczeń</a:t>
            </a:r>
          </a:p>
          <a:p>
            <a:pPr>
              <a:lnSpc>
                <a:spcPct val="120000"/>
              </a:lnSpc>
            </a:pPr>
            <a:r>
              <a:rPr lang="pl-PL" sz="1400" b="1" dirty="0">
                <a:solidFill>
                  <a:srgbClr val="FF0000"/>
                </a:solidFill>
              </a:rPr>
              <a:t>lub</a:t>
            </a:r>
            <a:endParaRPr lang="pl-PL" sz="1400" dirty="0">
              <a:solidFill>
                <a:srgbClr val="FF0000"/>
              </a:solidFill>
            </a:endParaRPr>
          </a:p>
          <a:p>
            <a:pPr lvl="0">
              <a:lnSpc>
                <a:spcPct val="120000"/>
              </a:lnSpc>
            </a:pPr>
            <a:r>
              <a:rPr lang="pl-PL" sz="1400" b="1" dirty="0">
                <a:solidFill>
                  <a:srgbClr val="FF0000"/>
                </a:solidFill>
              </a:rPr>
              <a:t>stopa bazowa + 650 punktów bazowych – </a:t>
            </a:r>
            <a:r>
              <a:rPr lang="pl-PL" sz="1400" dirty="0">
                <a:solidFill>
                  <a:srgbClr val="FF0000"/>
                </a:solidFill>
              </a:rPr>
              <a:t>w przypadku standardowego poziomu zabezpieczeń,</a:t>
            </a:r>
          </a:p>
          <a:p>
            <a:pPr>
              <a:lnSpc>
                <a:spcPct val="120000"/>
              </a:lnSpc>
            </a:pPr>
            <a:r>
              <a:rPr lang="pl-PL" sz="1400" b="1" dirty="0">
                <a:solidFill>
                  <a:srgbClr val="FF0000"/>
                </a:solidFill>
              </a:rPr>
              <a:t>lub</a:t>
            </a:r>
            <a:endParaRPr lang="pl-PL" sz="1400" dirty="0">
              <a:solidFill>
                <a:srgbClr val="FF0000"/>
              </a:solidFill>
            </a:endParaRPr>
          </a:p>
          <a:p>
            <a:pPr lvl="0"/>
            <a:r>
              <a:rPr lang="pl-PL" sz="1400" b="1" dirty="0">
                <a:solidFill>
                  <a:srgbClr val="FF0000"/>
                </a:solidFill>
              </a:rPr>
              <a:t>stopa bazowa + 1 000 punktów bazowych – </a:t>
            </a:r>
            <a:r>
              <a:rPr lang="pl-PL" sz="1400" dirty="0">
                <a:solidFill>
                  <a:srgbClr val="FF0000"/>
                </a:solidFill>
              </a:rPr>
              <a:t>w przypadku niskiego poziomu zabezpieczeń.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985003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>
          <a:xfrm>
            <a:off x="464096" y="391951"/>
            <a:ext cx="9411423" cy="628650"/>
          </a:xfrm>
        </p:spPr>
        <p:txBody>
          <a:bodyPr/>
          <a:lstStyle/>
          <a:p>
            <a:r>
              <a:rPr lang="pl-PL" b="1" dirty="0">
                <a:solidFill>
                  <a:srgbClr val="026937"/>
                </a:solidFill>
              </a:rPr>
              <a:t>VI. Najczęściej zadawane pytania – c.d.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2"/>
          </p:nvPr>
        </p:nvSpPr>
        <p:spPr>
          <a:xfrm>
            <a:off x="464096" y="1020601"/>
            <a:ext cx="10918279" cy="5169862"/>
          </a:xfrm>
        </p:spPr>
        <p:txBody>
          <a:bodyPr/>
          <a:lstStyle/>
          <a:p>
            <a:pPr lvl="0"/>
            <a:endParaRPr lang="pl-PL" b="1" dirty="0"/>
          </a:p>
          <a:p>
            <a:pPr marL="162900" lvl="0" indent="-180000">
              <a:spcAft>
                <a:spcPts val="600"/>
              </a:spcAft>
              <a:buFont typeface="+mj-lt"/>
              <a:buAutoNum type="arabicPeriod" startAt="2"/>
            </a:pPr>
            <a:r>
              <a:rPr lang="pl-PL" sz="1400" b="1" dirty="0" smtClean="0"/>
              <a:t>Co </a:t>
            </a:r>
            <a:r>
              <a:rPr lang="pl-PL" sz="1400" b="1" dirty="0"/>
              <a:t>oznacza, że poziom zabezpieczeń dla pożyczek NFOŚiGW jest przyjmowany jako wysoki? Jak to się przekłada na formę i wysokość zabezpieczenia</a:t>
            </a:r>
            <a:r>
              <a:rPr lang="pl-PL" sz="1400" b="1" dirty="0" smtClean="0"/>
              <a:t>?</a:t>
            </a:r>
            <a:endParaRPr lang="pl-PL" sz="1400" b="1" dirty="0"/>
          </a:p>
          <a:p>
            <a:r>
              <a:rPr lang="pl-PL" sz="1400" dirty="0" smtClean="0">
                <a:solidFill>
                  <a:srgbClr val="FF0000"/>
                </a:solidFill>
              </a:rPr>
              <a:t>Odp. Wysoki </a:t>
            </a:r>
            <a:r>
              <a:rPr lang="pl-PL" sz="1400" dirty="0">
                <a:solidFill>
                  <a:srgbClr val="FF0000"/>
                </a:solidFill>
              </a:rPr>
              <a:t>poziom zabezpieczeń oznacza, że muszą one mitygować wszystkie ryzyka zidentyfikowane w toku oceny. Forma i wysokość zabezpieczenia jest określana każdorazowo adekwatnie od wyników oceny. </a:t>
            </a:r>
          </a:p>
          <a:p>
            <a:pPr marL="342900" lvl="0" indent="-34290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 startAt="3"/>
            </a:pPr>
            <a:r>
              <a:rPr lang="pl-PL" sz="1400" b="1" dirty="0">
                <a:latin typeface="Calibri" panose="020F0502020204030204" pitchFamily="34" charset="0"/>
                <a:ea typeface="Times New Roman" panose="02020603050405020304" pitchFamily="18" charset="0"/>
              </a:rPr>
              <a:t>Firma </a:t>
            </a:r>
            <a:r>
              <a:rPr lang="pl-PL" sz="1400" b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wykazuje </a:t>
            </a:r>
            <a:r>
              <a:rPr lang="pl-PL" sz="1400" b="1" dirty="0">
                <a:latin typeface="Calibri" panose="020F0502020204030204" pitchFamily="34" charset="0"/>
                <a:ea typeface="Times New Roman" panose="02020603050405020304" pitchFamily="18" charset="0"/>
              </a:rPr>
              <a:t>ujemny kapitał własny w bilansie, który jest wynikiem skumulowanych strat z lat </a:t>
            </a:r>
            <a:r>
              <a:rPr lang="pl-PL" sz="1400" b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ubiegłych.  </a:t>
            </a:r>
            <a:r>
              <a:rPr lang="pl-PL" sz="1400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Czy </a:t>
            </a: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</a:rPr>
              <a:t>taka sytuacja wpłynie negatywnie na ocenę wniosku i czy w prognozie finansowej należy zaplanować podniesienie kapitału własnego aby zlikwidować ujemny poziom kapitału ?</a:t>
            </a:r>
          </a:p>
          <a:p>
            <a:r>
              <a:rPr lang="pl-PL" sz="1400" dirty="0" smtClean="0">
                <a:solidFill>
                  <a:srgbClr val="FF0000"/>
                </a:solidFill>
              </a:rPr>
              <a:t>Odp. Zasygnalizowana </a:t>
            </a:r>
            <a:r>
              <a:rPr lang="pl-PL" sz="1400" dirty="0">
                <a:solidFill>
                  <a:srgbClr val="FF0000"/>
                </a:solidFill>
              </a:rPr>
              <a:t>sytuacja może ujemnie oddziaływać na wyniki oceny finansowej z uwagi na: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 smtClean="0">
                <a:solidFill>
                  <a:srgbClr val="FF0000"/>
                </a:solidFill>
              </a:rPr>
              <a:t>zagrożenie </a:t>
            </a:r>
            <a:r>
              <a:rPr lang="pl-PL" sz="1400" dirty="0">
                <a:solidFill>
                  <a:srgbClr val="FF0000"/>
                </a:solidFill>
              </a:rPr>
              <a:t>kontynuacji działalności - w szczególności w przypadku, gdy strata przewyższa sumę kapitałów zapasowego i rezerwowego oraz połowę kapitału zakładowego a zarząd spółki winien zwołać zgromadzenia wspólników w celu powzięcia uchwały dotyczącej dalszego istnienia spółki;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 smtClean="0">
                <a:solidFill>
                  <a:srgbClr val="FF0000"/>
                </a:solidFill>
              </a:rPr>
              <a:t>możliwą </a:t>
            </a:r>
            <a:r>
              <a:rPr lang="pl-PL" sz="1400" dirty="0">
                <a:solidFill>
                  <a:srgbClr val="FF0000"/>
                </a:solidFill>
              </a:rPr>
              <a:t>niewypłacalność spółki skutkującą ogłoszeniem upadłości.</a:t>
            </a:r>
          </a:p>
          <a:p>
            <a:r>
              <a:rPr lang="pl-PL" sz="1400" dirty="0">
                <a:solidFill>
                  <a:srgbClr val="FF0000"/>
                </a:solidFill>
              </a:rPr>
              <a:t>NFOŚiGW nie jest uprawniony do zalecania konkretnego sposobu postepowania w takiej sytuacji – decyzje w tym zakresie są suwerennym atrybutem organów spółki, które powinny działać zgodnie z przepisami prawa powszechnie obowiązującego, zaś prognozy finansowe winny być realne i konstruowane zgodnie z tymi decyzjami.</a:t>
            </a:r>
          </a:p>
          <a:p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38527570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>
          <a:xfrm>
            <a:off x="464096" y="391951"/>
            <a:ext cx="7242989" cy="628650"/>
          </a:xfrm>
        </p:spPr>
        <p:txBody>
          <a:bodyPr/>
          <a:lstStyle/>
          <a:p>
            <a:r>
              <a:rPr lang="pl-PL" b="1" dirty="0">
                <a:solidFill>
                  <a:srgbClr val="026937"/>
                </a:solidFill>
              </a:rPr>
              <a:t>VI. Najczęściej zadawane pytania – c.d.</a:t>
            </a:r>
            <a:endParaRPr lang="pl-PL" dirty="0"/>
          </a:p>
          <a:p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2"/>
          </p:nvPr>
        </p:nvSpPr>
        <p:spPr>
          <a:xfrm>
            <a:off x="464096" y="1149530"/>
            <a:ext cx="10918279" cy="5277395"/>
          </a:xfrm>
        </p:spPr>
        <p:txBody>
          <a:bodyPr/>
          <a:lstStyle/>
          <a:p>
            <a:pPr marL="228600" indent="-228600">
              <a:buFont typeface="+mj-lt"/>
              <a:buAutoNum type="arabicPeriod" startAt="4"/>
            </a:pPr>
            <a:r>
              <a:rPr lang="pl-PL" sz="1400" b="1" dirty="0" smtClean="0"/>
              <a:t>Czy </a:t>
            </a:r>
            <a:r>
              <a:rPr lang="pl-PL" sz="1400" b="1" dirty="0"/>
              <a:t>przy ocenie wniosku stosowane są zapisy z dokumentu „ Metodyka oceny finansowej wniosku o dofinansowanie</a:t>
            </a:r>
            <a:r>
              <a:rPr lang="pl-PL" sz="1400" b="1" dirty="0" smtClean="0"/>
              <a:t>”?</a:t>
            </a:r>
          </a:p>
          <a:p>
            <a:r>
              <a:rPr lang="pl-PL" sz="1400" dirty="0" smtClean="0">
                <a:solidFill>
                  <a:srgbClr val="FF0000"/>
                </a:solidFill>
              </a:rPr>
              <a:t>Odp. </a:t>
            </a:r>
            <a:r>
              <a:rPr lang="pl-PL" sz="1400" dirty="0">
                <a:solidFill>
                  <a:srgbClr val="FF0000"/>
                </a:solidFill>
              </a:rPr>
              <a:t>Tak – zgodnie z zasadami oceny zawartymi w kryteriach jakościowych </a:t>
            </a:r>
            <a:r>
              <a:rPr lang="pl-PL" sz="1400" dirty="0" smtClean="0">
                <a:solidFill>
                  <a:srgbClr val="FF0000"/>
                </a:solidFill>
              </a:rPr>
              <a:t>dopuszczających, ocena </a:t>
            </a:r>
            <a:r>
              <a:rPr lang="pl-PL" sz="1400" dirty="0">
                <a:solidFill>
                  <a:srgbClr val="FF0000"/>
                </a:solidFill>
              </a:rPr>
              <a:t>przeprowadzana jest zgodnie z </a:t>
            </a:r>
            <a:r>
              <a:rPr lang="pl-PL" sz="1400" dirty="0" smtClean="0">
                <a:solidFill>
                  <a:srgbClr val="FF0000"/>
                </a:solidFill>
              </a:rPr>
              <a:t>„</a:t>
            </a:r>
            <a:r>
              <a:rPr lang="pl-PL" sz="1400" i="1" dirty="0" smtClean="0">
                <a:solidFill>
                  <a:srgbClr val="FF0000"/>
                </a:solidFill>
              </a:rPr>
              <a:t>Metodyką </a:t>
            </a:r>
            <a:r>
              <a:rPr lang="pl-PL" sz="1400" i="1" dirty="0">
                <a:solidFill>
                  <a:srgbClr val="FF0000"/>
                </a:solidFill>
              </a:rPr>
              <a:t>oceny finansowej wniosku </a:t>
            </a:r>
            <a:r>
              <a:rPr lang="pl-PL" sz="1400" i="1" dirty="0" smtClean="0">
                <a:solidFill>
                  <a:srgbClr val="FF0000"/>
                </a:solidFill>
              </a:rPr>
              <a:t>dofinansowanie”.</a:t>
            </a:r>
          </a:p>
          <a:p>
            <a:pPr marL="228600" indent="-228600">
              <a:spcBef>
                <a:spcPts val="600"/>
              </a:spcBef>
              <a:buFont typeface="+mj-lt"/>
              <a:buAutoNum type="arabicPeriod" startAt="5"/>
            </a:pPr>
            <a:r>
              <a:rPr lang="pl-PL" sz="1400" b="1" dirty="0" smtClean="0"/>
              <a:t>Jaki okres projekcji </a:t>
            </a:r>
            <a:r>
              <a:rPr lang="pl-PL" sz="1400" b="1" dirty="0"/>
              <a:t>powinien </a:t>
            </a:r>
            <a:r>
              <a:rPr lang="pl-PL" sz="1400" b="1" dirty="0" smtClean="0"/>
              <a:t>obejmować model </a:t>
            </a:r>
            <a:r>
              <a:rPr lang="pl-PL" sz="1400" b="1" dirty="0"/>
              <a:t>finansowy projektu w edytowalnej formie elektronicznej z aktywnymi formułami (w formacie *.xls</a:t>
            </a:r>
            <a:r>
              <a:rPr lang="pl-PL" sz="1400" b="1" dirty="0" smtClean="0"/>
              <a:t>)?</a:t>
            </a:r>
            <a:endParaRPr lang="pl-PL" sz="1400" b="1" dirty="0"/>
          </a:p>
          <a:p>
            <a:r>
              <a:rPr lang="pl-PL" sz="1400" dirty="0" smtClean="0">
                <a:solidFill>
                  <a:srgbClr val="FF0000"/>
                </a:solidFill>
              </a:rPr>
              <a:t>Odp. Model finansowy powinien </a:t>
            </a:r>
            <a:r>
              <a:rPr lang="pl-PL" sz="1400" dirty="0" smtClean="0">
                <a:solidFill>
                  <a:srgbClr val="FF0000"/>
                </a:solidFill>
              </a:rPr>
              <a:t>uwzględniać </a:t>
            </a:r>
            <a:r>
              <a:rPr lang="pl-PL" sz="1400" dirty="0" smtClean="0">
                <a:solidFill>
                  <a:srgbClr val="FF0000"/>
                </a:solidFill>
              </a:rPr>
              <a:t>rzeczywiste wyniki finansowe osiągnięte w 3 ostatnich latach obrotowych oraz projekcje na okres obejmujący lata realizacji projektu do końca okresu spłaty pożyczki z NFOŚiGW.</a:t>
            </a:r>
          </a:p>
          <a:p>
            <a:pPr marL="342900" indent="-342900">
              <a:buFont typeface="+mj-lt"/>
              <a:buAutoNum type="arabicPeriod" startAt="6"/>
            </a:pPr>
            <a:r>
              <a:rPr lang="pl-PL" sz="1400" b="1" dirty="0"/>
              <a:t>C</a:t>
            </a:r>
            <a:r>
              <a:rPr lang="pl-PL" sz="1400" b="1" dirty="0" smtClean="0"/>
              <a:t>zy </a:t>
            </a:r>
            <a:r>
              <a:rPr lang="pl-PL" sz="1400" b="1" dirty="0"/>
              <a:t>m</a:t>
            </a:r>
            <a:r>
              <a:rPr lang="pl-PL" sz="1400" b="1" dirty="0" smtClean="0"/>
              <a:t>odel </a:t>
            </a:r>
            <a:r>
              <a:rPr lang="pl-PL" sz="1400" b="1" dirty="0"/>
              <a:t>finansowy </a:t>
            </a:r>
            <a:r>
              <a:rPr lang="pl-PL" sz="1400" b="1" dirty="0" smtClean="0"/>
              <a:t>powinien </a:t>
            </a:r>
            <a:r>
              <a:rPr lang="pl-PL" sz="1400" b="1" dirty="0"/>
              <a:t>zostać przygotowany tylko dla projektu czy w 3 </a:t>
            </a:r>
            <a:r>
              <a:rPr lang="pl-PL" sz="1400" b="1" dirty="0" smtClean="0"/>
              <a:t>projekcjach, tj.: </a:t>
            </a:r>
            <a:r>
              <a:rPr lang="pl-PL" sz="1400" b="1" dirty="0"/>
              <a:t> uwzględniając prognozę działalności </a:t>
            </a:r>
            <a:r>
              <a:rPr lang="pl-PL" sz="1400" b="1" dirty="0" smtClean="0"/>
              <a:t>Wnioskodawcy </a:t>
            </a:r>
            <a:r>
              <a:rPr lang="pl-PL" sz="1400" b="1" dirty="0"/>
              <a:t>bez uwzględnienia projektu, prognozę samego projektu oraz prognozę działalności </a:t>
            </a:r>
            <a:r>
              <a:rPr lang="pl-PL" sz="1400" b="1" dirty="0" smtClean="0"/>
              <a:t>Wnioskodawcy </a:t>
            </a:r>
            <a:r>
              <a:rPr lang="pl-PL" sz="1400" b="1" dirty="0"/>
              <a:t>z uwzględnieniem </a:t>
            </a:r>
            <a:r>
              <a:rPr lang="pl-PL" sz="1400" b="1" dirty="0" smtClean="0"/>
              <a:t>projektu</a:t>
            </a:r>
            <a:r>
              <a:rPr lang="pl-PL" sz="1400" b="1" dirty="0"/>
              <a:t>?</a:t>
            </a:r>
          </a:p>
          <a:p>
            <a:pPr>
              <a:lnSpc>
                <a:spcPct val="120000"/>
              </a:lnSpc>
            </a:pPr>
            <a:r>
              <a:rPr lang="pl-PL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Odp. Model finansowy powinien składać się z co najmniej </a:t>
            </a:r>
            <a:r>
              <a:rPr lang="pl-PL" sz="1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 trzech </a:t>
            </a:r>
            <a:r>
              <a:rPr lang="pl-PL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części: założeń, obliczeń, wyników.  Należy przygotować model finansowy obejmujący co najmniej </a:t>
            </a:r>
            <a:r>
              <a:rPr lang="pl-PL" sz="1400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prognozę działalności </a:t>
            </a:r>
            <a:r>
              <a:rPr lang="pl-PL" sz="1400" u="sng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Wnioskodawcy </a:t>
            </a:r>
            <a:r>
              <a:rPr lang="pl-PL" sz="1400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 uwzględnieniem projektu</a:t>
            </a:r>
            <a:r>
              <a:rPr lang="pl-PL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pl-PL" sz="1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 </a:t>
            </a:r>
            <a:r>
              <a:rPr lang="pl-PL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przeciwieństwie do projektów dofinansowywanych z </a:t>
            </a:r>
            <a:r>
              <a:rPr lang="pl-PL" sz="14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POIiS</a:t>
            </a:r>
            <a:r>
              <a:rPr lang="pl-PL" sz="1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2014-2020 </a:t>
            </a:r>
            <a:r>
              <a:rPr lang="pl-PL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nie ma obowiązku przedkładania modeli różnicowych, tj.:</a:t>
            </a:r>
          </a:p>
          <a:p>
            <a:pPr marL="285750" lvl="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 dla wnioskodawcy z projektem (wariant W1)</a:t>
            </a:r>
          </a:p>
          <a:p>
            <a:pPr marL="285750" lvl="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 dla wnioskodawcy bez projektu (wariant W0)</a:t>
            </a:r>
          </a:p>
          <a:p>
            <a:pPr marL="285750" lvl="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 dla projektu (W1-W0)</a:t>
            </a:r>
          </a:p>
          <a:p>
            <a:pPr>
              <a:lnSpc>
                <a:spcPct val="120000"/>
              </a:lnSpc>
            </a:pPr>
            <a:r>
              <a:rPr lang="pl-PL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ale Wnioskodawca może je przedłożyć – jest to dodana wartość poznawcza.</a:t>
            </a:r>
          </a:p>
          <a:p>
            <a:endParaRPr lang="pl-PL" sz="1400" dirty="0"/>
          </a:p>
          <a:p>
            <a:endParaRPr lang="pl-PL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2181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>
          <a:xfrm>
            <a:off x="464097" y="391951"/>
            <a:ext cx="7687126" cy="628650"/>
          </a:xfrm>
        </p:spPr>
        <p:txBody>
          <a:bodyPr/>
          <a:lstStyle/>
          <a:p>
            <a:r>
              <a:rPr lang="pl-PL" b="1" dirty="0">
                <a:solidFill>
                  <a:srgbClr val="026937"/>
                </a:solidFill>
              </a:rPr>
              <a:t>VI. Najczęściej zadawane pytania – c.d.</a:t>
            </a:r>
            <a:endParaRPr lang="pl-PL" dirty="0"/>
          </a:p>
          <a:p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2"/>
          </p:nvPr>
        </p:nvSpPr>
        <p:spPr>
          <a:xfrm>
            <a:off x="587830" y="1267097"/>
            <a:ext cx="10794546" cy="4923366"/>
          </a:xfrm>
        </p:spPr>
        <p:txBody>
          <a:bodyPr/>
          <a:lstStyle/>
          <a:p>
            <a:pPr marL="228600" indent="-228600">
              <a:buFont typeface="+mj-lt"/>
              <a:buAutoNum type="arabicPeriod" startAt="7"/>
            </a:pPr>
            <a:r>
              <a:rPr lang="pl-PL" sz="1400" b="1" dirty="0" smtClean="0"/>
              <a:t>Przedsięwzięcie jest realizowane w </a:t>
            </a:r>
            <a:r>
              <a:rPr lang="pl-PL" sz="1400" b="1" dirty="0"/>
              <a:t>formule </a:t>
            </a:r>
            <a:r>
              <a:rPr lang="pl-PL" sz="1400" b="1" dirty="0" err="1"/>
              <a:t>project</a:t>
            </a:r>
            <a:r>
              <a:rPr lang="pl-PL" sz="1400" b="1" dirty="0"/>
              <a:t> </a:t>
            </a:r>
            <a:r>
              <a:rPr lang="pl-PL" sz="1400" b="1" dirty="0" err="1" smtClean="0"/>
              <a:t>finance</a:t>
            </a:r>
            <a:r>
              <a:rPr lang="pl-PL" sz="1400" b="1" dirty="0" smtClean="0"/>
              <a:t>. Czy w takim przypadku konieczne jest wykazanie </a:t>
            </a:r>
            <a:r>
              <a:rPr lang="pl-PL" sz="1400" b="1" dirty="0"/>
              <a:t>i </a:t>
            </a:r>
            <a:r>
              <a:rPr lang="pl-PL" sz="1400" b="1" dirty="0" smtClean="0"/>
              <a:t>udokumentowanie udziału </a:t>
            </a:r>
            <a:r>
              <a:rPr lang="pl-PL" sz="1400" b="1" dirty="0"/>
              <a:t>środków własnych Wnioskodawcy </a:t>
            </a:r>
            <a:r>
              <a:rPr lang="pl-PL" sz="1400" b="1" dirty="0" smtClean="0"/>
              <a:t>w pierwszej kolejności?</a:t>
            </a:r>
          </a:p>
          <a:p>
            <a:pPr>
              <a:spcBef>
                <a:spcPts val="600"/>
              </a:spcBef>
            </a:pPr>
            <a:r>
              <a:rPr lang="pl-PL" sz="1400" dirty="0" smtClean="0">
                <a:solidFill>
                  <a:srgbClr val="FF0000"/>
                </a:solidFill>
              </a:rPr>
              <a:t>Odp. W </a:t>
            </a:r>
            <a:r>
              <a:rPr lang="pl-PL" sz="1400" dirty="0">
                <a:solidFill>
                  <a:srgbClr val="FF0000"/>
                </a:solidFill>
              </a:rPr>
              <a:t>przypadku projektów realizowanych w formule „</a:t>
            </a:r>
            <a:r>
              <a:rPr lang="pl-PL" sz="1400" dirty="0" err="1">
                <a:solidFill>
                  <a:srgbClr val="FF0000"/>
                </a:solidFill>
              </a:rPr>
              <a:t>project</a:t>
            </a:r>
            <a:r>
              <a:rPr lang="pl-PL" sz="1400" dirty="0">
                <a:solidFill>
                  <a:srgbClr val="FF0000"/>
                </a:solidFill>
              </a:rPr>
              <a:t> </a:t>
            </a:r>
            <a:r>
              <a:rPr lang="pl-PL" sz="1400" dirty="0" err="1">
                <a:solidFill>
                  <a:srgbClr val="FF0000"/>
                </a:solidFill>
              </a:rPr>
              <a:t>finance</a:t>
            </a:r>
            <a:r>
              <a:rPr lang="pl-PL" sz="1400" dirty="0">
                <a:solidFill>
                  <a:srgbClr val="FF0000"/>
                </a:solidFill>
              </a:rPr>
              <a:t>” wymagane jest uwzględnienie i udokumentowanie udziału środków własnych Wnioskodawcy (z zastrzeżeniem, że środki własne nie obejmują: kredytów bankowych, emisji obligacji, pożyczek właścicielskich, pożyczek udzielonych przez inne podmioty itp.) w wysokości min. 15% kosztów kwalifikowanych przedsięwzięcia, wniesionego w postaci udziału kapitału zakładowego pokrytego wkładem pieniężnym wraz z wymogiem </a:t>
            </a:r>
            <a:r>
              <a:rPr lang="pl-PL" sz="1400" dirty="0" smtClean="0">
                <a:solidFill>
                  <a:srgbClr val="FF0000"/>
                </a:solidFill>
              </a:rPr>
              <a:t>udokumentowania zaangażowania/wydatkowania </a:t>
            </a:r>
            <a:r>
              <a:rPr lang="pl-PL" sz="1400" dirty="0">
                <a:solidFill>
                  <a:srgbClr val="FF0000"/>
                </a:solidFill>
              </a:rPr>
              <a:t>środków własnych w pierwszej kolejności.</a:t>
            </a:r>
          </a:p>
          <a:p>
            <a:r>
              <a:rPr lang="pl-PL" sz="1400" dirty="0">
                <a:solidFill>
                  <a:srgbClr val="FF0000"/>
                </a:solidFill>
              </a:rPr>
              <a:t>Obowiązuje także określony, rozszerzony pakiet zabezpieczeń - szczegółowe informacje w treści pomocy kontekstowej w generatorze wniosków w zakładce </a:t>
            </a:r>
            <a:r>
              <a:rPr lang="pl-PL" sz="1400" dirty="0" smtClean="0">
                <a:solidFill>
                  <a:srgbClr val="FF0000"/>
                </a:solidFill>
              </a:rPr>
              <a:t>„</a:t>
            </a:r>
            <a:r>
              <a:rPr lang="pl-PL" sz="1400" smtClean="0">
                <a:solidFill>
                  <a:srgbClr val="FF0000"/>
                </a:solidFill>
              </a:rPr>
              <a:t>Warunki </a:t>
            </a:r>
            <a:r>
              <a:rPr lang="pl-PL" sz="1400" smtClean="0">
                <a:solidFill>
                  <a:srgbClr val="FF0000"/>
                </a:solidFill>
              </a:rPr>
              <a:t>finansowania”.</a:t>
            </a:r>
            <a:endParaRPr lang="pl-PL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8943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E6F68059-6A4B-4750-87A8-BBA0CCED998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l-PL" dirty="0" smtClean="0"/>
              <a:t>Teresa Majewska, tel.: (22) 45-90-401, adres e-mail: teresa.majewska@nfosigw.gov.pl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0327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>
          <a:xfrm>
            <a:off x="483326" y="391951"/>
            <a:ext cx="9366067" cy="587763"/>
          </a:xfrm>
        </p:spPr>
        <p:txBody>
          <a:bodyPr/>
          <a:lstStyle/>
          <a:p>
            <a:r>
              <a:rPr lang="pl-PL" b="1" dirty="0" smtClean="0">
                <a:solidFill>
                  <a:srgbClr val="026937"/>
                </a:solidFill>
              </a:rPr>
              <a:t>I. Dokumenty źródłowe danych finansowych</a:t>
            </a:r>
            <a:endParaRPr lang="pl-PL" b="1" dirty="0">
              <a:solidFill>
                <a:srgbClr val="026937"/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2"/>
          </p:nvPr>
        </p:nvSpPr>
        <p:spPr>
          <a:xfrm>
            <a:off x="289697" y="1267096"/>
            <a:ext cx="11662817" cy="4859383"/>
          </a:xfrm>
        </p:spPr>
        <p:txBody>
          <a:bodyPr/>
          <a:lstStyle/>
          <a:p>
            <a:pPr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Ocena przeprowadzana jest na podstawie danych finansowych przedstawionych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 wymaganych dokumentach aplikacyjnych, którymi są: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+mj-lt"/>
              <a:buAutoNum type="arabicParenR"/>
              <a:defRPr/>
            </a:pPr>
            <a:r>
              <a:rPr lang="pl-P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wniosek </a:t>
            </a: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l-P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dofinansowanie, </a:t>
            </a:r>
            <a:endParaRPr lang="pl-PL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+mj-lt"/>
              <a:buAutoNum type="arabicParenR"/>
              <a:defRPr/>
            </a:pP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studium </a:t>
            </a:r>
            <a:r>
              <a:rPr lang="pl-P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wykonalności</a:t>
            </a:r>
            <a:r>
              <a:rPr lang="pl-PL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wraz z aktywnym modelem finansowym,</a:t>
            </a:r>
          </a:p>
          <a:p>
            <a:pPr marL="34290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+mj-lt"/>
              <a:buAutoNum type="arabicParenR"/>
              <a:defRPr/>
            </a:pP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sprawozdania finansowe za ostatnie trzy lata poprzedzające rok złożenia wniosku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wraz z opinią biegłego i raportem z badania sprawozdania finansowego / sprawozdaniem z badania (jeżeli podlega badaniu biegłego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). W odniesieniu do podmiotu działającego na rynku w okresie krótszym niż 3 lata (np. w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przypadku realizacji przedsięwzięcia w formule </a:t>
            </a:r>
            <a:r>
              <a:rPr lang="pl-PL" sz="1600" dirty="0" err="1"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finance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 przeprowadzenie miarodajnej oceny i określenie ratingu bieżącej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sytuacji finansowej nie jest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możliwe. W takiej sytuacji kluczowa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jest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ocena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wykonalności i trwałości finansowej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(tj. prognozowana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sytuacja finansowa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marL="34290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+mj-lt"/>
              <a:buAutoNum type="arabicParenR"/>
              <a:defRPr/>
            </a:pPr>
            <a:r>
              <a:rPr lang="pl-P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bieżące wyniki finansowe </a:t>
            </a: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za wykonane okresy sprawozdawcze bieżącego roku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(np. F-01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</a:p>
          <a:p>
            <a:pPr marL="34290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+mj-lt"/>
              <a:buAutoNum type="arabicParenR"/>
              <a:defRPr/>
            </a:pP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aktualna Wieloletnia Prognoza Finansowa wraz z opinią RIO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- w przypadku jednostek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samorządu terytorialnego i ich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związków,</a:t>
            </a:r>
          </a:p>
          <a:p>
            <a:pPr marL="34290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+mj-lt"/>
              <a:buAutoNum type="arabicParenR"/>
              <a:defRPr/>
            </a:pP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roczne zeznanie podatkowe Wnioskodawcy za ostatnie trzy lata poprzedzające rok złożenia wniosku oraz    deklaracje podatkowe za wykonany okres sprawozdawczy bieżącego roku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jeżeli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dotyczy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z uwagi na formę prowadzonej działalności,</a:t>
            </a:r>
          </a:p>
          <a:p>
            <a:pPr marL="34290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+mj-lt"/>
              <a:buAutoNum type="arabicParenR"/>
              <a:defRPr/>
            </a:pP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dokumenty potwierdzające zbilansowanie źródeł finansowania wnioskowanego </a:t>
            </a:r>
            <a:r>
              <a:rPr lang="pl-P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Projektu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- w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zależności od formy prawnej podmiotu oraz przyjętego źródła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finansowania.</a:t>
            </a:r>
          </a:p>
          <a:p>
            <a:pPr marL="34290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+mj-lt"/>
              <a:buAutoNum type="arabicParenR"/>
              <a:defRPr/>
            </a:pPr>
            <a:endParaRPr lang="pl-P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+mj-lt"/>
              <a:buAutoNum type="arabicParenR"/>
              <a:defRPr/>
            </a:pP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+mj-lt"/>
              <a:buAutoNum type="arabicParenR"/>
              <a:defRPr/>
            </a:pPr>
            <a:endParaRPr lang="pl-P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+mj-lt"/>
              <a:buAutoNum type="arabicParenR"/>
              <a:defRPr/>
            </a:pP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+mj-lt"/>
              <a:buAutoNum type="arabicParenR"/>
              <a:defRPr/>
            </a:pPr>
            <a:endParaRPr lang="pl-P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+mj-lt"/>
              <a:buAutoNum type="arabicParenR"/>
              <a:defRPr/>
            </a:pP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+mj-lt"/>
              <a:buAutoNum type="arabicParenR"/>
              <a:defRPr/>
            </a:pPr>
            <a:endParaRPr lang="pl-PL" sz="16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+mj-lt"/>
              <a:buAutoNum type="arabicParenR"/>
              <a:defRPr/>
            </a:pPr>
            <a:endParaRPr lang="pl-PL" sz="16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891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>
          <a:xfrm>
            <a:off x="477161" y="457265"/>
            <a:ext cx="9463674" cy="628650"/>
          </a:xfrm>
        </p:spPr>
        <p:txBody>
          <a:bodyPr/>
          <a:lstStyle/>
          <a:p>
            <a:r>
              <a:rPr lang="pl-PL" b="1" dirty="0" smtClean="0">
                <a:solidFill>
                  <a:srgbClr val="026937"/>
                </a:solidFill>
              </a:rPr>
              <a:t>II. </a:t>
            </a:r>
            <a:r>
              <a:rPr lang="pl-PL" b="1" dirty="0" smtClean="0">
                <a:solidFill>
                  <a:srgbClr val="0269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Studium wykonalności i aktywny model finansowy</a:t>
            </a:r>
            <a:endParaRPr lang="pl-PL" dirty="0">
              <a:solidFill>
                <a:srgbClr val="026937"/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2"/>
          </p:nvPr>
        </p:nvSpPr>
        <p:spPr>
          <a:xfrm>
            <a:off x="477161" y="927463"/>
            <a:ext cx="11579855" cy="5263000"/>
          </a:xfrm>
        </p:spPr>
        <p:txBody>
          <a:bodyPr/>
          <a:lstStyle/>
          <a:p>
            <a:endParaRPr lang="pl-PL" dirty="0" smtClean="0"/>
          </a:p>
          <a:p>
            <a:r>
              <a:rPr lang="pl-P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Studium Wykonalności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>
              <a:buFont typeface="+mj-lt"/>
              <a:buAutoNum type="arabicParenR"/>
            </a:pPr>
            <a:r>
              <a:rPr lang="pl-P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jest rozszerzeniem/uzupełnieniem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informacji zawartych we </a:t>
            </a: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wniosku o dofinansowanie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(składnym w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Generatorze Wniosków o Dofinansowanie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– dalej  „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GWD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”),</a:t>
            </a:r>
          </a:p>
          <a:p>
            <a:pPr marL="342900" indent="-342900">
              <a:buFont typeface="+mj-lt"/>
              <a:buAutoNum type="arabicParenR"/>
            </a:pP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składa się z dwóch części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695325" indent="-342900">
              <a:buFont typeface="+mj-lt"/>
              <a:buAutoNum type="alphaLcParenR"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opisowej;</a:t>
            </a:r>
          </a:p>
          <a:p>
            <a:pPr marL="695325" indent="-342900">
              <a:buFont typeface="+mj-lt"/>
              <a:buAutoNum type="alphaLcParenR"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obliczeniowej - model finansowy, który winien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zostać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przesłany/załączony  w GWD w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formie aktywnego modelu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finansowego (tj. wersja elektroniczna) ;</a:t>
            </a:r>
          </a:p>
          <a:p>
            <a:pPr marL="342900" indent="-342900">
              <a:buFont typeface="+mj-lt"/>
              <a:buAutoNum type="arabicParenR" startAt="3"/>
            </a:pPr>
            <a:r>
              <a:rPr lang="pl-P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stanowi  osobny załącznik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do wniosku o dofinansowanie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składanego w GWD, podobnie jak </a:t>
            </a: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model </a:t>
            </a:r>
            <a:r>
              <a:rPr lang="pl-P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finansowy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(pomimo, że jest częścią tego studium), który również </a:t>
            </a:r>
            <a:r>
              <a:rPr lang="pl-P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stanowi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odrębny załącznik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-342900">
              <a:buFont typeface="+mj-lt"/>
              <a:buAutoNum type="arabicParenR" startAt="3"/>
            </a:pPr>
            <a:r>
              <a:rPr lang="pl-P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obejmuje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 części opisowej</a:t>
            </a:r>
            <a:r>
              <a:rPr lang="pl-P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>
              <a:buFont typeface="+mj-lt"/>
              <a:buAutoNum type="arabicParenR" startAt="3"/>
            </a:pPr>
            <a:endParaRPr lang="pl-P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r>
              <a:rPr lang="pl-PL" sz="1600" i="1" dirty="0">
                <a:latin typeface="Arial" panose="020B0604020202020204" pitchFamily="34" charset="0"/>
                <a:cs typeface="Arial" panose="020B0604020202020204" pitchFamily="34" charset="0"/>
              </a:rPr>
              <a:t>instrukcja sporządzania studium wykonalności jest dostępna na stronie internetowej programu oraz w generatorze wniosków jako pomoc kontekstowa)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1329945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>
          <a:xfrm>
            <a:off x="627017" y="1084282"/>
            <a:ext cx="10162904" cy="522450"/>
          </a:xfrm>
        </p:spPr>
        <p:txBody>
          <a:bodyPr/>
          <a:lstStyle/>
          <a:p>
            <a:r>
              <a:rPr lang="pl-PL" b="1" dirty="0">
                <a:solidFill>
                  <a:srgbClr val="026937"/>
                </a:solidFill>
              </a:rPr>
              <a:t>II. </a:t>
            </a:r>
            <a:r>
              <a:rPr lang="pl-PL" b="1" dirty="0">
                <a:solidFill>
                  <a:srgbClr val="0269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Studium wykonalności i aktywny model </a:t>
            </a:r>
            <a:r>
              <a:rPr lang="pl-PL" b="1" dirty="0" smtClean="0">
                <a:solidFill>
                  <a:srgbClr val="0269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finansowy –c.d</a:t>
            </a:r>
            <a:r>
              <a:rPr lang="pl-PL" b="1" dirty="0">
                <a:solidFill>
                  <a:srgbClr val="0269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l-PL" dirty="0">
              <a:solidFill>
                <a:srgbClr val="026937"/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2"/>
          </p:nvPr>
        </p:nvSpPr>
        <p:spPr>
          <a:xfrm>
            <a:off x="339635" y="1802674"/>
            <a:ext cx="11029678" cy="4663439"/>
          </a:xfrm>
        </p:spPr>
        <p:txBody>
          <a:bodyPr/>
          <a:lstStyle/>
          <a:p>
            <a:endParaRPr lang="pl-PL" dirty="0" smtClean="0"/>
          </a:p>
          <a:p>
            <a:pPr marL="198900" indent="-342900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LcParenR"/>
            </a:pP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aspekty </a:t>
            </a:r>
            <a:r>
              <a:rPr lang="pl-PL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instytucjonalno</a:t>
            </a: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 – merytoryczne:</a:t>
            </a:r>
          </a:p>
          <a:p>
            <a:pPr marL="429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informacje o Wnioskodawcy: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forma prawna i struktura własnościowa, przedmiot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działalności, historia/kwalifikacje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b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doświadczenie kadry zarządzającej Wnioskodawcy w realizacji innych przedsięwzięć, plany na przyszłość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pl-PL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29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opis </a:t>
            </a: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przedsięwzięcia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: cel, opis i zakres rzeczowy przedsięwzięcia.  analiza techniczna i technologiczna. projektu, </a:t>
            </a:r>
            <a:endParaRPr lang="pl-PL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29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analiza </a:t>
            </a: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alternatywnych rozwiązań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(jeżeli dotyczy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):  ich charakterystyka, ekonomiczne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i finansowe porównanie rozważanych rozwiązań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alternatywnych, plan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wdrożenia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przedsięwzięcia (struktura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organizacyjna jednostki odpowiedzialnej za wdrażanie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projektu., niezbędne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działania instytucjonalne i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administracyjne, przygotowanie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do realizacji przedsięwzięcia (stan wynikający z uzyskanych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decyzji/pozwoleń, harmonogram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rzeczowo-finansowy przedsięwzięcia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74311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>
          <a:xfrm>
            <a:off x="242029" y="418077"/>
            <a:ext cx="10090692" cy="628650"/>
          </a:xfrm>
        </p:spPr>
        <p:txBody>
          <a:bodyPr/>
          <a:lstStyle/>
          <a:p>
            <a:r>
              <a:rPr lang="pl-PL" b="1" dirty="0">
                <a:solidFill>
                  <a:srgbClr val="026937"/>
                </a:solidFill>
              </a:rPr>
              <a:t>II. </a:t>
            </a:r>
            <a:r>
              <a:rPr lang="pl-PL" b="1" dirty="0">
                <a:solidFill>
                  <a:srgbClr val="0269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Studium wykonalności i aktywny model finansowy –c.d.</a:t>
            </a:r>
            <a:endParaRPr lang="pl-PL" dirty="0">
              <a:solidFill>
                <a:srgbClr val="026937"/>
              </a:solidFill>
            </a:endParaRPr>
          </a:p>
          <a:p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2"/>
          </p:nvPr>
        </p:nvSpPr>
        <p:spPr>
          <a:xfrm>
            <a:off x="242030" y="1046727"/>
            <a:ext cx="11553730" cy="5143736"/>
          </a:xfrm>
        </p:spPr>
        <p:txBody>
          <a:bodyPr/>
          <a:lstStyle/>
          <a:p>
            <a:pPr marL="342900" indent="-342900">
              <a:buFont typeface="+mj-lt"/>
              <a:buAutoNum type="alphaLcParenR" startAt="2"/>
            </a:pP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problematykę z zakresu analizy finansowej, tj.:</a:t>
            </a:r>
          </a:p>
          <a:p>
            <a:pPr marL="429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finansowanie przedsięwzięcia: </a:t>
            </a:r>
            <a:endParaRPr lang="pl-PL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89750" indent="-2857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analiza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zdolności Wnioskodawcy do obsługi planowanego zadłużenia związanego z realizacją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przedsięwzięcia,</a:t>
            </a:r>
          </a:p>
          <a:p>
            <a:pPr marL="789750" indent="-2857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planowane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koszty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całkowite i kwalifikowane przedsięwzięcia,</a:t>
            </a:r>
          </a:p>
          <a:p>
            <a:pPr marL="789750" indent="-2857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planowane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źródła finansowania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przedsięwzięcia – które powinny być zgodne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z zakładką „Źródła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finansowania” z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Wniosku wypełnianego w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GWD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pl-P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89750" indent="-2857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środki własne;</a:t>
            </a:r>
          </a:p>
          <a:p>
            <a:pPr marL="789750" indent="-2857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środki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NFOŚiGW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warunki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dofinansowania proponowane przez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Wnioskodawcę (tj. okres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wypłat i spłat, karencja, oprocentowanie, typ i forma zabezpieczenia zwrotu wnioskowanego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dofinansowania) powinny być zgodne z zakładką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„Warunki finansowania” z Wniosku wypełnianego w GWD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</a:p>
          <a:p>
            <a:pPr marL="789750" indent="-28575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zewnętrzne (poza środkami NFOŚiGW) źródła finansowania – które powinny opisywać zakładany/planowany okres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wypłat i spłat,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karencję,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oprocentowanie,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itp. oraz typ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formę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zabezpieczenia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ich zwrotu wnioskowanego;</a:t>
            </a:r>
          </a:p>
          <a:p>
            <a:pPr marL="429750" indent="-28575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analizę finansową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pl-P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dane do analizy powinny być spójne z zakładką „Dane finansowe” z Wniosku wypełnianego w GWD:</a:t>
            </a:r>
          </a:p>
          <a:p>
            <a:pPr marL="789750" indent="-2857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pl-P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analizę bieżącej sytuacji finansowej Wnioskodawcy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– przeprowadzoną na podstawie sprawozdań finansowych/budżetowych za 3 ostatnie lata obrachunkowe).</a:t>
            </a:r>
          </a:p>
          <a:p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3663994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>
          <a:xfrm>
            <a:off x="464096" y="391951"/>
            <a:ext cx="9711869" cy="628650"/>
          </a:xfrm>
        </p:spPr>
        <p:txBody>
          <a:bodyPr/>
          <a:lstStyle/>
          <a:p>
            <a:r>
              <a:rPr lang="pl-PL" b="1" dirty="0">
                <a:solidFill>
                  <a:srgbClr val="026937"/>
                </a:solidFill>
              </a:rPr>
              <a:t>II. Studium wykonalności i aktywny model finansowy –c.d.</a:t>
            </a:r>
          </a:p>
          <a:p>
            <a:endParaRPr lang="pl-PL" dirty="0">
              <a:solidFill>
                <a:srgbClr val="026937"/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2"/>
          </p:nvPr>
        </p:nvSpPr>
        <p:spPr>
          <a:xfrm>
            <a:off x="464096" y="849086"/>
            <a:ext cx="10918279" cy="5341377"/>
          </a:xfrm>
        </p:spPr>
        <p:txBody>
          <a:bodyPr/>
          <a:lstStyle/>
          <a:p>
            <a:endParaRPr lang="pl-P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pl-P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opis założeń </a:t>
            </a: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pl-P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metodyki </a:t>
            </a: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analizy </a:t>
            </a:r>
            <a:r>
              <a:rPr lang="pl-P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finansowe,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przy czym przyjęte założenia winny wynikać i uwzględniać</a:t>
            </a:r>
            <a:r>
              <a:rPr lang="pl-P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501750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analizę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popytu i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prognozę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przychodów sporządzona w oparciu o analizę rynku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Wnioskodawcy, która winna  uwzględnia system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poboru opłat (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przychody), oferowane usługi/produkty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konkurencję, oferentów, nabywców,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ceny,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dystrybucję,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itp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01750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prognozę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kosztów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operacyjnych,</a:t>
            </a:r>
          </a:p>
          <a:p>
            <a:pPr marL="501750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analizę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zapotrzebowania na kapitał obrotowy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Wnioskodawcy.</a:t>
            </a:r>
          </a:p>
          <a:p>
            <a:pPr marL="501750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prognozę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rachunku zysków i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strat - w tym: prognozę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kosztów i przychodów operacyjnych wyodrębnionych dla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przedsięwzięcia, prognozę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rachunku zysków i strat dla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Wnioskodawcy, prognozę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bilansu dla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Wnioskodawcy,</a:t>
            </a:r>
          </a:p>
          <a:p>
            <a:pPr marL="501750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prognozę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rachunku przepływów pieniężnych dla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Wnioskodawcy;</a:t>
            </a:r>
          </a:p>
          <a:p>
            <a:pPr marL="501750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prognozę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budżetu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Wnioskodawcy (o ile dot., np. w przypadku j.s.t. i ich związków),</a:t>
            </a:r>
          </a:p>
          <a:p>
            <a:pPr marL="501750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analizę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wskaźników efektywności finansowej (IRR, NPV)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przedsięwzięcia,</a:t>
            </a:r>
          </a:p>
          <a:p>
            <a:pPr marL="501750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ocenę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wykonalności i trwałości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finansowej,</a:t>
            </a:r>
          </a:p>
          <a:p>
            <a:pPr marL="501750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ocenę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wyników analizy finansowej i analizy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wskaźnikowej (które winny być wybrane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zgodnie ze specyfiką branży, rodzajem prowadzonej sprawozdawczości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finansowej, obrazującej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bieżącą i prognozowaną sytuację finansową Wnioskodawcy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pl-P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ocenę </a:t>
            </a: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ryzyka i </a:t>
            </a:r>
            <a:r>
              <a:rPr lang="pl-P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analizę wrażliwości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35096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>
          <a:xfrm>
            <a:off x="195943" y="209070"/>
            <a:ext cx="10123714" cy="901273"/>
          </a:xfrm>
        </p:spPr>
        <p:txBody>
          <a:bodyPr/>
          <a:lstStyle/>
          <a:p>
            <a:pPr algn="ctr"/>
            <a:r>
              <a:rPr lang="pl-PL" b="1" dirty="0">
                <a:solidFill>
                  <a:srgbClr val="026937"/>
                </a:solidFill>
              </a:rPr>
              <a:t>II. Studium wykonalności i aktywny model finansowy –c.d. część obliczeniowa</a:t>
            </a:r>
          </a:p>
          <a:p>
            <a:endParaRPr lang="pl-PL" dirty="0" smtClean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2"/>
          </p:nvPr>
        </p:nvSpPr>
        <p:spPr>
          <a:xfrm>
            <a:off x="344774" y="1293223"/>
            <a:ext cx="11037601" cy="5238206"/>
          </a:xfrm>
        </p:spPr>
        <p:txBody>
          <a:bodyPr/>
          <a:lstStyle/>
          <a:p>
            <a:r>
              <a:rPr lang="pl-P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Część obliczeniowa: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arenR"/>
            </a:pPr>
            <a:r>
              <a:rPr lang="pl-P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sporządzana </a:t>
            </a: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i prezentowana jest w aktywnym modelu </a:t>
            </a:r>
            <a:r>
              <a:rPr lang="pl-P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finansowym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posiadającym formę arkusza kalkulacyjnego;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arenR"/>
            </a:pP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pl-P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tanowi </a:t>
            </a:r>
            <a:r>
              <a:rPr lang="pl-P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uzupełnienie tabel finansowych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zawartych we wniosku wypełnianym w GWD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nie zastępuje sporządzenia aktywnego modelu finansowego. Tabele finansowe zawarte w GWD służą wyłącznie do prezentacji wyników obliczeń przeprowadzonych w modelu finansowym, w oparciu o przyjęte założenia. Tabele finansowe o zakresie wskazanym w GWD powinny stanowić część modelu finansowego, a co za tym idzie być odpowiednio powiązane z pozostałymi danymi modelu, z uwzględnieniem wymagań odnośnie aktywnych formuł;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arenR"/>
            </a:pPr>
            <a:r>
              <a:rPr lang="pl-P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aktywny model finansowy :</a:t>
            </a:r>
          </a:p>
          <a:p>
            <a:pPr marL="540000" indent="-180000">
              <a:buFont typeface="+mj-lt"/>
              <a:buAutoNum type="alphaLcParenR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owinien posiadać </a:t>
            </a: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odrębnie ujęte założenia, obliczenia i </a:t>
            </a:r>
            <a:r>
              <a:rPr lang="pl-P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wyniki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540000" indent="-180000">
              <a:buFont typeface="+mj-lt"/>
              <a:buAutoNum type="alphaLcParenR"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poszczególne </a:t>
            </a: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skoroszyty </a:t>
            </a:r>
            <a:r>
              <a:rPr lang="pl-P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arkusza </a:t>
            </a: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kalkulacyjnego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powinny być </a:t>
            </a: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powiązane ze sobą aktywnymi formułami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, aby można było prześledzić poprawność przeprowadzonych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obliczeń;</a:t>
            </a:r>
          </a:p>
          <a:p>
            <a:endParaRPr lang="pl-P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Instrukcja </a:t>
            </a:r>
            <a:r>
              <a:rPr lang="pl-PL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sporządzania studium wykonalności jest dostępna na stronie internetowej programu oraz w generatorze wniosków jako pomoc </a:t>
            </a:r>
            <a:r>
              <a:rPr lang="pl-PL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kontekstowa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709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>
          <a:xfrm>
            <a:off x="464096" y="391951"/>
            <a:ext cx="9620430" cy="626952"/>
          </a:xfrm>
        </p:spPr>
        <p:txBody>
          <a:bodyPr/>
          <a:lstStyle/>
          <a:p>
            <a:r>
              <a:rPr lang="pl-PL" b="1" dirty="0" smtClean="0">
                <a:solidFill>
                  <a:srgbClr val="0269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Potwierdzenie zbilansowania </a:t>
            </a:r>
            <a:r>
              <a:rPr lang="pl-PL" b="1" dirty="0">
                <a:solidFill>
                  <a:srgbClr val="0269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źródeł </a:t>
            </a:r>
            <a:r>
              <a:rPr lang="pl-PL" b="1" dirty="0" smtClean="0">
                <a:solidFill>
                  <a:srgbClr val="0269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finansowania</a:t>
            </a:r>
            <a:endParaRPr lang="pl-PL" dirty="0">
              <a:solidFill>
                <a:srgbClr val="026937"/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2"/>
          </p:nvPr>
        </p:nvSpPr>
        <p:spPr>
          <a:xfrm>
            <a:off x="764499" y="1018903"/>
            <a:ext cx="10737798" cy="5261501"/>
          </a:xfrm>
        </p:spPr>
        <p:txBody>
          <a:bodyPr/>
          <a:lstStyle/>
          <a:p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Dokumentami potwierdzającymi zbilansowanie źródeł finansowania są: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promesa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udzielenia kredytu/pożyczki/dotacji (wydana przez banki lub inne instytucje finansowe po pozytywnej ocenie zdolności kredytowej),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umowy i/lub wyciągi z zawartych umów kredytowych/ pożyczkowych/ dotacyjnych,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kopia wyciągów z rachunków bankowych/inwestycyjnych (w przypadku jeżeli środki wykazane na rachunku mają zostać przeznaczone na realizację przedsięwzięcia),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odpis KRS potwierdzający zarejestrowanie wniesienie kapitału/podjęte uchwały organów stanowiących Wnioskodawcy w sprawie dokapitalizowania spółki (w przypadku gdy źródłem finansowania są środki z podniesienia kapitału Spółki),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umowy innych pożyczek,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inne dokumenty (np. uchwały zarządu/rady nadzorczej/organów właścicielskich w sprawie realizacji przedsięwzięcia – jeżeli podjęto). </a:t>
            </a: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13185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7128BE0D-D1AA-4A41-81D2-3ABA55FF2C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4097" y="391951"/>
            <a:ext cx="8738626" cy="628650"/>
          </a:xfrm>
        </p:spPr>
        <p:txBody>
          <a:bodyPr/>
          <a:lstStyle/>
          <a:p>
            <a:r>
              <a:rPr lang="pl-PL" b="1" dirty="0" smtClean="0">
                <a:solidFill>
                  <a:srgbClr val="026937"/>
                </a:solidFill>
              </a:rPr>
              <a:t>IV. Przedsięwzięcia </a:t>
            </a:r>
            <a:r>
              <a:rPr lang="pl-PL" b="1" dirty="0" err="1" smtClean="0">
                <a:solidFill>
                  <a:srgbClr val="026937"/>
                </a:solidFill>
              </a:rPr>
              <a:t>project</a:t>
            </a:r>
            <a:r>
              <a:rPr lang="pl-PL" b="1" dirty="0" smtClean="0">
                <a:solidFill>
                  <a:srgbClr val="026937"/>
                </a:solidFill>
              </a:rPr>
              <a:t> </a:t>
            </a:r>
            <a:r>
              <a:rPr lang="pl-PL" b="1" dirty="0" err="1" smtClean="0">
                <a:solidFill>
                  <a:srgbClr val="026937"/>
                </a:solidFill>
              </a:rPr>
              <a:t>finance</a:t>
            </a:r>
            <a:endParaRPr lang="pl-PL" b="1" dirty="0"/>
          </a:p>
          <a:p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E2C6475-CA1C-4299-A05B-7F2AC6616E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90588" y="939567"/>
            <a:ext cx="10491787" cy="5620624"/>
          </a:xfrm>
        </p:spPr>
        <p:txBody>
          <a:bodyPr/>
          <a:lstStyle/>
          <a:p>
            <a:endParaRPr lang="pl-PL" sz="1600" dirty="0" smtClean="0"/>
          </a:p>
          <a:p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Za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przedsięwzięcie realizowane w formule „</a:t>
            </a:r>
            <a:r>
              <a:rPr lang="pl-PL" sz="1600" dirty="0" err="1"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600" dirty="0" err="1">
                <a:latin typeface="Arial" panose="020B0604020202020204" pitchFamily="34" charset="0"/>
                <a:cs typeface="Arial" panose="020B0604020202020204" pitchFamily="34" charset="0"/>
              </a:rPr>
              <a:t>finance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NFOŚiGW uznaje przedsięwzięcie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realizowane przez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podmiot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utworzony specjalnie w celu realizacji przedsięwzięcia, który nie rozpoczął jeszcze prowadzenia działalności operacyjnej,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podmiot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prowadzący obecnie działalność gospodarczą, ale w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zupełnie innej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dziedzinie niż charakter przedsięwzięcia zgłoszonego we wniosku o dofinansowanie (np. podmiot prowadzący działalność szkoleniową zamierza budować farmę wiatrową), szczególnie w przypadku kiedy skala prowadzonej dotychczasowej działalności podmiotu nie gwarantuje ew. zwrotu środków w przypadku niepowodzenia realizacji przedsięwzięcia.</a:t>
            </a:r>
          </a:p>
          <a:p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pl-PL" sz="1600" b="1" kern="0" dirty="0">
              <a:solidFill>
                <a:srgbClr val="0269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16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377">
      <a:dk1>
        <a:srgbClr val="2B2B2B"/>
      </a:dk1>
      <a:lt1>
        <a:srgbClr val="FFFFFF"/>
      </a:lt1>
      <a:dk2>
        <a:srgbClr val="2B2B2B"/>
      </a:dk2>
      <a:lt2>
        <a:srgbClr val="FFFFFF"/>
      </a:lt2>
      <a:accent1>
        <a:srgbClr val="FF5800"/>
      </a:accent1>
      <a:accent2>
        <a:srgbClr val="FF3C00"/>
      </a:accent2>
      <a:accent3>
        <a:srgbClr val="FB1E00"/>
      </a:accent3>
      <a:accent4>
        <a:srgbClr val="F70000"/>
      </a:accent4>
      <a:accent5>
        <a:srgbClr val="F1001C"/>
      </a:accent5>
      <a:accent6>
        <a:srgbClr val="EA0038"/>
      </a:accent6>
      <a:hlink>
        <a:srgbClr val="5B9BD5"/>
      </a:hlink>
      <a:folHlink>
        <a:srgbClr val="70AD47"/>
      </a:folHlink>
    </a:clrScheme>
    <a:fontScheme name="NFOŚiGW">
      <a:majorFont>
        <a:latin typeface="Poppi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2554</TotalTime>
  <Words>2694</Words>
  <Application>Microsoft Office PowerPoint</Application>
  <PresentationFormat>Panoramiczny</PresentationFormat>
  <Paragraphs>161</Paragraphs>
  <Slides>18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6" baseType="lpstr">
      <vt:lpstr>Arial</vt:lpstr>
      <vt:lpstr>Calibri</vt:lpstr>
      <vt:lpstr>Open Sans</vt:lpstr>
      <vt:lpstr>Poppins</vt:lpstr>
      <vt:lpstr>Raleway Light</vt:lpstr>
      <vt:lpstr>Times New Roman</vt:lpstr>
      <vt:lpstr>Wingdings</vt:lpstr>
      <vt:lpstr>Office Theme</vt:lpstr>
      <vt:lpstr>Ocena finansowa wniosków: instalacje termicznego przekształcania odpadów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Majewska Teresa</cp:lastModifiedBy>
  <cp:revision>471</cp:revision>
  <dcterms:created xsi:type="dcterms:W3CDTF">2019-07-25T04:51:43Z</dcterms:created>
  <dcterms:modified xsi:type="dcterms:W3CDTF">2022-06-20T03:08:00Z</dcterms:modified>
</cp:coreProperties>
</file>