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0"/>
  </p:notesMasterIdLst>
  <p:sldIdLst>
    <p:sldId id="256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3" r:id="rId12"/>
    <p:sldId id="268" r:id="rId13"/>
    <p:sldId id="269" r:id="rId14"/>
    <p:sldId id="270" r:id="rId15"/>
    <p:sldId id="265" r:id="rId16"/>
    <p:sldId id="264" r:id="rId17"/>
    <p:sldId id="266" r:id="rId18"/>
    <p:sldId id="271" r:id="rId19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21"/>
    </p:embeddedFont>
    <p:embeddedFont>
      <p:font typeface="Calibri" panose="020F050202020403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43850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1457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9635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3937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5951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5677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5091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32565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4763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383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752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442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53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4609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133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691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495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3998" cy="513542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0" y="5128332"/>
            <a:ext cx="9144000" cy="457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7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ytuł pionowy i teks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6598920" y="0"/>
            <a:ext cx="4571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6647685" y="0"/>
            <a:ext cx="2514599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 rot="5400000">
            <a:off x="4808537" y="2247901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 rot="5400000">
            <a:off x="541336" y="220662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2640597" y="6377457"/>
            <a:ext cx="383640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8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8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0" y="2602518"/>
            <a:ext cx="9144000" cy="457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49808" y="118870"/>
            <a:ext cx="8013190" cy="16367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773934"/>
            <a:ext cx="4038598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4267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01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1930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4114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3403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360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8200" y="1773934"/>
            <a:ext cx="4038598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4267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01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1930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4114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3403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360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98985"/>
            <a:ext cx="4040187" cy="7153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2449510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883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457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609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1574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8636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1066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127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1473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1676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4645025" y="1698985"/>
            <a:ext cx="4041773" cy="7153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4645025" y="2449510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883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457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609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1574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8636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1066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127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14732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16764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Zawartość z podpise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019375" y="1743133"/>
            <a:ext cx="5920639" cy="4558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63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167838" y="17300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2855735" y="0"/>
            <a:ext cx="45718" cy="14538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2855735" y="0"/>
            <a:ext cx="45718" cy="14538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az z podpisem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64592" y="155446"/>
            <a:ext cx="2525149" cy="9784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3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/>
          <p:nvPr/>
        </p:nvSpPr>
        <p:spPr>
          <a:xfrm>
            <a:off x="2855735" y="0"/>
            <a:ext cx="4571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2855735" y="0"/>
            <a:ext cx="4571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0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BABA"/>
              </a:buClr>
              <a:buFont typeface="Calibri"/>
              <a:buNone/>
              <a:defRPr sz="1200" b="0" i="0" u="none" strike="noStrike" cap="none">
                <a:solidFill>
                  <a:srgbClr val="BABA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435895"/>
            <a:ext cx="9144000" cy="457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1435895"/>
            <a:ext cx="9144000" cy="457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96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38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7010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6654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5943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6146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4013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421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8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Font typeface="Calibri"/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ct val="25000"/>
              <a:buFont typeface="Calibri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razak.pl/index.php?topic=1103.5;wap2" TargetMode="External"/><Relationship Id="rId5" Type="http://schemas.openxmlformats.org/officeDocument/2006/relationships/hyperlink" Target="http://www.zosprp.pl/?q=content/wiceprezes-zarzadu-osp" TargetMode="External"/><Relationship Id="rId4" Type="http://schemas.openxmlformats.org/officeDocument/2006/relationships/hyperlink" Target="http://www.zosprp.pl/?q=content/tandem-prezes-%E2%80%93-naczelni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subTitle" idx="1"/>
          </p:nvPr>
        </p:nvSpPr>
        <p:spPr>
          <a:xfrm>
            <a:off x="5292080" y="5229200"/>
            <a:ext cx="3707902" cy="1512167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2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Opracował: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2000" b="0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Kamil </a:t>
            </a:r>
            <a:r>
              <a:rPr lang="pl-PL" sz="2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Szczech</a:t>
            </a: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516" y="152493"/>
            <a:ext cx="1368151" cy="155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2025948" y="404767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333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  SZKOLENIE  NACZELNIKÓW OSP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ctrTitle"/>
          </p:nvPr>
        </p:nvSpPr>
        <p:spPr>
          <a:xfrm>
            <a:off x="533400" y="2780927"/>
            <a:ext cx="8077199" cy="1440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1:</a:t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ZAKRES ODPOWIEDZIALNOŚCI</a:t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I OBOWIĄZKÓW NACZELNIKA OSP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Zadania </a:t>
            </a:r>
            <a:r>
              <a:rPr lang="pl-PL" sz="2520" dirty="0" smtClean="0"/>
              <a:t>Naczelnika OSP wynikające z aktów prawnych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83" name="Shape 1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 txBox="1">
            <a:spLocks noGrp="1"/>
          </p:cNvSpPr>
          <p:nvPr>
            <p:ph type="body" idx="2"/>
          </p:nvPr>
        </p:nvSpPr>
        <p:spPr>
          <a:xfrm>
            <a:off x="251519" y="1484783"/>
            <a:ext cx="8616268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sprawuje funkcję Wiceprezesa,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kieruje jednostką operacyjno-techniczną jednoosobowo w formie rozkazów i poleceń,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podpisuje korespondencję dotyczącą prowadzonych spraw, nie zastrzeżonych do podpisu Prezesa i reprezentuje OSP na zewnątrz w tych sprawach,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kieruje przeciwpożarową działalnością zapobiegawczą,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opracowuje i przedstawia na posiedzeniu Zarządu plan szkoleń i ćwiczeń OSP i MDP,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organizuje i prowadzi szkolenia, ćwiczenia członków OSP i MDP,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przygotowuje OSP i MDP do zawodów sportowo-pożarniczych,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czuwa nad przestrzeganiem dyscypliny organizacyjnej przez członków OSP i MDP,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opracowuje wnioski i opinie stanu ochrony przeciwpożarowej miejscowości oraz wyposażenia OSP w potrzebny sprzęt techniczny, przeciwpożarowy i inne środki,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dysponuje sprzętem i urządzeniami pożarniczymi OSP i nadzoruje ich prawidłową eksploatację,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sporządza wnioski o nadanie odznaczeń wyróżniającym się członkom OSP i MDP.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>
            <a:spLocks noGrp="1"/>
          </p:cNvSpPr>
          <p:nvPr>
            <p:ph type="body" idx="2"/>
          </p:nvPr>
        </p:nvSpPr>
        <p:spPr>
          <a:xfrm>
            <a:off x="179511" y="1484783"/>
            <a:ext cx="8784976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7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najważniejszych zadań Naczelnika należy zaliczyć</a:t>
            </a: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podejmowanie we współdziałaniu z samorządem gminnym i Komendą Powiatową / Miejską Państwowej Straży Pożarnej - przedsięwzięć dot. przygotowania Ochotniczej Straży Pożarnej do działań ratowniczych oraz uczestniczenia jej JOT w tych działaniach,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kierowanie całokształtem działalności JOT i nadzór nad jej gotowością bojową,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nadzorowanie gotowości kierowców samochodów pożarniczych OSP do ich wyjazdu do działań ratowniczych,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typowanie do składu osobowego JOT tych członków OSP, którzy mogą brać bezpośredni udział w działaniach ratowniczych,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ewidencjonowanie posiadanych przez w/w członków uprawnień w zakresie: wyszkolenia pożarniczego i specjalistycznego, okresowych badań lekarskich oraz ubezpieczenia od następstw nieszczęśliwych wypadków i ewentualnie - w przypadku dowódców - od odpowiedzialności cywilnej,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dysponowanie siłami i środkami JOT oraz kierowanie ich działaniami, a także - w razie potrzeby - działaniami sił i środków podmiotów Krajowego Systemu Ratowniczo -Gaśniczego i innych podmiotów uczestniczących w działaniu ratowniczym,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22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Zadania Naczelnika OSP wynikające z aktów prawnych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 txBox="1">
            <a:spLocks noGrp="1"/>
          </p:cNvSpPr>
          <p:nvPr>
            <p:ph type="body" idx="2"/>
          </p:nvPr>
        </p:nvSpPr>
        <p:spPr>
          <a:xfrm>
            <a:off x="251519" y="1484783"/>
            <a:ext cx="8616268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zapewnienie zgłoszenia do Powiatowego/Miejskiego Stanowiska Kierowania PSK/MSK  każdego wyjazdu oraz powrotu załogi JOT,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dopilnowanie sporządzenia dokumentacji z udziału JOT w działaniach ratowniczych,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zapewnienie niezwłocznego zgłaszania do PSK/MSK tak niezdolności JOT do działań ratowniczych, jak i osiągnięcia przez JOT stanu gotowości do tych działań,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nadzorowanie sprawności, ewentualnie spowodowanie jak najszybszego przywrócenia sprawności sprzętu, a także prawidłowej eksploatacji oraz konserwacji sprzętu, wyposażenia JOT m.in. poprzez przestrzeganie terminów ich przeglądów wg zaleceń producentów,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opracowywanie rocznego planu szkolenia pożarniczego strażaków JOT oraz spowodowanie zgłoszenia przez Zarząd OSP do Komendy Powiatowej/Miejskiej PSP wytypowanych członków OSP do udziału w tym szkoleniu, a także nadzór nad realizacją tego planu,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nadzór nad właściwym zabezpieczeniem wyposażenia JOT przed kradzieżą,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❑"/>
            </a:pPr>
            <a:r>
              <a:rPr lang="pl-PL"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nadzorowanie przestrzegania przez strażaków JOT szczegółowych warunków bezpieczeństwa i higieny służby - zawartych w rozporządzeniu Ministra Spraw Wewnętrznych i Administracji z dnia 16 września 2008 r.,</a:t>
            </a:r>
          </a:p>
          <a:p>
            <a:pPr marL="438912" marR="0" lvl="0" indent="-172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22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Zadania Naczelnika OSP wynikające z aktów prawnych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53" name="Shape 2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Shape 254"/>
          <p:cNvSpPr txBox="1">
            <a:spLocks noGrp="1"/>
          </p:cNvSpPr>
          <p:nvPr>
            <p:ph type="body" idx="2"/>
          </p:nvPr>
        </p:nvSpPr>
        <p:spPr>
          <a:xfrm>
            <a:off x="251519" y="1628800"/>
            <a:ext cx="8616268" cy="50405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zapewnienie skierowania przez OSP strażaków JOT na okresowe badania lekarskie przeprowadzane na podstawie odnośnego rozporządzenia Ministra Zdrowia z dnia 30 listopada 2009 r.,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zapewnienie ubezpieczenia strażaków JOT od następstw nieszczęśliwych wypadków oraz dodatkowo - dowódców JOT - w zakresie odpowiedzialności cywilnej,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wnioskowanie o wypłacenie z budżetu gminy ekwiwalentu pieniężnego dla strażaków JOT za ich udział w działaniach ratowniczych lub szkoleniu,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informowanie Zarządu OSP o zaistniałych problemach w JOT oraz wnioskowanie sposobu ich usunięcia,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dokumentowanie działalności JOT w Książce Naczelnika OSP i innych dokumentach,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przygotowanie drużyn OSP do udziału w corocznych gminnych / równorzędnych / zawodach sportowo-pożarniczych,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7777"/>
              <a:buFont typeface="Noto Sans Symbols"/>
              <a:buChar char="❑"/>
            </a:pPr>
            <a:r>
              <a:rPr lang="pl-PL" sz="1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zapewnienie przestrzegania przez członków OSP obowiązujących zasad określonych przez Prezydium Zarządu Głównego Związku OSP RP w regulaminie umundurowania strażackiego i ceremoniale pożarniczym.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22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Zadania Naczelnika OSP wynikające z aktów prawnych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>
            <a:spLocks noGrp="1"/>
          </p:cNvSpPr>
          <p:nvPr>
            <p:ph type="body" idx="2"/>
          </p:nvPr>
        </p:nvSpPr>
        <p:spPr>
          <a:xfrm>
            <a:off x="251519" y="1484783"/>
            <a:ext cx="8616268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Zadania Sekretarza OSP: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prowadzi ewidencję uchwał i protokołów z posiedzeń Zarządu i czuwa nad ich realizacją,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prowadzi ewidencję wszystkich pism przychodzących i wychodzących,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przygotowuje odpowiedzi na pisma i podpisuje je wspólnie z Prezesem,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odpowiada za terminowe przesyłanie korespondencji,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wysyła powiadomienia dla członków Zarządu i członków OSP z powiadomieniami o terminie i porządku obrad,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przygotowuje projekty uchwał na posiedzenia Zarządu,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realizuje zadania związane z przygotowaniem posiedzeń Zarządu, członków OSP i Walnego Zebrania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przedstawia do akceptacji Zarządu OSP - informacje, sprawozdania, projekty ocen, analiz i itp. 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współpracuje z Zarządem Miejskim ZOSP RP, Urzędem Miasta, Radą Dzielnicy, Szkołą i Przedszkolem, Kościołem i organizacjami społecznymi w zakresie prowadzonej działalności przez OSP.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90"/>
          <p:cNvSpPr txBox="1">
            <a:spLocks noGrp="1"/>
          </p:cNvSpPr>
          <p:nvPr>
            <p:ph type="title"/>
          </p:nvPr>
        </p:nvSpPr>
        <p:spPr>
          <a:xfrm>
            <a:off x="1718631" y="250031"/>
            <a:ext cx="6975852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Organizacja zarządu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718631" y="250031"/>
            <a:ext cx="6975852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Organizacja zarządu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Shape 194"/>
          <p:cNvSpPr txBox="1">
            <a:spLocks noGrp="1"/>
          </p:cNvSpPr>
          <p:nvPr>
            <p:ph type="body" idx="2"/>
          </p:nvPr>
        </p:nvSpPr>
        <p:spPr>
          <a:xfrm>
            <a:off x="282437" y="1820070"/>
            <a:ext cx="8616268" cy="360039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Zadania Skarbnika OSP: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opracowuje projekty planów finansowych i sprawozdania finansowe,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sprawuje nadzór nad dyscypliną budżetową 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sprawuje nadzór nad opłacaniem składek członkowskich przez członków OSP i prowadzi ewidencję w tym zakresie,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podpisuje wspólnie z Prezesem  korespondencję i dokumenty w sprawach finansowych, 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przedstawia na każdym posiedzeniu Zarządu OSP informację dotyczącą dochodów i rozchodów oraz aktualny stan środków finansowych na dzień zebrania Zarządu,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współ</a:t>
            </a: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uczestniczy w organizowaniu działalności gospodarczej OSP.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Shape 21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13" name="Shape 2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Shape 214"/>
          <p:cNvSpPr txBox="1">
            <a:spLocks noGrp="1"/>
          </p:cNvSpPr>
          <p:nvPr>
            <p:ph type="body" idx="2"/>
          </p:nvPr>
        </p:nvSpPr>
        <p:spPr>
          <a:xfrm>
            <a:off x="251519" y="1484783"/>
            <a:ext cx="8616268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Zadania Członków Zarządu OSP: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mają obowiązek uczestniczyć w pracach i posiedzeniach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powinni aktywnie uczestniczyć w realizacji powierzonych zadań,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mają obowiązek realizować prace które zostały im powierzone,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mogą zgłaszać wnioski i projekty uchwał na posiedzeniach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mogą występować z wnioskami o nadanie odznaczeń wyróżniającym się członkom OSP.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Sprawy organizacyjne: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osobom wymienionym  wchodzącym w skład Zarząd OSP można w uzasadnionych wypadkach zlecić jednorazowo wykonanie innych zadań poza określonymi w powyższym regulaminie,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członkowie Zarządu OSP mają prawo nosić mundur i dystynkcje OSP zgodnie z pełnioną funkcją,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członkowie Zarządu OSP mają obowiązek usprawiedliwiania swojej nieobecności na posiedzeniach Zarządu OSP.</a:t>
            </a:r>
          </a:p>
          <a:p>
            <a:pPr marL="438912" marR="0" lvl="0" indent="-172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8912" marR="0" lvl="0" indent="-172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90"/>
          <p:cNvSpPr txBox="1">
            <a:spLocks noGrp="1"/>
          </p:cNvSpPr>
          <p:nvPr>
            <p:ph type="title"/>
          </p:nvPr>
        </p:nvSpPr>
        <p:spPr>
          <a:xfrm>
            <a:off x="1718631" y="250031"/>
            <a:ext cx="6975852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Organizacja zarządu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Bibliografia.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Shape 26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 txBox="1">
            <a:spLocks noGrp="1"/>
          </p:cNvSpPr>
          <p:nvPr>
            <p:ph type="body" idx="2"/>
          </p:nvPr>
        </p:nvSpPr>
        <p:spPr>
          <a:xfrm>
            <a:off x="179511" y="1484783"/>
            <a:ext cx="8784976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[1] - </a:t>
            </a:r>
            <a:r>
              <a:rPr lang="pl-PL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http://www.zosprp.pl/?q=content/tandem-prezes-%E2%80%93-naczelnik</a:t>
            </a:r>
            <a:r>
              <a:rPr lang="pl-PL" sz="14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[2] - </a:t>
            </a:r>
            <a:r>
              <a:rPr lang="pl-PL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http://www.zosprp.pl/?q=content/wiceprezes-zarzadu-osp</a:t>
            </a: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[3] - </a:t>
            </a:r>
            <a:r>
              <a:rPr lang="pl-PL" sz="1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http://www.strazak.pl/index.php?topic=1103.5;wap2</a:t>
            </a: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[4] - Wzorcowy Statut Ochotniczej Straży Pożarnej.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[5] - Uchwała nr 95/18/2004 Prezydium Zarządu Głównego Związku Ochotniczych Straży Pożarnych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Rzeczypospolitej Polskiej z dnia 16 grudnia 2004 r. w sprawie kategoryzacji jednostek operacyjno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technicznych ochotniczych straży pożarnych i wzorcowego regulaminu organizacyjnego tych jednostek.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[6] - Wytyczne w sprawie kategoryzacji Jednostek Operacyjno-Technicznych Ochotniczych Straży Pożarnych.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[7] - Załącznik nr 2 do uchwały nr 95/18/2004 Prezydium Zarządu Głównego ZOSP RP z dnia 16 grudnia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2004 r. Regulamin Organizacyjny Jednostki Operacyjno-Technicznej OSP.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 smtClean="0"/>
              <a:t> Podstawowe </a:t>
            </a:r>
            <a:r>
              <a:rPr lang="pl-PL" dirty="0"/>
              <a:t>założenia Statutu Ochotniczej Straży </a:t>
            </a:r>
            <a:r>
              <a:rPr lang="pl-PL" dirty="0" smtClean="0"/>
              <a:t>Pożarnej;</a:t>
            </a:r>
          </a:p>
          <a:p>
            <a:r>
              <a:rPr lang="pl-PL" dirty="0" smtClean="0"/>
              <a:t> </a:t>
            </a:r>
            <a:r>
              <a:rPr lang="pl-PL" dirty="0"/>
              <a:t>Zadania Naczelnika OSP wynikające </a:t>
            </a:r>
            <a:br>
              <a:rPr lang="pl-PL" dirty="0"/>
            </a:br>
            <a:r>
              <a:rPr lang="pl-PL" dirty="0"/>
              <a:t>z aktów </a:t>
            </a:r>
            <a:r>
              <a:rPr lang="pl-PL" dirty="0" smtClean="0"/>
              <a:t>prawnych;</a:t>
            </a:r>
          </a:p>
          <a:p>
            <a:r>
              <a:rPr lang="pl-PL" dirty="0" smtClean="0"/>
              <a:t> </a:t>
            </a:r>
            <a:r>
              <a:rPr lang="pl-PL" dirty="0"/>
              <a:t>Organizacja zarządu OSP.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1T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282437" y="1903891"/>
            <a:ext cx="8616268" cy="3168351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Ochotnicza Straż Pożarna działa na podstawie: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Ustawy z 7 kwietnia 1989 r. - Prawo o stowarzyszeniach (Dz. U. z 2001 r. nr 79, poz. 855 tekst jednolity ze zmianami),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Ustawy z 24 sierpnia 1991 r. - O ochronie przeciwpożarowej (Dz. U. z 2002 r. nr 147, poz. 1229 tekst jednolity ze zmianami),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Statutu Ochotniczej Straży Pożarnej,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Uchwały Prezydium ZG ZOSP RP Nr 95/18/2004 z dnia 16 grudnia 2004 r.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body" idx="2"/>
          </p:nvPr>
        </p:nvSpPr>
        <p:spPr>
          <a:xfrm>
            <a:off x="251519" y="1700808"/>
            <a:ext cx="8616268" cy="4824535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najważniejszych celów zaliczamy: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działanie na rzecz ochrony życia, zdrowia i mienia przed pożarami, klęskami żywiołowymi i zagrożeniami ekologicznymi lub innymi miejscowymi zagrożeniami,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rzecznictwo i reprezentowanie członków Związku wobec organów administracji publicznej,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wykonywanie zadań z zakresu ochrony przeciwpożarowej zleconych przez organy administracji publicznej,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współtworzenie i opiniowanie aktów normatywnych dotyczących ochrony przeciwpożarowej,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działanie na rzecz ochrony środowiska,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informowanie o występujących zagrożeniach pożarowych i innych zagrożeniach miejscowych oraz sposobach im zapobiegania,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rozwijanie i upowszechnianie działalności kulturalnej,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rozwijanie i krzewienie kultury fizycznej i sportu,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organizowanie pożarniczego i obronnego wychowania dzieci i młodzieży.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>
            <a:spLocks noGrp="1"/>
          </p:cNvSpPr>
          <p:nvPr>
            <p:ph type="body" idx="2"/>
          </p:nvPr>
        </p:nvSpPr>
        <p:spPr>
          <a:xfrm>
            <a:off x="263865" y="1484783"/>
            <a:ext cx="8616268" cy="525658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najważniejszych zadań zaliczamy: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prowadzenie działalności mającej na celu zapobieganie pożarom oraz współdziałanie w tym zakresie z Państwową Strażą Pożarną, organami samorządowymi i innymi podmiotami,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udział w akcjach ratowniczych przeprowadzanych w czasie pożarów, zagrożeń ekologicznych związanych z ochroną środowiska oraz innych klęsk i zdarzeń,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Informowanie ludności o istniejących zagrożeniach pożarowych i ekologicznych oraz sposobach ochrony przed nimi, 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informowanie ludności o istniejących zagrożeniach pożarowych i ekologicznych oraz sposobach ochrony przed nimi, 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upowszechnianie, w szczególności wśród członków, kultury 	fizycznej i sportu oraz prowadzenia działalności kulturalnej i oświatowej,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wykonywanie innych zadań wynikających z przepisów o ochronie przeciwpożarowej oraz statutu,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działania na rzecz ochrony środowiska,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wspomaganie rozwoju społeczności lokalnych.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179511" y="1700808"/>
            <a:ext cx="8712967" cy="4824535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organizowanie swoich członków do działalności na rzecz ochrony przeciwpożarowej i ochrony ludności,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przedstawianie organom władzy samorządowej i administracji rządowej wniosków w sprawach ochrony przeciwpożarowej oraz ratownictwa,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organizowanie, spośród swoich członków zwyczajnych zespołu ratowniczego,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prowadzenie podstawowego szkolenia ratowniczego członków zwyczajnych OSP i współdziałanie z Państwową Strażą Pożarną w organizowaniu szkolenia funkcyjnych OSP,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organizowanie młodzieżowej i kobiecej drużyny pożarniczej, 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organizowanie zespołów świetlicowych, bibliotek, orkiestr, 	teatrów amatorskich, chórów, sekcji sportowych i innych form pracy społeczno-wychowawczej oraz kulturalnej i oświatowej,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organizowanie zawodów sportowych i imprez propagujących kulturę fizyczną,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prowadzenie innych form działalności mających na celu wykonanie zadań wynikających z ustawy o ochronie przeciwpożarowej i statutu. 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body" idx="2"/>
          </p:nvPr>
        </p:nvSpPr>
        <p:spPr>
          <a:xfrm>
            <a:off x="251519" y="1844824"/>
            <a:ext cx="8616268" cy="4536504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Zadania Prezesa OSP: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reprezentuje Ochotniczą Straż Pożarną  i kieruje całokształtem prac Zarządu,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zwołuje posiedzenia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przewodniczy posiedzeniom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podpisuje umowy, akty oraz pełnomocnictwa i dokumenty finansowe w imieniu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podpisuje korespondencję kierowaną na zewnątrz w imieniu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czuwa nad sprawnością organizacyjną Zarządu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podejmuje jednoosobowo decyzje w wypadkach uzasadnionych i wymagających pilnego załatwienia-decyzje te podlegają zatwierdzeniu na najbliższym posiedzeniu Zarządu,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składa sprawozdanie Walnemu Zebraniu członków OSP z działalności Zarządu,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informuje władze administracyjne, samorządowe i Związku OSP o działalności i problemach OSP.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73" name="Shape 1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 txBox="1">
            <a:spLocks noGrp="1"/>
          </p:cNvSpPr>
          <p:nvPr>
            <p:ph type="body" idx="2"/>
          </p:nvPr>
        </p:nvSpPr>
        <p:spPr>
          <a:xfrm>
            <a:off x="282437" y="1825977"/>
            <a:ext cx="8616268" cy="32403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Zadania Wiceprezesa OSP: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wykonuje zadania, stosownie do ustalonego przez Zarząd podziału zagadnień w następującym układzie problemowym :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▪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zagadnienia społeczno-wychowawcze i przeciwpożarowe,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▪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zagadnienia organizacyjne OSP i MDP,</a:t>
            </a:r>
          </a:p>
          <a:p>
            <a:pPr marL="0" marR="0" lvl="1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Char char="▪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zagadnienia dotyczące działalności gospodarczej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nadzoruje sprawy związane z powierzonymi zagadnieniami i reprezentuje Zarząd OSP na zewnątrz w tych sprawach,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podpisuje korespondencję dotyczącą prowadzonych spraw, nie zastrzeżonych do podpisu Prezesa.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0"/>
          <p:cNvSpPr txBox="1">
            <a:spLocks noGrp="1"/>
          </p:cNvSpPr>
          <p:nvPr>
            <p:ph type="title"/>
          </p:nvPr>
        </p:nvSpPr>
        <p:spPr>
          <a:xfrm>
            <a:off x="1104651" y="285465"/>
            <a:ext cx="6287667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Podstawy </a:t>
            </a:r>
            <a:r>
              <a:rPr lang="pl-PL" sz="2520" dirty="0" smtClean="0"/>
              <a:t>założenia Statutu </a:t>
            </a:r>
            <a:br>
              <a:rPr lang="pl-PL" sz="2520" dirty="0" smtClean="0"/>
            </a:br>
            <a:r>
              <a:rPr lang="pl-PL" sz="2520" dirty="0" smtClean="0"/>
              <a:t>Ochotniczej Straży Pożarnej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331637" y="250031"/>
            <a:ext cx="7362846" cy="874711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dirty="0" smtClean="0"/>
              <a:t>Zadania Naczelnika OSP wynikające z aktów prawnych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0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7" y="254967"/>
            <a:ext cx="822214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body" idx="2"/>
          </p:nvPr>
        </p:nvSpPr>
        <p:spPr>
          <a:xfrm>
            <a:off x="251519" y="1700808"/>
            <a:ext cx="8616268" cy="48965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Wyboru na funkcję naczelnika OSP dokonuje Zarząd OSP - ze swego grona - na podstawie § 36 ust. 1 statutu OSP. Naczelnik sprawuje jednocześnie funkcję wiceprezesa OSP.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Wymagania: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wiek : 18 - 65 lat, 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wykształcenie : średnie ewentualnie - zasadnicze,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wyszkolenie pożarnicze : ukończenie kursu naczelników OSP,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 zdrowia : odpowiadający wymaganiom dla członków OSP biorących bezpośredni udział w działaniach ratowniczych.</a:t>
            </a: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podstawie § 42 statutu OSP naczelnik OSP jest dowódcą jednostki operacyjno - technicznej OSP / JOT / - utworzonej przez Zarząd OSP wg odnośnych wytycznych - uchwalonych przez Prezydium Zarządu Głównego Związku OSP RP w dniu 16 grudnia 2004 r. - znowelizowanych w dniu 19 grudnia 2005 r.</a:t>
            </a: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90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1923</Words>
  <Application>Microsoft Office PowerPoint</Application>
  <PresentationFormat>Pokaz na ekranie (4:3)</PresentationFormat>
  <Paragraphs>270</Paragraphs>
  <Slides>17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 Black</vt:lpstr>
      <vt:lpstr>Arial</vt:lpstr>
      <vt:lpstr>Calibri</vt:lpstr>
      <vt:lpstr>Noto Sans Symbols</vt:lpstr>
      <vt:lpstr>Moduł</vt:lpstr>
      <vt:lpstr>Moduł</vt:lpstr>
      <vt:lpstr>TEMAT 1: ZAKRES ODPOWIEDZIALNOŚCI I OBOWIĄZKÓW NACZELNIKA OSP </vt:lpstr>
      <vt:lpstr>MATERIAŁ NAUCZANIA</vt:lpstr>
      <vt:lpstr>Podstawy założenia Statutu  Ochotniczej Straży Pożarnej</vt:lpstr>
      <vt:lpstr>Podstawy założenia Statutu  Ochotniczej Straży Pożarnej</vt:lpstr>
      <vt:lpstr>Podstawy założenia Statutu  Ochotniczej Straży Pożarnej</vt:lpstr>
      <vt:lpstr>Podstawy założenia Statutu  Ochotniczej Straży Pożarnej</vt:lpstr>
      <vt:lpstr>Podstawy założenia Statutu  Ochotniczej Straży Pożarnej</vt:lpstr>
      <vt:lpstr>Podstawy założenia Statutu  Ochotniczej Straży Pożarnej</vt:lpstr>
      <vt:lpstr>Zadania Naczelnika OSP wynikające z aktów prawnych</vt:lpstr>
      <vt:lpstr>Zadania Naczelnika OSP wynikające z aktów prawnych</vt:lpstr>
      <vt:lpstr>Zadania Naczelnika OSP wynikające z aktów prawnych</vt:lpstr>
      <vt:lpstr>Zadania Naczelnika OSP wynikające z aktów prawnych</vt:lpstr>
      <vt:lpstr>Zadania Naczelnika OSP wynikające z aktów prawnych</vt:lpstr>
      <vt:lpstr>Organizacja zarządu OSP</vt:lpstr>
      <vt:lpstr>Organizacja zarządu OSP</vt:lpstr>
      <vt:lpstr>Organizacja zarządu OSP</vt:lpstr>
      <vt:lpstr>Bibliografia.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1: ZAKRES ODPOWIEDZIALNOŚCI I OBOWIĄZKÓW NACZELNIKA OSP </dc:title>
  <cp:lastModifiedBy>Marek E</cp:lastModifiedBy>
  <cp:revision>3</cp:revision>
  <dcterms:modified xsi:type="dcterms:W3CDTF">2016-06-14T07:57:12Z</dcterms:modified>
</cp:coreProperties>
</file>