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handoutMasterIdLst>
    <p:handoutMasterId r:id="rId9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</p:sldIdLst>
  <p:sldSz cx="24382413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DABB"/>
    <a:srgbClr val="292B5F"/>
    <a:srgbClr val="F05F57"/>
    <a:srgbClr val="DFE8EF"/>
    <a:srgbClr val="628F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66"/>
    <p:restoredTop sz="96327"/>
  </p:normalViewPr>
  <p:slideViewPr>
    <p:cSldViewPr snapToGrid="0">
      <p:cViewPr varScale="1">
        <p:scale>
          <a:sx n="66" d="100"/>
          <a:sy n="66" d="100"/>
        </p:scale>
        <p:origin x="34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90" d="100"/>
          <a:sy n="190" d="100"/>
        </p:scale>
        <p:origin x="498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32DABA38-853B-81EB-2396-44FF499B5F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7D154F36-45EF-A774-CA27-AA616B0F3E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816EC-10BD-7647-B542-D8C48DC10726}" type="datetimeFigureOut">
              <a:rPr lang="pl-PL" smtClean="0"/>
              <a:t>2023-05-31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F3708A39-5130-FA3D-78B5-C5EAAA14E08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04A5F652-73A3-5641-DA31-99BCCA3700B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B1357-7919-0943-A96D-82CCD9E1FB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7354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8E95955F-849A-79E2-5D5A-171FF896DE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902"/>
            <a:ext cx="24382398" cy="13715098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84EB5E04-238C-F5E8-34B4-3FE88526EC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" y="905"/>
            <a:ext cx="24382391" cy="13715095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7966ED7F-B1EF-60D5-7877-092648F7605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652929" y="244800"/>
            <a:ext cx="4132271" cy="134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210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AEA58955-9168-1DEF-3845-7C1F2B2499FB}"/>
              </a:ext>
            </a:extLst>
          </p:cNvPr>
          <p:cNvSpPr/>
          <p:nvPr userDrawn="1"/>
        </p:nvSpPr>
        <p:spPr>
          <a:xfrm>
            <a:off x="0" y="0"/>
            <a:ext cx="24382412" cy="13716000"/>
          </a:xfrm>
          <a:prstGeom prst="rect">
            <a:avLst/>
          </a:prstGeom>
          <a:solidFill>
            <a:srgbClr val="292B5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DE720C49-5555-40FC-A8EF-AE6D091D3408}"/>
              </a:ext>
            </a:extLst>
          </p:cNvPr>
          <p:cNvSpPr/>
          <p:nvPr userDrawn="1"/>
        </p:nvSpPr>
        <p:spPr>
          <a:xfrm>
            <a:off x="16255982" y="0"/>
            <a:ext cx="8126412" cy="13716000"/>
          </a:xfrm>
          <a:prstGeom prst="rect">
            <a:avLst/>
          </a:prstGeom>
          <a:solidFill>
            <a:srgbClr val="628F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F6A5FDE-5355-63DB-B305-1F3F70A624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652929" y="244800"/>
            <a:ext cx="4132271" cy="1340196"/>
          </a:xfrm>
          <a:prstGeom prst="rect">
            <a:avLst/>
          </a:prstGeom>
        </p:spPr>
      </p:pic>
      <p:pic>
        <p:nvPicPr>
          <p:cNvPr id="4" name="Obraz 3" descr="Obraz zawierający osoba, w pomieszczeniu, ubrania, computer&#10;&#10;Opis wygenerowany automatycznie">
            <a:extLst>
              <a:ext uri="{FF2B5EF4-FFF2-40B4-BE49-F238E27FC236}">
                <a16:creationId xmlns:a16="http://schemas.microsoft.com/office/drawing/2014/main" id="{B64F7AE7-F607-9559-8F8D-C9FA7B1C3D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191198" y="2315208"/>
            <a:ext cx="11404600" cy="1051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445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5B1AAE71-5904-F911-49F1-80513220188B}"/>
              </a:ext>
            </a:extLst>
          </p:cNvPr>
          <p:cNvSpPr/>
          <p:nvPr userDrawn="1"/>
        </p:nvSpPr>
        <p:spPr>
          <a:xfrm>
            <a:off x="0" y="0"/>
            <a:ext cx="24399075" cy="13716000"/>
          </a:xfrm>
          <a:prstGeom prst="rect">
            <a:avLst/>
          </a:prstGeom>
          <a:solidFill>
            <a:srgbClr val="628F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4644DA5A-6065-0CC4-45C9-308CAA6248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652929" y="244800"/>
            <a:ext cx="4132271" cy="1340196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CFDBE742-0314-15D5-E5D4-7E5A5E326294}"/>
              </a:ext>
            </a:extLst>
          </p:cNvPr>
          <p:cNvSpPr/>
          <p:nvPr userDrawn="1"/>
        </p:nvSpPr>
        <p:spPr>
          <a:xfrm>
            <a:off x="0" y="-905"/>
            <a:ext cx="8126412" cy="13716000"/>
          </a:xfrm>
          <a:prstGeom prst="rect">
            <a:avLst/>
          </a:prstGeom>
          <a:solidFill>
            <a:srgbClr val="292B5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 descr="Obraz zawierający Materiały biurowe, Sprzęt biurowy, w pomieszczeniu, zrzut ekranu&#10;&#10;Opis wygenerowany automatycznie">
            <a:extLst>
              <a:ext uri="{FF2B5EF4-FFF2-40B4-BE49-F238E27FC236}">
                <a16:creationId xmlns:a16="http://schemas.microsoft.com/office/drawing/2014/main" id="{550D7B76-58B3-C2C0-EFCA-C1354C6293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6678" y="914898"/>
            <a:ext cx="9779000" cy="1188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129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41A95C44-A144-FEEF-187F-D85172071B0B}"/>
              </a:ext>
            </a:extLst>
          </p:cNvPr>
          <p:cNvSpPr/>
          <p:nvPr userDrawn="1"/>
        </p:nvSpPr>
        <p:spPr>
          <a:xfrm>
            <a:off x="-1" y="0"/>
            <a:ext cx="24382413" cy="13716000"/>
          </a:xfrm>
          <a:prstGeom prst="rect">
            <a:avLst/>
          </a:prstGeom>
          <a:solidFill>
            <a:srgbClr val="292B5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0E1BD9BC-9CF1-6365-8E8F-066EAD0D762A}"/>
              </a:ext>
            </a:extLst>
          </p:cNvPr>
          <p:cNvSpPr/>
          <p:nvPr userDrawn="1"/>
        </p:nvSpPr>
        <p:spPr>
          <a:xfrm>
            <a:off x="16256000" y="0"/>
            <a:ext cx="8126412" cy="13716000"/>
          </a:xfrm>
          <a:prstGeom prst="rect">
            <a:avLst/>
          </a:prstGeom>
          <a:solidFill>
            <a:srgbClr val="628F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135F9E09-6AC9-EED8-A499-9BF962FC1D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652929" y="244800"/>
            <a:ext cx="4132271" cy="1340196"/>
          </a:xfrm>
          <a:prstGeom prst="rect">
            <a:avLst/>
          </a:prstGeom>
        </p:spPr>
      </p:pic>
      <p:pic>
        <p:nvPicPr>
          <p:cNvPr id="6" name="Obraz 5" descr="Obraz zawierający osoba, ubrania, Ludzka twarz, cięcie&#10;&#10;Opis wygenerowany automatycznie">
            <a:extLst>
              <a:ext uri="{FF2B5EF4-FFF2-40B4-BE49-F238E27FC236}">
                <a16:creationId xmlns:a16="http://schemas.microsoft.com/office/drawing/2014/main" id="{A872404D-3EC7-0A28-E09F-B87FBC5826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191198" y="2284211"/>
            <a:ext cx="11391900" cy="1051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941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77CF26CA-C051-F0DF-EC38-A2F7CD037E3D}"/>
              </a:ext>
            </a:extLst>
          </p:cNvPr>
          <p:cNvSpPr/>
          <p:nvPr userDrawn="1"/>
        </p:nvSpPr>
        <p:spPr>
          <a:xfrm>
            <a:off x="19065" y="-1433"/>
            <a:ext cx="24363348" cy="13716000"/>
          </a:xfrm>
          <a:prstGeom prst="rect">
            <a:avLst/>
          </a:prstGeom>
          <a:solidFill>
            <a:srgbClr val="628F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C586F6D7-6BE6-375F-9DE4-1B388A11A6D3}"/>
              </a:ext>
            </a:extLst>
          </p:cNvPr>
          <p:cNvSpPr/>
          <p:nvPr userDrawn="1"/>
        </p:nvSpPr>
        <p:spPr>
          <a:xfrm>
            <a:off x="19065" y="-1433"/>
            <a:ext cx="8126412" cy="13716000"/>
          </a:xfrm>
          <a:prstGeom prst="rect">
            <a:avLst/>
          </a:prstGeom>
          <a:solidFill>
            <a:srgbClr val="292B5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4258E2CA-7870-26C2-49F2-BA357A51B3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652929" y="244800"/>
            <a:ext cx="4132271" cy="1340196"/>
          </a:xfrm>
          <a:prstGeom prst="rect">
            <a:avLst/>
          </a:prstGeom>
        </p:spPr>
      </p:pic>
      <p:pic>
        <p:nvPicPr>
          <p:cNvPr id="8" name="Obraz 7" descr="Obraz zawierający Obchodzenie się z pieniędzmi, świnka skarbonka, pieniądze, Gotówka&#10;&#10;Opis wygenerowany automatycznie">
            <a:extLst>
              <a:ext uri="{FF2B5EF4-FFF2-40B4-BE49-F238E27FC236}">
                <a16:creationId xmlns:a16="http://schemas.microsoft.com/office/drawing/2014/main" id="{11F1DA1A-B921-7ADD-B02F-859CF3952E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914898"/>
            <a:ext cx="9779000" cy="1188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23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246A80E5-C9C3-138A-C1B0-AE94948D9A57}"/>
              </a:ext>
            </a:extLst>
          </p:cNvPr>
          <p:cNvSpPr/>
          <p:nvPr userDrawn="1"/>
        </p:nvSpPr>
        <p:spPr>
          <a:xfrm>
            <a:off x="0" y="0"/>
            <a:ext cx="24382412" cy="13716000"/>
          </a:xfrm>
          <a:prstGeom prst="rect">
            <a:avLst/>
          </a:prstGeom>
          <a:solidFill>
            <a:srgbClr val="292B5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C0AD1C90-B2D3-FEA2-088E-E11928E291B1}"/>
              </a:ext>
            </a:extLst>
          </p:cNvPr>
          <p:cNvSpPr/>
          <p:nvPr userDrawn="1"/>
        </p:nvSpPr>
        <p:spPr>
          <a:xfrm>
            <a:off x="16255980" y="-905"/>
            <a:ext cx="8126412" cy="13716000"/>
          </a:xfrm>
          <a:prstGeom prst="rect">
            <a:avLst/>
          </a:prstGeom>
          <a:solidFill>
            <a:srgbClr val="628F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06498FDD-C5C1-EAA6-DAA3-0F6DB6B3AB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652929" y="244800"/>
            <a:ext cx="4132271" cy="1340196"/>
          </a:xfrm>
          <a:prstGeom prst="rect">
            <a:avLst/>
          </a:prstGeom>
        </p:spPr>
      </p:pic>
      <p:pic>
        <p:nvPicPr>
          <p:cNvPr id="10" name="Obraz 9" descr="Obraz zawierający osoba, computer, w pomieszczeniu, człowiek&#10;&#10;Opis wygenerowany automatycznie">
            <a:extLst>
              <a:ext uri="{FF2B5EF4-FFF2-40B4-BE49-F238E27FC236}">
                <a16:creationId xmlns:a16="http://schemas.microsoft.com/office/drawing/2014/main" id="{A839C10C-70A0-FD50-0095-36B24A9589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191198" y="2299257"/>
            <a:ext cx="11417300" cy="1051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796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0599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182870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a 4">
            <a:extLst>
              <a:ext uri="{FF2B5EF4-FFF2-40B4-BE49-F238E27FC236}">
                <a16:creationId xmlns:a16="http://schemas.microsoft.com/office/drawing/2014/main" id="{10C145DD-EC93-965C-F32A-043BFB58C4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4599" y="454872"/>
            <a:ext cx="9106516" cy="4239866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6C6D3547-160E-BA08-9A22-5F3289C06344}"/>
              </a:ext>
            </a:extLst>
          </p:cNvPr>
          <p:cNvSpPr txBox="1"/>
          <p:nvPr/>
        </p:nvSpPr>
        <p:spPr>
          <a:xfrm>
            <a:off x="1951872" y="3234186"/>
            <a:ext cx="12908123" cy="30418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1500"/>
              </a:lnSpc>
            </a:pPr>
            <a:r>
              <a:rPr lang="pl-PL" sz="10000" b="1" dirty="0">
                <a:solidFill>
                  <a:schemeClr val="bg1"/>
                </a:solidFill>
                <a:effectLst>
                  <a:outerShdw blurRad="76200" algn="tl" rotWithShape="0">
                    <a:prstClr val="black">
                      <a:alpha val="25000"/>
                    </a:prstClr>
                  </a:outerShdw>
                </a:effectLst>
                <a:latin typeface="Lato" panose="020F0502020204030203" pitchFamily="34" charset="0"/>
              </a:rPr>
              <a:t>Dodatkowy rok z Małym ZUS Plus </a:t>
            </a:r>
            <a:endParaRPr lang="pl-PL" sz="10000" dirty="0">
              <a:solidFill>
                <a:schemeClr val="bg1"/>
              </a:solidFill>
              <a:effectLst>
                <a:outerShdw blurRad="76200" algn="tl" rotWithShape="0">
                  <a:prstClr val="black">
                    <a:alpha val="25000"/>
                  </a:prstClr>
                </a:outerShdw>
              </a:effectLst>
              <a:latin typeface="Lato" panose="020F0502020204030203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E24E00E-3F25-36B3-A7EC-1BDF37D9F8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5285" y="3752850"/>
            <a:ext cx="2540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283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76660C82-E799-C700-E5DE-9E63B35EEF25}"/>
              </a:ext>
            </a:extLst>
          </p:cNvPr>
          <p:cNvSpPr txBox="1"/>
          <p:nvPr/>
        </p:nvSpPr>
        <p:spPr>
          <a:xfrm>
            <a:off x="722013" y="1217626"/>
            <a:ext cx="6582339" cy="1118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8000"/>
              </a:lnSpc>
            </a:pPr>
            <a:r>
              <a:rPr lang="pl-PL" sz="7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Mały ZUS Plus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0B31FAB3-A019-FCE4-F302-A24E666FC1D0}"/>
              </a:ext>
            </a:extLst>
          </p:cNvPr>
          <p:cNvSpPr txBox="1"/>
          <p:nvPr/>
        </p:nvSpPr>
        <p:spPr>
          <a:xfrm>
            <a:off x="4797190" y="4046752"/>
            <a:ext cx="6419450" cy="19648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</a:pPr>
            <a:r>
              <a:rPr lang="pl-PL" sz="4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ulga w składkach na ubezpieczenia społeczne przedsiębiorców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41BFC1E7-7B6A-FBFA-0F02-38EA76165409}"/>
              </a:ext>
            </a:extLst>
          </p:cNvPr>
          <p:cNvSpPr txBox="1"/>
          <p:nvPr/>
        </p:nvSpPr>
        <p:spPr>
          <a:xfrm>
            <a:off x="4797190" y="7247152"/>
            <a:ext cx="6907130" cy="19648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</a:pPr>
            <a:r>
              <a:rPr lang="pl-PL" sz="4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składki proporcjonalne do dochodu dla najmniejszych przedsiębiorców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5EAE9A85-9684-0B60-4F4C-24CD24CF4F0C}"/>
              </a:ext>
            </a:extLst>
          </p:cNvPr>
          <p:cNvSpPr txBox="1"/>
          <p:nvPr/>
        </p:nvSpPr>
        <p:spPr>
          <a:xfrm>
            <a:off x="4797190" y="10768152"/>
            <a:ext cx="6907130" cy="1323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</a:pPr>
            <a:r>
              <a:rPr lang="pl-PL" sz="4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przedsiębiorca sam decyduje, czy skorzysta z ulgi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A35E4163-7D80-8439-068A-A0B83FFCC2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886" y="3657600"/>
            <a:ext cx="2743200" cy="27432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509AFCD9-3164-76C7-570A-8D3764AAFC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9886" y="6858000"/>
            <a:ext cx="2743200" cy="274320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D28C7F35-EAF1-93FA-00CA-69F14F602E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9886" y="10058400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894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97A340D6-49A0-D016-3D64-6639A80702D9}"/>
              </a:ext>
            </a:extLst>
          </p:cNvPr>
          <p:cNvSpPr txBox="1"/>
          <p:nvPr/>
        </p:nvSpPr>
        <p:spPr>
          <a:xfrm>
            <a:off x="10475613" y="760426"/>
            <a:ext cx="6582339" cy="21441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8000"/>
              </a:lnSpc>
            </a:pPr>
            <a:r>
              <a:rPr lang="pl-PL" sz="7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Mały ZUS Plus</a:t>
            </a:r>
          </a:p>
          <a:p>
            <a:pPr>
              <a:lnSpc>
                <a:spcPts val="8000"/>
              </a:lnSpc>
            </a:pPr>
            <a:r>
              <a:rPr lang="pl-PL" sz="7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 zmianach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28D45D3-983F-782B-B65A-F529880D44F7}"/>
              </a:ext>
            </a:extLst>
          </p:cNvPr>
          <p:cNvSpPr txBox="1"/>
          <p:nvPr/>
        </p:nvSpPr>
        <p:spPr>
          <a:xfrm>
            <a:off x="11289430" y="6759472"/>
            <a:ext cx="6419450" cy="1323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</a:pPr>
            <a:r>
              <a:rPr lang="pl-PL" sz="4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dodatkowe </a:t>
            </a:r>
            <a:r>
              <a:rPr lang="pl-PL" sz="4000" b="1" dirty="0">
                <a:solidFill>
                  <a:srgbClr val="292B5F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12</a:t>
            </a:r>
            <a:r>
              <a:rPr lang="pl-PL" sz="4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miesięcy Małego ZUS Plus 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3F8DB16E-CC61-08A5-A61F-8C197F3DB2D6}"/>
              </a:ext>
            </a:extLst>
          </p:cNvPr>
          <p:cNvSpPr txBox="1"/>
          <p:nvPr/>
        </p:nvSpPr>
        <p:spPr>
          <a:xfrm>
            <a:off x="17796910" y="11773432"/>
            <a:ext cx="6419450" cy="1323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</a:pPr>
            <a:r>
              <a:rPr lang="pl-PL" sz="4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możliwość zgłoszenia</a:t>
            </a:r>
          </a:p>
          <a:p>
            <a:pPr>
              <a:lnSpc>
                <a:spcPts val="5000"/>
              </a:lnSpc>
            </a:pPr>
            <a:r>
              <a:rPr lang="pl-PL" sz="4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tylko do końca tego roku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54B0052E-D21D-4B60-C363-53A3C9309D68}"/>
              </a:ext>
            </a:extLst>
          </p:cNvPr>
          <p:cNvSpPr txBox="1"/>
          <p:nvPr/>
        </p:nvSpPr>
        <p:spPr>
          <a:xfrm>
            <a:off x="11289430" y="11773432"/>
            <a:ext cx="6419450" cy="682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</a:pPr>
            <a:r>
              <a:rPr lang="pl-PL" sz="4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od 1 sierpnia 2023 r. 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432D32FF-6E2F-3272-F7A9-B4AF31DFBF60}"/>
              </a:ext>
            </a:extLst>
          </p:cNvPr>
          <p:cNvSpPr txBox="1"/>
          <p:nvPr/>
        </p:nvSpPr>
        <p:spPr>
          <a:xfrm>
            <a:off x="17796910" y="6751320"/>
            <a:ext cx="6419450" cy="1323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</a:pPr>
            <a:r>
              <a:rPr lang="pl-PL" sz="4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razem to </a:t>
            </a:r>
            <a:r>
              <a:rPr lang="pl-PL" sz="4000" b="1" dirty="0">
                <a:solidFill>
                  <a:srgbClr val="292B5F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48</a:t>
            </a:r>
            <a:r>
              <a:rPr lang="pl-PL" sz="4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miesięcy korzystania z ulgi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4A3478CF-8721-815D-D5AE-6FB38EF20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3486" y="3664124"/>
            <a:ext cx="2743200" cy="274320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0429D0AC-A782-A6A8-9B1A-9CA5EB5E17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82938" y="3664124"/>
            <a:ext cx="2743200" cy="274320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0459291F-6C40-8A7D-B9A4-ED910D0A89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83486" y="8680268"/>
            <a:ext cx="2743200" cy="2743200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7D3778A6-7B0E-5A05-54EE-48D98703EA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82938" y="8680268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054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0D0AE581-0334-2B84-AB47-6A021C08B8A2}"/>
              </a:ext>
            </a:extLst>
          </p:cNvPr>
          <p:cNvSpPr txBox="1"/>
          <p:nvPr/>
        </p:nvSpPr>
        <p:spPr>
          <a:xfrm>
            <a:off x="722013" y="763571"/>
            <a:ext cx="8269587" cy="21441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8000"/>
              </a:lnSpc>
            </a:pPr>
            <a:r>
              <a:rPr lang="pl-PL" sz="7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Mały ZUS Plus</a:t>
            </a:r>
          </a:p>
          <a:p>
            <a:pPr>
              <a:lnSpc>
                <a:spcPts val="8000"/>
              </a:lnSpc>
            </a:pPr>
            <a:r>
              <a:rPr lang="pl-PL" sz="7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jest dla Ciebie, jeśli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AE057B57-17E1-3874-9378-2197079A1AC6}"/>
              </a:ext>
            </a:extLst>
          </p:cNvPr>
          <p:cNvSpPr txBox="1"/>
          <p:nvPr/>
        </p:nvSpPr>
        <p:spPr>
          <a:xfrm>
            <a:off x="4797190" y="10449978"/>
            <a:ext cx="6785210" cy="19648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</a:pPr>
            <a:r>
              <a:rPr lang="pl-PL" sz="4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spełniasz warunki wymagane ustawą do korzystania</a:t>
            </a:r>
          </a:p>
          <a:p>
            <a:pPr>
              <a:lnSpc>
                <a:spcPts val="5000"/>
              </a:lnSpc>
            </a:pPr>
            <a:r>
              <a:rPr lang="pl-PL" sz="4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 Małego ZUS Plus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9BED4DA8-36FD-A3DA-55E9-3F967C831E7B}"/>
              </a:ext>
            </a:extLst>
          </p:cNvPr>
          <p:cNvSpPr txBox="1"/>
          <p:nvPr/>
        </p:nvSpPr>
        <p:spPr>
          <a:xfrm>
            <a:off x="4797190" y="4059566"/>
            <a:ext cx="6785210" cy="19648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</a:pPr>
            <a:r>
              <a:rPr lang="pl-PL" sz="4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Twój przychód w roku poprzedzającym nie przekroczył 120 tys. zł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C5C3AD9C-09F6-C3BE-4B3E-A0B714D13717}"/>
              </a:ext>
            </a:extLst>
          </p:cNvPr>
          <p:cNvSpPr txBox="1"/>
          <p:nvPr/>
        </p:nvSpPr>
        <p:spPr>
          <a:xfrm>
            <a:off x="4797190" y="7247152"/>
            <a:ext cx="6785210" cy="19648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</a:pPr>
            <a:r>
              <a:rPr lang="pl-PL" sz="4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2023 r. korzystałeś</a:t>
            </a:r>
          </a:p>
          <a:p>
            <a:pPr>
              <a:lnSpc>
                <a:spcPts val="5000"/>
              </a:lnSpc>
            </a:pPr>
            <a:r>
              <a:rPr lang="pl-PL" sz="4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lub nadal korzystasz</a:t>
            </a:r>
          </a:p>
          <a:p>
            <a:pPr>
              <a:lnSpc>
                <a:spcPts val="5000"/>
              </a:lnSpc>
            </a:pPr>
            <a:r>
              <a:rPr lang="pl-PL" sz="4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 Małego ZUS Plus 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A71CC592-E618-E623-4C0C-D0B1167D6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886" y="3670414"/>
            <a:ext cx="2743200" cy="274320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246A1E7D-6EA1-7FA5-5E14-50E3E8598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9886" y="6858000"/>
            <a:ext cx="2743200" cy="274320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8860254F-CD80-21DE-1569-9A3E8EB032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9886" y="10060826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664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358DBF96-0581-9AC0-2EF1-C4EA91B3743A}"/>
              </a:ext>
            </a:extLst>
          </p:cNvPr>
          <p:cNvSpPr txBox="1"/>
          <p:nvPr/>
        </p:nvSpPr>
        <p:spPr>
          <a:xfrm>
            <a:off x="10475613" y="1202386"/>
            <a:ext cx="12917787" cy="30638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8000"/>
              </a:lnSpc>
            </a:pPr>
            <a:r>
              <a:rPr lang="pl-PL" sz="7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Oszczędzisz nawet</a:t>
            </a:r>
          </a:p>
          <a:p>
            <a:pPr>
              <a:lnSpc>
                <a:spcPts val="8000"/>
              </a:lnSpc>
            </a:pPr>
            <a:r>
              <a:rPr lang="pl-PL" sz="7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kilkaset zł miesięcznie</a:t>
            </a:r>
          </a:p>
          <a:p>
            <a:pPr>
              <a:lnSpc>
                <a:spcPts val="8000"/>
              </a:lnSpc>
            </a:pPr>
            <a:r>
              <a:rPr lang="pl-PL" sz="55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(zależy od dochodu w poprzednim roku)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FAFEC843-47AB-B45D-2A9F-0195AAA48598}"/>
              </a:ext>
            </a:extLst>
          </p:cNvPr>
          <p:cNvSpPr txBox="1"/>
          <p:nvPr/>
        </p:nvSpPr>
        <p:spPr>
          <a:xfrm>
            <a:off x="12100560" y="5233046"/>
            <a:ext cx="11551920" cy="7451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  <a:spcAft>
                <a:spcPts val="5000"/>
              </a:spcAft>
            </a:pPr>
            <a:r>
              <a:rPr lang="pl-PL" sz="4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108 000 zł przychód </a:t>
            </a:r>
          </a:p>
          <a:p>
            <a:pPr>
              <a:lnSpc>
                <a:spcPts val="4000"/>
              </a:lnSpc>
              <a:spcAft>
                <a:spcPts val="5000"/>
              </a:spcAft>
            </a:pPr>
            <a:r>
              <a:rPr lang="pl-PL" sz="4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4 000 zł przeciętny miesięczny dochód</a:t>
            </a:r>
          </a:p>
          <a:p>
            <a:pPr>
              <a:lnSpc>
                <a:spcPts val="4000"/>
              </a:lnSpc>
              <a:spcAft>
                <a:spcPts val="5000"/>
              </a:spcAft>
            </a:pPr>
            <a:r>
              <a:rPr lang="pl-PL" sz="4500" b="1" dirty="0">
                <a:solidFill>
                  <a:srgbClr val="292B5F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1 316,54 zł</a:t>
            </a:r>
            <a:r>
              <a:rPr lang="pl-PL" sz="4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miesięczna składka na ubezpieczenie społeczne</a:t>
            </a:r>
          </a:p>
          <a:p>
            <a:pPr>
              <a:lnSpc>
                <a:spcPts val="4000"/>
              </a:lnSpc>
              <a:spcAft>
                <a:spcPts val="5000"/>
              </a:spcAft>
            </a:pPr>
            <a:r>
              <a:rPr lang="pl-PL" sz="4500" b="1" dirty="0">
                <a:solidFill>
                  <a:srgbClr val="292B5F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632,80 zł </a:t>
            </a:r>
            <a:r>
              <a:rPr lang="pl-PL" sz="4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miesięczna składka na ubezpieczenie społeczne z Mały ZUS Plus</a:t>
            </a:r>
          </a:p>
          <a:p>
            <a:pPr>
              <a:lnSpc>
                <a:spcPts val="4000"/>
              </a:lnSpc>
              <a:spcAft>
                <a:spcPts val="5000"/>
              </a:spcAft>
            </a:pPr>
            <a:r>
              <a:rPr lang="pl-PL" sz="4500" b="1" dirty="0">
                <a:solidFill>
                  <a:srgbClr val="292B5F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683,74 zł </a:t>
            </a:r>
            <a:r>
              <a:rPr lang="pl-PL" sz="4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oszczędność</a:t>
            </a:r>
          </a:p>
          <a:p>
            <a:pPr>
              <a:lnSpc>
                <a:spcPts val="5000"/>
              </a:lnSpc>
              <a:spcAft>
                <a:spcPts val="5000"/>
              </a:spcAft>
            </a:pPr>
            <a:r>
              <a:rPr lang="pl-PL" sz="3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* przykład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FEE7FDF-2F33-252D-783D-1D26BAFDC6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7374" y="5207410"/>
            <a:ext cx="508000" cy="50800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77A8662C-6763-13A4-169B-2255CBF6F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7374" y="6348697"/>
            <a:ext cx="508000" cy="5080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C2B8FF55-737C-7E7E-6E79-572C3CDF0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7374" y="7480899"/>
            <a:ext cx="508000" cy="50800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87030C0D-519A-A576-CD68-89312404C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7374" y="9125185"/>
            <a:ext cx="508000" cy="50800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2D842A0C-9625-16CA-8ABE-A43F25F891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7374" y="10785288"/>
            <a:ext cx="508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960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5264E165-E1E9-46BE-E5C1-FEB2A2C4B85B}"/>
              </a:ext>
            </a:extLst>
          </p:cNvPr>
          <p:cNvSpPr txBox="1"/>
          <p:nvPr/>
        </p:nvSpPr>
        <p:spPr>
          <a:xfrm>
            <a:off x="722013" y="768860"/>
            <a:ext cx="6582339" cy="21441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8000"/>
              </a:lnSpc>
            </a:pPr>
            <a:r>
              <a:rPr lang="pl-PL" sz="7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Mały ZUS Plus</a:t>
            </a:r>
          </a:p>
          <a:p>
            <a:pPr>
              <a:lnSpc>
                <a:spcPts val="8000"/>
              </a:lnSpc>
            </a:pPr>
            <a:r>
              <a:rPr lang="pl-PL" sz="7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liczbach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536088B9-3DDB-9C4E-7A26-0B39E3A87F1C}"/>
              </a:ext>
            </a:extLst>
          </p:cNvPr>
          <p:cNvSpPr txBox="1"/>
          <p:nvPr/>
        </p:nvSpPr>
        <p:spPr>
          <a:xfrm>
            <a:off x="2351352" y="4528477"/>
            <a:ext cx="9540240" cy="7094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  <a:spcAft>
                <a:spcPts val="5000"/>
              </a:spcAft>
            </a:pPr>
            <a:r>
              <a:rPr lang="pl-PL" sz="4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ok. </a:t>
            </a:r>
            <a:r>
              <a:rPr lang="pl-PL" sz="5000" b="1" dirty="0">
                <a:solidFill>
                  <a:srgbClr val="AFDABB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235,7 tys.</a:t>
            </a:r>
            <a:r>
              <a:rPr lang="pl-PL" sz="4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osób skorzystało z ulgi (dane na grudzień 2022 r.) </a:t>
            </a:r>
          </a:p>
          <a:p>
            <a:pPr>
              <a:lnSpc>
                <a:spcPts val="5000"/>
              </a:lnSpc>
              <a:spcAft>
                <a:spcPts val="5000"/>
              </a:spcAft>
            </a:pPr>
            <a:r>
              <a:rPr lang="pl-PL" sz="5000" b="1" dirty="0">
                <a:solidFill>
                  <a:srgbClr val="AFDABB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66,4 tys.</a:t>
            </a:r>
            <a:r>
              <a:rPr lang="pl-PL" sz="4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przedsiębiorców</a:t>
            </a:r>
            <a:br>
              <a:rPr lang="pl-PL" sz="4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4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– szacunek na 2023 r.</a:t>
            </a:r>
          </a:p>
          <a:p>
            <a:pPr>
              <a:lnSpc>
                <a:spcPts val="5000"/>
              </a:lnSpc>
              <a:spcAft>
                <a:spcPts val="5000"/>
              </a:spcAft>
            </a:pPr>
            <a:r>
              <a:rPr lang="pl-PL" sz="5000" b="1" dirty="0">
                <a:solidFill>
                  <a:srgbClr val="AFDABB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142,3 tys.</a:t>
            </a:r>
            <a:r>
              <a:rPr lang="pl-PL" sz="4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przedsiębiorców</a:t>
            </a:r>
            <a:br>
              <a:rPr lang="pl-PL" sz="4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4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– szacunek na 2024 r. </a:t>
            </a:r>
          </a:p>
          <a:p>
            <a:pPr>
              <a:lnSpc>
                <a:spcPts val="5000"/>
              </a:lnSpc>
              <a:spcAft>
                <a:spcPts val="5000"/>
              </a:spcAft>
            </a:pPr>
            <a:r>
              <a:rPr lang="pl-PL" sz="5000" b="1" dirty="0">
                <a:solidFill>
                  <a:srgbClr val="AFDABB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104,9 tys.</a:t>
            </a:r>
            <a:r>
              <a:rPr lang="pl-PL" sz="4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przedsiębiorców</a:t>
            </a:r>
            <a:br>
              <a:rPr lang="pl-PL" sz="4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4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– szacunek na 2025 r. 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E9DB25EC-DAA1-0392-0DEE-E7CFD9C98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424" y="4575820"/>
            <a:ext cx="508000" cy="50800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64FE898-58CC-9800-3353-461BFFF5F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424" y="6473372"/>
            <a:ext cx="508000" cy="50800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7D0E91AB-AF9F-9E68-4F1C-72462FCE8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424" y="8377799"/>
            <a:ext cx="508000" cy="50800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6A65BFD8-64DA-7B20-FAC0-0024AD18B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424" y="10282226"/>
            <a:ext cx="508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7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a 4">
            <a:extLst>
              <a:ext uri="{FF2B5EF4-FFF2-40B4-BE49-F238E27FC236}">
                <a16:creationId xmlns:a16="http://schemas.microsoft.com/office/drawing/2014/main" id="{10C145DD-EC93-965C-F32A-043BFB58C4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4599" y="454872"/>
            <a:ext cx="9106516" cy="4239866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6C6D3547-160E-BA08-9A22-5F3289C06344}"/>
              </a:ext>
            </a:extLst>
          </p:cNvPr>
          <p:cNvSpPr txBox="1"/>
          <p:nvPr/>
        </p:nvSpPr>
        <p:spPr>
          <a:xfrm>
            <a:off x="1951872" y="3234186"/>
            <a:ext cx="12908123" cy="30418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1500"/>
              </a:lnSpc>
            </a:pPr>
            <a:r>
              <a:rPr lang="pl-PL" sz="10000" b="1" dirty="0">
                <a:solidFill>
                  <a:schemeClr val="bg1"/>
                </a:solidFill>
                <a:effectLst>
                  <a:outerShdw blurRad="76200" algn="tl" rotWithShape="0">
                    <a:prstClr val="black">
                      <a:alpha val="25000"/>
                    </a:prstClr>
                  </a:outerShdw>
                </a:effectLst>
                <a:latin typeface="Lato" panose="020F0502020204030203" pitchFamily="34" charset="0"/>
              </a:rPr>
              <a:t>Dodatkowy rok z Małym ZUS Plus </a:t>
            </a:r>
            <a:endParaRPr lang="pl-PL" sz="10000" dirty="0">
              <a:solidFill>
                <a:schemeClr val="bg1"/>
              </a:solidFill>
              <a:effectLst>
                <a:outerShdw blurRad="76200" algn="tl" rotWithShape="0">
                  <a:prstClr val="black">
                    <a:alpha val="25000"/>
                  </a:prstClr>
                </a:outerShdw>
              </a:effectLst>
              <a:latin typeface="Lato" panose="020F0502020204030203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E24E00E-3F25-36B3-A7EC-1BDF37D9F8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5285" y="3752850"/>
            <a:ext cx="2540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25196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467</TotalTime>
  <Words>210</Words>
  <Application>Microsoft Office PowerPoint</Application>
  <PresentationFormat>Niestandardowy</PresentationFormat>
  <Paragraphs>36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2" baseType="lpstr">
      <vt:lpstr>Arial</vt:lpstr>
      <vt:lpstr>Calibri</vt:lpstr>
      <vt:lpstr>Lato</vt:lpstr>
      <vt:lpstr>Lato Heavy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Majtczak Maciej</dc:creator>
  <cp:lastModifiedBy>Serkowska Aleksandra</cp:lastModifiedBy>
  <cp:revision>43</cp:revision>
  <dcterms:created xsi:type="dcterms:W3CDTF">2023-05-16T07:43:50Z</dcterms:created>
  <dcterms:modified xsi:type="dcterms:W3CDTF">2023-05-31T10:10:27Z</dcterms:modified>
</cp:coreProperties>
</file>