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79" r:id="rId1"/>
  </p:sldMasterIdLst>
  <p:notesMasterIdLst>
    <p:notesMasterId r:id="rId35"/>
  </p:notesMasterIdLst>
  <p:sldIdLst>
    <p:sldId id="256" r:id="rId2"/>
    <p:sldId id="293" r:id="rId3"/>
    <p:sldId id="257" r:id="rId4"/>
    <p:sldId id="258" r:id="rId5"/>
    <p:sldId id="259" r:id="rId6"/>
    <p:sldId id="260" r:id="rId7"/>
    <p:sldId id="264" r:id="rId8"/>
    <p:sldId id="269" r:id="rId9"/>
    <p:sldId id="268" r:id="rId10"/>
    <p:sldId id="270" r:id="rId11"/>
    <p:sldId id="267" r:id="rId12"/>
    <p:sldId id="266" r:id="rId13"/>
    <p:sldId id="280" r:id="rId14"/>
    <p:sldId id="279" r:id="rId15"/>
    <p:sldId id="284" r:id="rId16"/>
    <p:sldId id="283" r:id="rId17"/>
    <p:sldId id="282" r:id="rId18"/>
    <p:sldId id="281" r:id="rId19"/>
    <p:sldId id="277" r:id="rId20"/>
    <p:sldId id="285" r:id="rId21"/>
    <p:sldId id="288" r:id="rId22"/>
    <p:sldId id="287" r:id="rId23"/>
    <p:sldId id="286" r:id="rId24"/>
    <p:sldId id="274" r:id="rId25"/>
    <p:sldId id="273" r:id="rId26"/>
    <p:sldId id="272" r:id="rId27"/>
    <p:sldId id="271" r:id="rId28"/>
    <p:sldId id="265" r:id="rId29"/>
    <p:sldId id="291" r:id="rId30"/>
    <p:sldId id="290" r:id="rId31"/>
    <p:sldId id="289" r:id="rId32"/>
    <p:sldId id="292" r:id="rId33"/>
    <p:sldId id="262" r:id="rId34"/>
  </p:sldIdLst>
  <p:sldSz cx="9144000" cy="6858000" type="screen4x3"/>
  <p:notesSz cx="6858000" cy="9144000"/>
  <p:embeddedFontLst>
    <p:embeddedFont>
      <p:font typeface="Arial Black" panose="020B0A04020102020204" pitchFamily="34" charset="0"/>
      <p:bold r:id="rId36"/>
    </p:embeddedFont>
    <p:embeddedFont>
      <p:font typeface="Candara" panose="020E0502030303020204" pitchFamily="34" charset="0"/>
      <p:regular r:id="rId37"/>
      <p:bold r:id="rId38"/>
      <p:italic r:id="rId39"/>
      <p:boldItalic r:id="rId40"/>
    </p:embeddedFont>
    <p:embeddedFont>
      <p:font typeface="Calibri" panose="020F0502020204030204" pitchFamily="34" charset="0"/>
      <p:regular r:id="rId41"/>
      <p:bold r:id="rId42"/>
      <p:italic r:id="rId43"/>
      <p:boldItalic r:id="rId44"/>
    </p:embeddedFont>
  </p:embeddedFontLst>
  <p:defaultTextStyle>
    <a:defPPr>
      <a:defRPr lang="pl-PL"/>
    </a:defPPr>
    <a:lvl1pPr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font" Target="fonts/font7.fntdata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font" Target="fonts/font3.fntdata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font" Target="fonts/font2.fntdata"/><Relationship Id="rId40" Type="http://schemas.openxmlformats.org/officeDocument/2006/relationships/font" Target="fonts/font5.fntdata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43" Type="http://schemas.openxmlformats.org/officeDocument/2006/relationships/font" Target="fonts/font8.fntdata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hape 3"/>
          <p:cNvSpPr txBox="1">
            <a:spLocks noGrp="1"/>
          </p:cNvSpPr>
          <p:nvPr>
            <p:ph type="hdr" idx="2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sym typeface="Calibri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5363" name="Shape 4"/>
          <p:cNvSpPr txBox="1">
            <a:spLocks noGrp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 algn="r">
              <a:defRPr/>
            </a:pPr>
            <a:endParaRPr lang="pl-PL" sz="1200"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14340" name="Shape 5"/>
          <p:cNvSpPr>
            <a:spLocks noGrp="1" noRot="1" noChangeAspect="1"/>
          </p:cNvSpPr>
          <p:nvPr>
            <p:ph type="sldImg" idx="3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174193231 w 120000"/>
              <a:gd name="T3" fmla="*/ 0 h 120000"/>
              <a:gd name="T4" fmla="*/ 174193231 w 120000"/>
              <a:gd name="T5" fmla="*/ 97983678 h 120000"/>
              <a:gd name="T6" fmla="*/ 0 w 120000"/>
              <a:gd name="T7" fmla="*/ 97983678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endParaRPr noProof="0">
              <a:sym typeface="Calibri"/>
            </a:endParaRPr>
          </a:p>
        </p:txBody>
      </p:sp>
      <p:sp>
        <p:nvSpPr>
          <p:cNvPr id="15366" name="Shape 7"/>
          <p:cNvSpPr txBox="1">
            <a:spLocks noGrp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 anchor="b"/>
          <a:lstStyle/>
          <a:p>
            <a:pPr>
              <a:defRPr/>
            </a:pPr>
            <a:endParaRPr lang="pl-PL" sz="1200"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15367" name="Shape 8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  <a:defRPr/>
            </a:pPr>
            <a:fld id="{C7E9C8DF-D320-46B4-AA06-184F61474A3E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  <a:defRPr/>
              </a:pPr>
              <a:t>‹#›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816366"/>
      </p:ext>
    </p:extLst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hape 113"/>
          <p:cNvSpPr>
            <a:spLocks noGrp="1" noRot="1" noChangeAspec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16386" name="Shape 114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16387" name="Shape 11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9EF95B44-9825-4F60-A557-5C20C030940F}" type="slidenum">
              <a:rPr lang="pl-PL" sz="1200">
                <a:solidFill>
                  <a:srgbClr val="FFFFFF"/>
                </a:solidFill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1</a:t>
            </a:fld>
            <a:endParaRPr lang="pl-PL" sz="12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729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32770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32771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BB0EFDB5-7E6F-4EDD-8374-FF4F3F9F491A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10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2853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34818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34819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BD69A7B8-38AB-494A-952D-3A786F194EB8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11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4410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36866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36867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563AC755-F3DB-41F2-804F-63CE10DDDBB7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12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2972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38914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38915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BC7D8508-88D7-4133-A088-01FAFD96C00E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13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8340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40962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40963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6A54E75C-11DC-490D-9541-98338DE0E484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14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4936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43010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43011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6E56C4EB-36F3-41F7-AB20-25F3C360FCF1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15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2004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45058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45059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DE26C5EE-C661-4D57-83E0-A97174940639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16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3244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47106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47107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B8A7065C-7B17-4417-B1E2-4B2B674C5D30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17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2899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49154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49155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C905D037-A8A9-4D26-B05D-049A02244ABF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18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8972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51202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51203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D4E8CF9D-D293-4E19-A203-EE1E3A806857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19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032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A551E89F-DB85-40D6-9250-145E54BD44B7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480558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53250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53251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B70712D6-AAC3-4E3D-A174-C06F21FC1B8B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20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5679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55298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55299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A595DCFB-5171-48EB-B4CA-17BF4E1E8B08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21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88242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57346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57347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5A30535C-EFC0-46CD-B9D9-D51701AD0E1D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22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20726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59394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59395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D9FD8505-1536-4F45-B844-81C7D41B0F04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23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782566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61442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61443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CD275E2D-B60C-4214-B2CA-5AF6CB5F8F7A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24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88866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63490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63491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590C76C9-921E-4198-849E-DECBE958158D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25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77547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65538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65539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F4A4D03F-C078-44D2-9A1F-93CFA5D823E0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26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1967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67586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67587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A3A3A77C-51D9-4418-886B-A27D4422B040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27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82167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69634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69635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145C0DB8-FF56-4D0A-BAE6-99F8F841BFF0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28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99720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71682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71683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71E32C4A-57DE-4C07-BFB9-01BC317FABB8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29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640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hape 122"/>
          <p:cNvSpPr>
            <a:spLocks noGrp="1" noRot="1" noChangeAspec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18434" name="Shape 123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18435" name="Shape 12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293D5920-4E85-4856-B31C-735F8F8CBD06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3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13984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73730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73731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7E88EC26-394B-4A39-9EBB-EE8E5038EF48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30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49363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75778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75779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66AFFB89-56CF-44C3-870D-2ADF926ABA07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31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58649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77826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77827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3110056E-B7A4-4290-BCEA-4526C1436C51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32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46747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Shape 183"/>
          <p:cNvSpPr>
            <a:spLocks noGrp="1" noRot="1" noChangeAspec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79874" name="Shape 184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79875" name="Shape 18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DE3811D6-C77E-4E4C-AC7F-AE2EA8FDFDC0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33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6984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hape 133"/>
          <p:cNvSpPr>
            <a:spLocks noGrp="1" noRot="1" noChangeAspec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20482" name="Shape 134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20483" name="Shape 13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E2BD2EE5-CF94-436C-B556-46F7661DDC22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4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1068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hape 145"/>
          <p:cNvSpPr>
            <a:spLocks noGrp="1" noRot="1" noChangeAspec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22530" name="Shape 146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22531" name="Shape 147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69C9EFAD-83E4-4B78-9339-B8E2B202E0E3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5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756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hape 158"/>
          <p:cNvSpPr>
            <a:spLocks noGrp="1" noRot="1" noChangeAspec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24578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24579" name="Shape 160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47BC16E6-AFEA-4872-9396-1D5CF930E94B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6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6274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26626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26627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BB873E73-77A8-4C61-BDFD-DE58C60E3309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7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873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28674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28675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BB656039-607F-4055-8980-D5877661EDE7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8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1378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30722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30723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FF8E9D98-925C-45EC-9D47-6F10B65335D9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9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384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834AFE-36F8-4594-A14C-E5FD31C6997E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ytuł, zawartość i 2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514EC91-0C6A-4C0F-8F59-FBC4E44C071D}" type="datetime1">
              <a:rPr lang="pl-PL" altLang="pl-PL" smtClean="0"/>
              <a:t>2017-11-02</a:t>
            </a:fld>
            <a:endParaRPr lang="pl-PL" altLang="pl-PL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DFBDD2E-0A89-4F6F-B71E-D6B8232A855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72781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EA593A-5810-4854-93B7-57E1C1251CF2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11/2/2017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11/2/2017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11/2/2017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0D3E99-B844-447F-9163-C4A7A8197F94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EA7CC-E05A-4EA3-AE1D-D6880D731096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raz.brzesko.pl/dok/bhpstrazakow.doc%20-%2012.03.2016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hape 117"/>
          <p:cNvSpPr txBox="1">
            <a:spLocks noGrp="1"/>
          </p:cNvSpPr>
          <p:nvPr>
            <p:ph type="ctrTitle"/>
          </p:nvPr>
        </p:nvSpPr>
        <p:spPr>
          <a:xfrm>
            <a:off x="17463" y="1988840"/>
            <a:ext cx="9144000" cy="1584623"/>
          </a:xfrm>
        </p:spPr>
        <p:txBody>
          <a:bodyPr tIns="0" rIns="45700" bIns="0" anchor="ctr"/>
          <a:lstStyle/>
          <a:p>
            <a:pPr algn="ctr" eaLnBrk="1" hangingPunct="1">
              <a:spcBef>
                <a:spcPct val="0"/>
              </a:spcBef>
              <a:buSzPct val="25000"/>
              <a:buFont typeface="Arial Black" pitchFamily="34" charset="0"/>
              <a:buNone/>
            </a:pPr>
            <a:r>
              <a:rPr lang="pl-PL" sz="2800" dirty="0" smtClean="0">
                <a:latin typeface="Arial Black" pitchFamily="34" charset="0"/>
                <a:cs typeface="Arial" charset="0"/>
                <a:sym typeface="Arial Black" pitchFamily="34" charset="0"/>
              </a:rPr>
              <a:t>TEMAT 10: </a:t>
            </a:r>
            <a:br>
              <a:rPr lang="pl-PL" sz="2800" dirty="0" smtClean="0">
                <a:latin typeface="Arial Black" pitchFamily="34" charset="0"/>
                <a:cs typeface="Arial" charset="0"/>
                <a:sym typeface="Arial Black" pitchFamily="34" charset="0"/>
              </a:rPr>
            </a:br>
            <a:r>
              <a:rPr lang="pl-PL" sz="2400" dirty="0" smtClean="0">
                <a:latin typeface="Arial" charset="0"/>
                <a:cs typeface="Arial" charset="0"/>
                <a:sym typeface="Calibri" pitchFamily="34" charset="0"/>
              </a:rPr>
              <a:t/>
            </a:r>
            <a:br>
              <a:rPr lang="pl-PL" sz="2400" dirty="0" smtClean="0">
                <a:latin typeface="Arial" charset="0"/>
                <a:cs typeface="Arial" charset="0"/>
                <a:sym typeface="Calibri" pitchFamily="34" charset="0"/>
              </a:rPr>
            </a:br>
            <a:r>
              <a:rPr lang="pl-PL" sz="2400" dirty="0" smtClean="0">
                <a:latin typeface="Arial" charset="0"/>
                <a:cs typeface="Arial" charset="0"/>
                <a:sym typeface="Calibri" pitchFamily="34" charset="0"/>
              </a:rPr>
              <a:t>BEZPIECZEŃSTWO I HIGIENA PRACY/SŁUŻBY POCZAS DZIAŁAŃ RATOWNICZYCH I ĆWICZEŃ POŻARNICZYCH</a:t>
            </a:r>
          </a:p>
        </p:txBody>
      </p:sp>
      <p:sp>
        <p:nvSpPr>
          <p:cNvPr id="15362" name="Shape 118"/>
          <p:cNvSpPr txBox="1">
            <a:spLocks noGrp="1"/>
          </p:cNvSpPr>
          <p:nvPr>
            <p:ph type="subTitle" idx="1"/>
          </p:nvPr>
        </p:nvSpPr>
        <p:spPr>
          <a:xfrm>
            <a:off x="5435600" y="5300663"/>
            <a:ext cx="3708400" cy="336550"/>
          </a:xfrm>
        </p:spPr>
        <p:txBody>
          <a:bodyPr lIns="118850" tIns="0" rIns="45700" bIns="0"/>
          <a:lstStyle/>
          <a:p>
            <a:pPr eaLnBrk="1" hangingPunct="1">
              <a:spcBef>
                <a:spcPct val="0"/>
              </a:spcBef>
              <a:buSzPct val="25000"/>
            </a:pPr>
            <a:endParaRPr lang="pl-PL" sz="1800" dirty="0" smtClean="0">
              <a:latin typeface="Calibri" pitchFamily="34" charset="0"/>
              <a:cs typeface="Arial" charset="0"/>
              <a:sym typeface="Calibri" pitchFamily="34" charset="0"/>
            </a:endParaRPr>
          </a:p>
        </p:txBody>
      </p:sp>
      <p:sp>
        <p:nvSpPr>
          <p:cNvPr id="120" name="Shape 120"/>
          <p:cNvSpPr txBox="1"/>
          <p:nvPr/>
        </p:nvSpPr>
        <p:spPr>
          <a:xfrm>
            <a:off x="2025650" y="404813"/>
            <a:ext cx="6985000" cy="936625"/>
          </a:xfrm>
          <a:prstGeom prst="rect">
            <a:avLst/>
          </a:prstGeom>
          <a:noFill/>
          <a:ln>
            <a:noFill/>
          </a:ln>
        </p:spPr>
        <p:txBody>
          <a:bodyPr lIns="91425" tIns="0" rIns="4570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ct val="25000"/>
              <a:buFont typeface="Calibri"/>
              <a:buNone/>
              <a:defRPr/>
            </a:pPr>
            <a:r>
              <a:rPr lang="pl-PL" sz="2200" b="1" kern="0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    SZKOLENIE  </a:t>
            </a:r>
            <a:r>
              <a:rPr lang="pl-PL" sz="2200" b="1" kern="0" dirty="0" smtClean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KIEROWCÓW-KONSERWATORÓW </a:t>
            </a:r>
            <a:br>
              <a:rPr lang="pl-PL" sz="2200" b="1" kern="0" dirty="0" smtClean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l-PL" sz="2200" b="1" kern="0" dirty="0" smtClean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SPRZĘTU RATOWNICZEGO  </a:t>
            </a:r>
            <a:r>
              <a:rPr lang="pl-PL" sz="2200" b="1" kern="0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OSP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hape 162"/>
          <p:cNvSpPr txBox="1">
            <a:spLocks noGrp="1"/>
          </p:cNvSpPr>
          <p:nvPr>
            <p:ph type="title" idx="4294967295"/>
          </p:nvPr>
        </p:nvSpPr>
        <p:spPr>
          <a:xfrm>
            <a:off x="2016125" y="249238"/>
            <a:ext cx="7127875" cy="874712"/>
          </a:xfrm>
        </p:spPr>
        <p:txBody>
          <a:bodyPr tIns="45700" rIns="45700" bIns="45700"/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ĆWICZEŃ NA WODZIE(LODZIE) I POD WODĄ(LODEM)</a:t>
            </a:r>
          </a:p>
        </p:txBody>
      </p:sp>
      <p:sp>
        <p:nvSpPr>
          <p:cNvPr id="31748" name="Shape 165"/>
          <p:cNvSpPr txBox="1">
            <a:spLocks noGrp="1"/>
          </p:cNvSpPr>
          <p:nvPr>
            <p:ph type="body" idx="4294967295"/>
          </p:nvPr>
        </p:nvSpPr>
        <p:spPr>
          <a:xfrm>
            <a:off x="0" y="1820863"/>
            <a:ext cx="8207375" cy="4200525"/>
          </a:xfrm>
        </p:spPr>
        <p:txBody>
          <a:bodyPr lIns="54850" bIns="45700">
            <a:normAutofit fontScale="62500" lnSpcReduction="20000"/>
          </a:bodyPr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Organizator ćwiczeń lub szkolenia na obszarach wodnych i zalodzonych: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1)   powiadamia właściciela drogi wodnej o planowanych ćwiczeniach lub szkoleniu;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2)   oznacza miejsca ich prowadzenia;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3)   wyznacza do kierowania nimi strażaków, którzy posiadają doświadczenie i umiejętności z zakresu prowadzenia działań w takich warunkach;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4)   wyposaża uczestników ćwiczeń lub szkolenia przebywających na powierzchni wody i w bezpośredniej bliskości jej brzegów oraz na jednostkach pływających, a także na akwenach zalodzonych, w środki ochrony indywidualnej, a w szczególności w: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a)  kombinezon ratunkowy, kamizelkę asekuracyjną lub inne środki ochrony indywidualnej zabezpieczające przed utonięciem,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b)  środki sygnalizacji wizualnej lub dźwiękowej,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c)  nóż ratowniczy;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5)   wyposaża zastępy ratownicze uczestniczące w ćwiczeniach lub szkoleniu, poza zestawem ratownictwa medycznego, również w nosze pływające, a specjalistyczne grupy wodno-nurkowe - w zapas tlenu w ilości co najmniej 1.500 litrów;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6)   zabezpiecza wykonywanie prac podwodnych zgodnie z wymaganiami bezpieczeństwa.</a:t>
            </a:r>
          </a:p>
        </p:txBody>
      </p:sp>
      <p:sp>
        <p:nvSpPr>
          <p:cNvPr id="31746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3D5B26AB-4711-457D-B93C-BB728B2B601C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10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hape 162"/>
          <p:cNvSpPr txBox="1">
            <a:spLocks noGrp="1"/>
          </p:cNvSpPr>
          <p:nvPr>
            <p:ph type="title" idx="4294967295"/>
          </p:nvPr>
        </p:nvSpPr>
        <p:spPr>
          <a:xfrm>
            <a:off x="2016125" y="249238"/>
            <a:ext cx="7127875" cy="874712"/>
          </a:xfrm>
        </p:spPr>
        <p:txBody>
          <a:bodyPr tIns="45700" rIns="45700" bIns="45700"/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ĆWICZEŃ NA WODZIE(LODZIE) I POD WODĄ(LODEM)</a:t>
            </a:r>
          </a:p>
        </p:txBody>
      </p:sp>
      <p:sp>
        <p:nvSpPr>
          <p:cNvPr id="33796" name="Shape 165"/>
          <p:cNvSpPr txBox="1">
            <a:spLocks noGrp="1"/>
          </p:cNvSpPr>
          <p:nvPr>
            <p:ph type="body" idx="4294967295"/>
          </p:nvPr>
        </p:nvSpPr>
        <p:spPr>
          <a:xfrm>
            <a:off x="0" y="1820863"/>
            <a:ext cx="8207375" cy="4200525"/>
          </a:xfrm>
        </p:spPr>
        <p:txBody>
          <a:bodyPr lIns="54850" bIns="45700">
            <a:normAutofit fontScale="77500" lnSpcReduction="20000"/>
          </a:bodyPr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Na wodach śródlądowych objętych powodzią lub na morzu w czasie sztormu nie przeprowadza się ćwiczeń lub szkolenia.</a:t>
            </a:r>
          </a:p>
          <a:p>
            <a:pPr marL="438150" indent="-323850">
              <a:buFont typeface="Wingdings" pitchFamily="2" charset="2"/>
              <a:buChar char="Ø"/>
            </a:pPr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1. Podczas ćwiczeń lub szkolenia na obszarach wodnych i zalodzonych, a w szczególności: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1)   w niesprzyjających warunkach hydro- i meteorologicznych,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2)   w nocy,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3)   przy prędkości prądu wody większej niż 0,5 m/s,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4)   w przestrzeniach zamkniętych - stosuje się sprzęt, środki ratownicze i łączności, odpowiednie do występujących zagrożeń.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2. Nie wykonuje się zadań i czynności samowolnie, a także bez wymaganych zabezpieczeń.</a:t>
            </a:r>
          </a:p>
          <a:p>
            <a:pPr marL="438150" indent="-323850"/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Za bezpieczeństwo jednostki pływającej i osób na niej przebywających odpowiada dowodzący tą jednostką.</a:t>
            </a:r>
          </a:p>
        </p:txBody>
      </p:sp>
      <p:sp>
        <p:nvSpPr>
          <p:cNvPr id="33794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C526E78F-987F-45D8-9215-4DCA13E9086C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11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hape 162"/>
          <p:cNvSpPr txBox="1">
            <a:spLocks noGrp="1"/>
          </p:cNvSpPr>
          <p:nvPr>
            <p:ph type="title" idx="4294967295"/>
          </p:nvPr>
        </p:nvSpPr>
        <p:spPr>
          <a:xfrm>
            <a:off x="2016125" y="249238"/>
            <a:ext cx="7127875" cy="874712"/>
          </a:xfrm>
        </p:spPr>
        <p:txBody>
          <a:bodyPr tIns="45700" rIns="45700" bIns="45700"/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ĆWICZEŃ Z UŻYCIEM MATERIAŁÓW DO POZORACJI</a:t>
            </a:r>
          </a:p>
        </p:txBody>
      </p:sp>
      <p:sp>
        <p:nvSpPr>
          <p:cNvPr id="35844" name="Shape 165"/>
          <p:cNvSpPr txBox="1">
            <a:spLocks noGrp="1"/>
          </p:cNvSpPr>
          <p:nvPr>
            <p:ph type="body" idx="4294967295"/>
          </p:nvPr>
        </p:nvSpPr>
        <p:spPr>
          <a:xfrm>
            <a:off x="0" y="1820863"/>
            <a:ext cx="8280400" cy="4200525"/>
          </a:xfrm>
        </p:spPr>
        <p:txBody>
          <a:bodyPr lIns="54850" bIns="45700">
            <a:normAutofit fontScale="70000" lnSpcReduction="20000"/>
          </a:bodyPr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Do pozorowania zdarzeń podczas prowadzonych ćwiczeń lub szkolenia w komorach dymowych stosuje się środki dymotwórcze neutralne dla organizmu.</a:t>
            </a:r>
          </a:p>
          <a:p>
            <a:pPr marL="438150" indent="-323850">
              <a:buFont typeface="Wingdings" pitchFamily="2" charset="2"/>
              <a:buChar char="Ø"/>
            </a:pPr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 Stosując środki dymotwórcze: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1)   zapłonniki i świece dymne przechowuje i transportuje się oddzielnie;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2)   zapłonniki włożone w otwory świec zapala się wyciągniętą ręką; nie wolno pochylać się w tym czasie nad świecą;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3)   zapala się świece niewykazujące uszkodzenia;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4)   w ręku przetrzymuje się wyłącznie niezapalone granaty dymne;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5)   rakietnice sygnalizacyjne nosi się niezaładowane, a naboje wprowadza się do lufy dopiero przed oddaniem strzału.</a:t>
            </a:r>
          </a:p>
          <a:p>
            <a:pPr marL="438150" indent="-323850"/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 Materiały pirotechniczne i wybuchowe podczas ćwiczeń lub szkolenia stosują wyłącznie osoby posiadające odpowiednie uprawnienia.</a:t>
            </a:r>
          </a:p>
        </p:txBody>
      </p:sp>
      <p:sp>
        <p:nvSpPr>
          <p:cNvPr id="35842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3BF99417-0F3F-41D5-BAEF-14D90C70862A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12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hape 162"/>
          <p:cNvSpPr txBox="1">
            <a:spLocks noGrp="1"/>
          </p:cNvSpPr>
          <p:nvPr>
            <p:ph type="title" idx="4294967295"/>
          </p:nvPr>
        </p:nvSpPr>
        <p:spPr>
          <a:xfrm>
            <a:off x="2016125" y="249238"/>
            <a:ext cx="7127875" cy="874712"/>
          </a:xfrm>
        </p:spPr>
        <p:txBody>
          <a:bodyPr tIns="45700" rIns="45700" bIns="45700"/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ĆWICZEŃ Z WYKORZYSTANIEM STATKU POWIETRZNEGO</a:t>
            </a:r>
          </a:p>
        </p:txBody>
      </p:sp>
      <p:sp>
        <p:nvSpPr>
          <p:cNvPr id="37892" name="Shape 165"/>
          <p:cNvSpPr txBox="1">
            <a:spLocks noGrp="1"/>
          </p:cNvSpPr>
          <p:nvPr>
            <p:ph type="body" idx="4294967295"/>
          </p:nvPr>
        </p:nvSpPr>
        <p:spPr>
          <a:xfrm>
            <a:off x="0" y="1820863"/>
            <a:ext cx="8207375" cy="4200525"/>
          </a:xfrm>
        </p:spPr>
        <p:txBody>
          <a:bodyPr lIns="54850" bIns="45700">
            <a:normAutofit fontScale="70000" lnSpcReduction="20000"/>
          </a:bodyPr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 Podczas prowadzenia ćwiczeń lub szkolenia z wykorzystaniem statku powietrznego jako środka transportu: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1)   dojście lub dojazd do statku powietrznego następuje po wezwaniu przez pilota lub załogę tego statku;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2)   kontakt z pilotem lub załogą nawiązuje się drogą radiową lub za pomocą umówionych znaków gestowych;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3)   przy podchodzeniu lub podjeżdżaniu do śmigłowców zachowuje się szczególną ostrożność, zwracając uwagę na wirujące łopaty wirnika i śmigło ogonowe;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4)   zezwala się na podejście strażaków do statku powietrznego wyłącznie z boku, w strefach dozwolonych - bezpiecznych;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5)   zezwala się na dojazd pojazdów wyłącznie z boku statku powietrznego na odległość nie mniejszą niż dwa metry od jakiegokolwiek jego elementu.</a:t>
            </a:r>
          </a:p>
          <a:p>
            <a:pPr marL="438150" indent="-323850"/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 Zabrania się strażakom podchodzenia do śmigłowców od strony wznoszącego się zbocza.</a:t>
            </a:r>
          </a:p>
        </p:txBody>
      </p:sp>
      <p:sp>
        <p:nvSpPr>
          <p:cNvPr id="37890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B626F06F-C06C-4F98-80CF-212BF8FBEF24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13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hape 162"/>
          <p:cNvSpPr txBox="1">
            <a:spLocks noGrp="1"/>
          </p:cNvSpPr>
          <p:nvPr>
            <p:ph type="title" idx="4294967295"/>
          </p:nvPr>
        </p:nvSpPr>
        <p:spPr>
          <a:xfrm>
            <a:off x="2016125" y="249238"/>
            <a:ext cx="7127875" cy="874712"/>
          </a:xfrm>
        </p:spPr>
        <p:txBody>
          <a:bodyPr tIns="45700" rIns="45700" bIns="45700"/>
          <a:lstStyle/>
          <a:p>
            <a:pPr algn="ctr"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u="sng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AKCJI RATOWNICZYCH!!!</a:t>
            </a:r>
          </a:p>
        </p:txBody>
      </p:sp>
      <p:sp>
        <p:nvSpPr>
          <p:cNvPr id="39940" name="Shape 165"/>
          <p:cNvSpPr txBox="1">
            <a:spLocks noGrp="1"/>
          </p:cNvSpPr>
          <p:nvPr>
            <p:ph type="body" idx="4294967295"/>
          </p:nvPr>
        </p:nvSpPr>
        <p:spPr>
          <a:xfrm>
            <a:off x="0" y="1820863"/>
            <a:ext cx="8207375" cy="4632325"/>
          </a:xfrm>
        </p:spPr>
        <p:txBody>
          <a:bodyPr lIns="54850" bIns="45700">
            <a:normAutofit fontScale="92500"/>
          </a:bodyPr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z="1300" smtClean="0">
                <a:latin typeface="Arial" charset="0"/>
                <a:cs typeface="Arial" charset="0"/>
              </a:rPr>
              <a:t>1. Pojazd pożarniczy dysponowany do akcji ratowniczej jako pierwszy lub samodzielny </a:t>
            </a:r>
            <a:r>
              <a:rPr lang="pl-PL" sz="1300" smtClean="0">
                <a:solidFill>
                  <a:srgbClr val="FF3300"/>
                </a:solidFill>
                <a:latin typeface="Arial" charset="0"/>
                <a:cs typeface="Arial" charset="0"/>
              </a:rPr>
              <a:t>posiada pełną obsadę</a:t>
            </a:r>
            <a:r>
              <a:rPr lang="pl-PL" sz="1300" smtClean="0">
                <a:latin typeface="Arial" charset="0"/>
                <a:cs typeface="Arial" charset="0"/>
              </a:rPr>
              <a:t>.</a:t>
            </a:r>
          </a:p>
          <a:p>
            <a:pPr marL="438150" indent="-323850"/>
            <a:r>
              <a:rPr lang="pl-PL" sz="1300" smtClean="0">
                <a:latin typeface="Arial" charset="0"/>
                <a:cs typeface="Arial" charset="0"/>
              </a:rPr>
              <a:t>	2. Pojazdy pożarnicze dysponowane do akcji za pierwszym pojazdem posiadają obsadę zapewniającą skuteczne i bezpieczne prowadzenie działań.</a:t>
            </a:r>
          </a:p>
          <a:p>
            <a:pPr marL="438150" indent="-323850"/>
            <a:endParaRPr lang="pl-PL" sz="1300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z="1300" smtClean="0">
                <a:latin typeface="Arial" charset="0"/>
                <a:cs typeface="Arial" charset="0"/>
              </a:rPr>
              <a:t> Strażak uczestniczący w akcji ratowniczej:</a:t>
            </a:r>
          </a:p>
          <a:p>
            <a:pPr marL="438150" indent="-323850"/>
            <a:r>
              <a:rPr lang="pl-PL" sz="1300" smtClean="0">
                <a:latin typeface="Arial" charset="0"/>
                <a:cs typeface="Arial" charset="0"/>
              </a:rPr>
              <a:t>  1)   </a:t>
            </a:r>
            <a:r>
              <a:rPr lang="pl-PL" sz="1300" smtClean="0">
                <a:solidFill>
                  <a:srgbClr val="FF3300"/>
                </a:solidFill>
                <a:latin typeface="Arial" charset="0"/>
                <a:cs typeface="Arial" charset="0"/>
              </a:rPr>
              <a:t>przestrzega procedur i zasad</a:t>
            </a:r>
            <a:r>
              <a:rPr lang="pl-PL" sz="1300" smtClean="0">
                <a:latin typeface="Arial" charset="0"/>
                <a:cs typeface="Arial" charset="0"/>
              </a:rPr>
              <a:t> określonych we właściwym terytorialnie planie ratowniczym;</a:t>
            </a:r>
          </a:p>
          <a:p>
            <a:pPr marL="438150" indent="-323850"/>
            <a:r>
              <a:rPr lang="pl-PL" sz="1300" smtClean="0">
                <a:latin typeface="Arial" charset="0"/>
                <a:cs typeface="Arial" charset="0"/>
              </a:rPr>
              <a:t>  2)   </a:t>
            </a:r>
            <a:r>
              <a:rPr lang="pl-PL" sz="1300" smtClean="0">
                <a:solidFill>
                  <a:srgbClr val="FF3300"/>
                </a:solidFill>
                <a:latin typeface="Arial" charset="0"/>
                <a:cs typeface="Arial" charset="0"/>
              </a:rPr>
              <a:t>używa sprzętu specjalistycznego zgodnie z instrukcją obsługi</a:t>
            </a:r>
            <a:r>
              <a:rPr lang="pl-PL" sz="1300" smtClean="0">
                <a:latin typeface="Arial" charset="0"/>
                <a:cs typeface="Arial" charset="0"/>
              </a:rPr>
              <a:t>;</a:t>
            </a:r>
          </a:p>
          <a:p>
            <a:pPr marL="438150" indent="-323850"/>
            <a:r>
              <a:rPr lang="pl-PL" sz="1300" smtClean="0">
                <a:latin typeface="Arial" charset="0"/>
                <a:cs typeface="Arial" charset="0"/>
              </a:rPr>
              <a:t>  3)   </a:t>
            </a:r>
            <a:r>
              <a:rPr lang="pl-PL" sz="1300" smtClean="0">
                <a:solidFill>
                  <a:srgbClr val="FF3300"/>
                </a:solidFill>
                <a:latin typeface="Arial" charset="0"/>
                <a:cs typeface="Arial" charset="0"/>
              </a:rPr>
              <a:t>melduje dowódcy</a:t>
            </a:r>
            <a:r>
              <a:rPr lang="pl-PL" sz="1300" smtClean="0">
                <a:latin typeface="Arial" charset="0"/>
                <a:cs typeface="Arial" charset="0"/>
              </a:rPr>
              <a:t> nadzorującemu odcinek akcji ratowniczej o każdym </a:t>
            </a:r>
            <a:r>
              <a:rPr lang="pl-PL" sz="1300" smtClean="0">
                <a:solidFill>
                  <a:srgbClr val="FF3300"/>
                </a:solidFill>
                <a:latin typeface="Arial" charset="0"/>
                <a:cs typeface="Arial" charset="0"/>
              </a:rPr>
              <a:t>przypadku oddalenia się i powrotu na teren tego odcinka.</a:t>
            </a:r>
          </a:p>
          <a:p>
            <a:pPr marL="438150" indent="-323850"/>
            <a:endParaRPr lang="pl-PL" sz="1300" b="1" smtClean="0">
              <a:solidFill>
                <a:srgbClr val="FF3300"/>
              </a:solidFill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z="1300" smtClean="0">
                <a:latin typeface="Arial" charset="0"/>
                <a:cs typeface="Arial" charset="0"/>
              </a:rPr>
              <a:t>1. Podczas akcji ratowniczej, uwzględniając poziom dowodzenia, </a:t>
            </a:r>
            <a:r>
              <a:rPr lang="pl-PL" sz="1300" smtClean="0">
                <a:solidFill>
                  <a:srgbClr val="FF3300"/>
                </a:solidFill>
                <a:latin typeface="Arial" charset="0"/>
                <a:cs typeface="Arial" charset="0"/>
              </a:rPr>
              <a:t>kierujący akcją ratowniczą</a:t>
            </a:r>
            <a:r>
              <a:rPr lang="pl-PL" sz="1300" smtClean="0">
                <a:latin typeface="Arial" charset="0"/>
                <a:cs typeface="Arial" charset="0"/>
              </a:rPr>
              <a:t>:</a:t>
            </a:r>
          </a:p>
          <a:p>
            <a:pPr marL="438150" indent="-323850"/>
            <a:r>
              <a:rPr lang="pl-PL" sz="1300" smtClean="0">
                <a:latin typeface="Arial" charset="0"/>
                <a:cs typeface="Arial" charset="0"/>
              </a:rPr>
              <a:t>  1)   </a:t>
            </a:r>
            <a:r>
              <a:rPr lang="pl-PL" sz="1300" smtClean="0">
                <a:solidFill>
                  <a:srgbClr val="FF3300"/>
                </a:solidFill>
                <a:latin typeface="Arial" charset="0"/>
                <a:cs typeface="Arial" charset="0"/>
              </a:rPr>
              <a:t>rozpoznaje zagrożenia, informuje o ich występowaniu</a:t>
            </a:r>
            <a:r>
              <a:rPr lang="pl-PL" sz="1300" smtClean="0">
                <a:latin typeface="Arial" charset="0"/>
                <a:cs typeface="Arial" charset="0"/>
              </a:rPr>
              <a:t> oraz </a:t>
            </a:r>
            <a:r>
              <a:rPr lang="pl-PL" sz="1300" smtClean="0">
                <a:solidFill>
                  <a:srgbClr val="FF3300"/>
                </a:solidFill>
                <a:latin typeface="Arial" charset="0"/>
                <a:cs typeface="Arial" charset="0"/>
              </a:rPr>
              <a:t>wydaje polecenia</a:t>
            </a:r>
            <a:r>
              <a:rPr lang="pl-PL" sz="1300" smtClean="0">
                <a:latin typeface="Arial" charset="0"/>
                <a:cs typeface="Arial" charset="0"/>
              </a:rPr>
              <a:t> mające na celu właściwe zabezpieczenie strażaka przed ich następstwami;</a:t>
            </a:r>
          </a:p>
          <a:p>
            <a:pPr marL="438150" indent="-323850"/>
            <a:r>
              <a:rPr lang="pl-PL" sz="1300" smtClean="0">
                <a:latin typeface="Arial" charset="0"/>
                <a:cs typeface="Arial" charset="0"/>
              </a:rPr>
              <a:t>  2)   </a:t>
            </a:r>
            <a:r>
              <a:rPr lang="pl-PL" sz="1300" smtClean="0">
                <a:solidFill>
                  <a:srgbClr val="FF3300"/>
                </a:solidFill>
                <a:latin typeface="Arial" charset="0"/>
                <a:cs typeface="Arial" charset="0"/>
              </a:rPr>
              <a:t>wyznacza strefy zagrożenia</a:t>
            </a:r>
            <a:r>
              <a:rPr lang="pl-PL" sz="1300" smtClean="0">
                <a:latin typeface="Arial" charset="0"/>
                <a:cs typeface="Arial" charset="0"/>
              </a:rPr>
              <a:t>;</a:t>
            </a:r>
          </a:p>
          <a:p>
            <a:pPr marL="438150" indent="-323850"/>
            <a:r>
              <a:rPr lang="pl-PL" sz="1300" smtClean="0">
                <a:latin typeface="Arial" charset="0"/>
                <a:cs typeface="Arial" charset="0"/>
              </a:rPr>
              <a:t>  3)   kieruje do wszystkich działań gaśniczych i ratowniczych </a:t>
            </a:r>
            <a:r>
              <a:rPr lang="pl-PL" sz="1300" b="1" smtClean="0">
                <a:solidFill>
                  <a:srgbClr val="FF3300"/>
                </a:solidFill>
                <a:latin typeface="Arial" charset="0"/>
                <a:cs typeface="Arial" charset="0"/>
              </a:rPr>
              <a:t>co najmniej</a:t>
            </a:r>
            <a:r>
              <a:rPr lang="pl-PL" sz="1300" smtClean="0">
                <a:latin typeface="Arial" charset="0"/>
                <a:cs typeface="Arial" charset="0"/>
              </a:rPr>
              <a:t> dwóch strażaków, wyznaczając spośród nich dowódcę;</a:t>
            </a:r>
          </a:p>
          <a:p>
            <a:pPr marL="438150" indent="-323850"/>
            <a:r>
              <a:rPr lang="pl-PL" sz="1300" smtClean="0">
                <a:latin typeface="Arial" charset="0"/>
                <a:cs typeface="Arial" charset="0"/>
              </a:rPr>
              <a:t>  4)   </a:t>
            </a:r>
            <a:r>
              <a:rPr lang="pl-PL" sz="1300" smtClean="0">
                <a:solidFill>
                  <a:srgbClr val="FF3300"/>
                </a:solidFill>
                <a:latin typeface="Arial" charset="0"/>
                <a:cs typeface="Arial" charset="0"/>
              </a:rPr>
              <a:t>ustala sygnały i środki alarmowe</a:t>
            </a:r>
            <a:r>
              <a:rPr lang="pl-PL" sz="1300" smtClean="0">
                <a:latin typeface="Arial" charset="0"/>
                <a:cs typeface="Arial" charset="0"/>
              </a:rPr>
              <a:t> oraz odwód niezbędny do udzielenia natychmiastowej pomocy poszkodowanym i zagrożonym;</a:t>
            </a:r>
          </a:p>
          <a:p>
            <a:pPr marL="438150" indent="-323850"/>
            <a:r>
              <a:rPr lang="pl-PL" sz="1300" smtClean="0">
                <a:latin typeface="Arial" charset="0"/>
                <a:cs typeface="Arial" charset="0"/>
              </a:rPr>
              <a:t>  5)   rozpoznaje i ustala najbezpieczniejsze drogi odwrotu lub ewakuacji;</a:t>
            </a:r>
          </a:p>
          <a:p>
            <a:pPr marL="438150" indent="-323850"/>
            <a:r>
              <a:rPr lang="pl-PL" sz="1300" smtClean="0">
                <a:latin typeface="Arial" charset="0"/>
                <a:cs typeface="Arial" charset="0"/>
              </a:rPr>
              <a:t>  6)   </a:t>
            </a:r>
            <a:r>
              <a:rPr lang="pl-PL" sz="1300" smtClean="0">
                <a:solidFill>
                  <a:srgbClr val="FF3300"/>
                </a:solidFill>
                <a:latin typeface="Arial" charset="0"/>
                <a:cs typeface="Arial" charset="0"/>
              </a:rPr>
              <a:t>nadzoruje pracę strażaków</a:t>
            </a:r>
            <a:r>
              <a:rPr lang="pl-PL" sz="1300" smtClean="0">
                <a:latin typeface="Arial" charset="0"/>
                <a:cs typeface="Arial" charset="0"/>
              </a:rPr>
              <a:t> oraz stan ich zabezpieczenia na stanowiskach szczególnie zagrożonych;</a:t>
            </a:r>
          </a:p>
          <a:p>
            <a:pPr marL="438150" indent="-323850"/>
            <a:r>
              <a:rPr lang="pl-PL" sz="1300" smtClean="0">
                <a:latin typeface="Arial" charset="0"/>
                <a:cs typeface="Arial" charset="0"/>
              </a:rPr>
              <a:t>  7)   współpracuje z personelem technicznym nadzorującym poszczególne urządzenia i instalacje techniczne.</a:t>
            </a:r>
          </a:p>
        </p:txBody>
      </p:sp>
      <p:sp>
        <p:nvSpPr>
          <p:cNvPr id="39938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D904EF2B-7E3B-48D8-A7D0-8F653BBED055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14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hape 162"/>
          <p:cNvSpPr txBox="1">
            <a:spLocks noGrp="1"/>
          </p:cNvSpPr>
          <p:nvPr>
            <p:ph type="title" idx="4294967295"/>
          </p:nvPr>
        </p:nvSpPr>
        <p:spPr>
          <a:xfrm>
            <a:off x="2016125" y="249238"/>
            <a:ext cx="7127875" cy="874712"/>
          </a:xfrm>
        </p:spPr>
        <p:txBody>
          <a:bodyPr tIns="45700" rIns="45700" bIns="45700"/>
          <a:lstStyle/>
          <a:p>
            <a:pPr algn="ctr"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AKCJI RATOWNICZYCH!!!</a:t>
            </a:r>
          </a:p>
        </p:txBody>
      </p:sp>
      <p:sp>
        <p:nvSpPr>
          <p:cNvPr id="41988" name="Shape 165"/>
          <p:cNvSpPr txBox="1">
            <a:spLocks noGrp="1"/>
          </p:cNvSpPr>
          <p:nvPr>
            <p:ph type="body" idx="4294967295"/>
          </p:nvPr>
        </p:nvSpPr>
        <p:spPr>
          <a:xfrm>
            <a:off x="0" y="1820863"/>
            <a:ext cx="8207375" cy="4776787"/>
          </a:xfrm>
        </p:spPr>
        <p:txBody>
          <a:bodyPr lIns="54850" bIns="45700">
            <a:normAutofit fontScale="62500" lnSpcReduction="20000"/>
          </a:bodyPr>
          <a:lstStyle/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2. Kierujący akcją ratowniczą, w zależności od rodzaju wykonywanych czynności ratowniczych oraz panujących warunków atmosferycznych: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1)   dokonuje odpowiednio </a:t>
            </a:r>
            <a:r>
              <a:rPr lang="pl-PL" smtClean="0">
                <a:solidFill>
                  <a:srgbClr val="FF3300"/>
                </a:solidFill>
                <a:latin typeface="Arial" charset="0"/>
                <a:cs typeface="Arial" charset="0"/>
              </a:rPr>
              <a:t>częstej wymiany strażaków</a:t>
            </a:r>
            <a:r>
              <a:rPr lang="pl-PL" smtClean="0">
                <a:latin typeface="Arial" charset="0"/>
                <a:cs typeface="Arial" charset="0"/>
              </a:rPr>
              <a:t>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2)   zapewnia strażakom </a:t>
            </a:r>
            <a:r>
              <a:rPr lang="pl-PL" smtClean="0">
                <a:solidFill>
                  <a:srgbClr val="FF3300"/>
                </a:solidFill>
                <a:latin typeface="Arial" charset="0"/>
                <a:cs typeface="Arial" charset="0"/>
              </a:rPr>
              <a:t>możliwość ogrzania</a:t>
            </a:r>
            <a:r>
              <a:rPr lang="pl-PL" smtClean="0">
                <a:latin typeface="Arial" charset="0"/>
                <a:cs typeface="Arial" charset="0"/>
              </a:rPr>
              <a:t> się i </a:t>
            </a:r>
            <a:r>
              <a:rPr lang="pl-PL" smtClean="0">
                <a:solidFill>
                  <a:srgbClr val="FF3300"/>
                </a:solidFill>
                <a:latin typeface="Arial" charset="0"/>
                <a:cs typeface="Arial" charset="0"/>
              </a:rPr>
              <a:t>wymiany potrzebnych środków ochrony</a:t>
            </a:r>
            <a:r>
              <a:rPr lang="pl-PL" smtClean="0">
                <a:latin typeface="Arial" charset="0"/>
                <a:cs typeface="Arial" charset="0"/>
              </a:rPr>
              <a:t> indywidualnej;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3)   zapewnia strażakom </a:t>
            </a:r>
            <a:r>
              <a:rPr lang="pl-PL" smtClean="0">
                <a:solidFill>
                  <a:srgbClr val="FF3300"/>
                </a:solidFill>
                <a:latin typeface="Arial" charset="0"/>
                <a:cs typeface="Arial" charset="0"/>
              </a:rPr>
              <a:t>napoje i posiłki</a:t>
            </a:r>
            <a:r>
              <a:rPr lang="pl-PL" smtClean="0">
                <a:latin typeface="Arial" charset="0"/>
                <a:cs typeface="Arial" charset="0"/>
              </a:rPr>
              <a:t>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3. Dowódca nadzorujący strefę zagrożenia lub jej wydzieloną część: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1)   </a:t>
            </a:r>
            <a:r>
              <a:rPr lang="pl-PL" smtClean="0">
                <a:solidFill>
                  <a:srgbClr val="FF3300"/>
                </a:solidFill>
                <a:latin typeface="Arial" charset="0"/>
                <a:cs typeface="Arial" charset="0"/>
              </a:rPr>
              <a:t>kontroluje</a:t>
            </a:r>
            <a:r>
              <a:rPr lang="pl-PL" smtClean="0">
                <a:latin typeface="Arial" charset="0"/>
                <a:cs typeface="Arial" charset="0"/>
              </a:rPr>
              <a:t>, dla celów bezpieczeństwa, </a:t>
            </a:r>
            <a:r>
              <a:rPr lang="pl-PL" smtClean="0">
                <a:solidFill>
                  <a:srgbClr val="FF3300"/>
                </a:solidFill>
                <a:latin typeface="Arial" charset="0"/>
                <a:cs typeface="Arial" charset="0"/>
              </a:rPr>
              <a:t>stan liczebny</a:t>
            </a:r>
            <a:r>
              <a:rPr lang="pl-PL" smtClean="0">
                <a:latin typeface="Arial" charset="0"/>
                <a:cs typeface="Arial" charset="0"/>
              </a:rPr>
              <a:t> podległych strażaków, w szczególności przebywających w strefie zagrożenia;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2)   </a:t>
            </a:r>
            <a:r>
              <a:rPr lang="pl-PL" smtClean="0">
                <a:solidFill>
                  <a:srgbClr val="FF3300"/>
                </a:solidFill>
                <a:latin typeface="Arial" charset="0"/>
                <a:cs typeface="Arial" charset="0"/>
              </a:rPr>
              <a:t>organizuje</a:t>
            </a:r>
            <a:r>
              <a:rPr lang="pl-PL" smtClean="0">
                <a:latin typeface="Arial" charset="0"/>
                <a:cs typeface="Arial" charset="0"/>
              </a:rPr>
              <a:t>, w miarę możliwości, </a:t>
            </a:r>
            <a:r>
              <a:rPr lang="pl-PL" smtClean="0">
                <a:solidFill>
                  <a:srgbClr val="FF3300"/>
                </a:solidFill>
                <a:latin typeface="Arial" charset="0"/>
                <a:cs typeface="Arial" charset="0"/>
              </a:rPr>
              <a:t>pomiar czasu przebywania</a:t>
            </a:r>
            <a:r>
              <a:rPr lang="pl-PL" smtClean="0">
                <a:latin typeface="Arial" charset="0"/>
                <a:cs typeface="Arial" charset="0"/>
              </a:rPr>
              <a:t> strażaków w strefie zagrożenia, z wykorzystaniem urządzeń do tego przeznaczonych lub kart pracy sprzętu dla ochrony dróg oddechowych;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3)   podejmuje decyzję o natychmiastowych poszukiwaniach zaginionych w strefie strażaków.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4. W razie zagrożenia wybuchem kierujący akcją ratowniczą stosuje wszelkie możliwe środki zmniejszające ryzyko wybuchu oraz </a:t>
            </a:r>
            <a:r>
              <a:rPr lang="pl-PL" smtClean="0">
                <a:solidFill>
                  <a:srgbClr val="FF3300"/>
                </a:solidFill>
                <a:latin typeface="Arial" charset="0"/>
                <a:cs typeface="Arial" charset="0"/>
              </a:rPr>
              <a:t>ogranicza do niezbędnego minimum liczbę strażaków</a:t>
            </a:r>
            <a:r>
              <a:rPr lang="pl-PL" smtClean="0">
                <a:latin typeface="Arial" charset="0"/>
                <a:cs typeface="Arial" charset="0"/>
              </a:rPr>
              <a:t> znajdujących się w strefie zagrożenia.</a:t>
            </a:r>
          </a:p>
          <a:p>
            <a:pPr marL="438150" indent="-323850"/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1. </a:t>
            </a:r>
            <a:r>
              <a:rPr lang="pl-PL" smtClean="0">
                <a:solidFill>
                  <a:srgbClr val="FF3300"/>
                </a:solidFill>
                <a:latin typeface="Arial" charset="0"/>
                <a:cs typeface="Arial" charset="0"/>
              </a:rPr>
              <a:t>Rozpoznanie, wyznaczenie strefy</a:t>
            </a:r>
            <a:r>
              <a:rPr lang="pl-PL" smtClean="0">
                <a:latin typeface="Arial" charset="0"/>
                <a:cs typeface="Arial" charset="0"/>
              </a:rPr>
              <a:t> zagrożenia oraz inne czynności ratownicze wewnątrz tej strefy są wykonywane przez </a:t>
            </a:r>
            <a:r>
              <a:rPr lang="pl-PL" b="1" smtClean="0">
                <a:solidFill>
                  <a:srgbClr val="FF3300"/>
                </a:solidFill>
                <a:latin typeface="Arial" charset="0"/>
                <a:cs typeface="Arial" charset="0"/>
              </a:rPr>
              <a:t>co najmniej</a:t>
            </a:r>
            <a:r>
              <a:rPr lang="pl-PL" smtClean="0">
                <a:latin typeface="Arial" charset="0"/>
                <a:cs typeface="Arial" charset="0"/>
              </a:rPr>
              <a:t> dwóch strażaków.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2. Strażakom w strefie zagrożenia wyznacza się dwóch strażaków do asekuracji.</a:t>
            </a:r>
          </a:p>
        </p:txBody>
      </p:sp>
      <p:sp>
        <p:nvSpPr>
          <p:cNvPr id="41986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BADB4F82-2872-4041-842C-8B17D570E33F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15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hape 162"/>
          <p:cNvSpPr txBox="1">
            <a:spLocks noGrp="1"/>
          </p:cNvSpPr>
          <p:nvPr>
            <p:ph type="title" idx="4294967295"/>
          </p:nvPr>
        </p:nvSpPr>
        <p:spPr>
          <a:xfrm>
            <a:off x="2016125" y="249238"/>
            <a:ext cx="7127875" cy="874712"/>
          </a:xfrm>
        </p:spPr>
        <p:txBody>
          <a:bodyPr tIns="45700" rIns="45700" bIns="45700"/>
          <a:lstStyle/>
          <a:p>
            <a:pPr algn="ctr"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AKCJI RATOWNICZYCH!!!</a:t>
            </a:r>
          </a:p>
        </p:txBody>
      </p:sp>
      <p:sp>
        <p:nvSpPr>
          <p:cNvPr id="44036" name="Shape 165"/>
          <p:cNvSpPr txBox="1">
            <a:spLocks noGrp="1"/>
          </p:cNvSpPr>
          <p:nvPr>
            <p:ph type="body" idx="4294967295"/>
          </p:nvPr>
        </p:nvSpPr>
        <p:spPr>
          <a:xfrm>
            <a:off x="0" y="1820863"/>
            <a:ext cx="8280400" cy="4632325"/>
          </a:xfrm>
        </p:spPr>
        <p:txBody>
          <a:bodyPr lIns="54850" bIns="45700">
            <a:normAutofit fontScale="62500" lnSpcReduction="20000"/>
          </a:bodyPr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1. Przed wejściem do strefy zagrożenia strażak: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1)   sprawdza funkcjonowanie sprzętu ochrony dróg oddechowych, a w szczególności urządzeń do otwierania dopływu powietrza, tlenu lub innego czynnika oddechowego, szczelność przylegania maski, szczelność połączeń i złącz oraz wskazania przyrządów określających stan ciśnienia;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2)   uruchamia sygnalizatory bezruchu;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3)   potwierdza swoją gotowość dowódcy, w tym sprawność systemu łączności i sprzętu ochrony dróg oddechowych;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4)   przygotowuje ewentualne drogi ewakuacji.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2. Dowódca utrzymuje łączność ze strażakiem pracującym w sprzęcie ochrony dróg oddechowych.</a:t>
            </a:r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 Wychodząc ze strefy zagrożenia, strażak melduje dowódcy o zrealizowanych zadaniach i o swoim stanie psychofizycznym.</a:t>
            </a:r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1. W przypadku uzyskania przez kierującego akcją ratowniczą informacji o osobie poszkodowanej znajdującej się w strefie zagrożenia, kierujący tą akcją przyjmuje, że nastąpił stan bezpośredniego zagrożenia życia lub zdrowia ludzkiego.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2. W sytuacji uzyskania informacji, o której mowa w ust. 1, strażak podczas wykonywania czynności ratowniczych może odstąpić od zasad powszechnie uznanych za bezpieczne, po wcześniejszym powiadomieniu o tym kierującego akcją ratowniczą lub dowódcy nadzorującego strefę zagrożenia.</a:t>
            </a:r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W przypadku uzyskania informacji o wystąpieniu zagrożenia dla i ze strony zwierząt, kierujący akcją ratowniczą współpracuje z lekarzem weterynarii lub innymi specjalistami.</a:t>
            </a:r>
          </a:p>
        </p:txBody>
      </p:sp>
      <p:sp>
        <p:nvSpPr>
          <p:cNvPr id="44034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A2F016D1-2939-4347-A1AD-C84C8757B4D1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16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hape 162"/>
          <p:cNvSpPr txBox="1">
            <a:spLocks noGrp="1"/>
          </p:cNvSpPr>
          <p:nvPr>
            <p:ph type="title" idx="4294967295"/>
          </p:nvPr>
        </p:nvSpPr>
        <p:spPr>
          <a:xfrm>
            <a:off x="2016125" y="249238"/>
            <a:ext cx="7127875" cy="874712"/>
          </a:xfrm>
        </p:spPr>
        <p:txBody>
          <a:bodyPr tIns="45700" rIns="45700" bIns="45700"/>
          <a:lstStyle/>
          <a:p>
            <a:pPr algn="ctr"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UŻYWANIA ŚRODKÓW TRANSPORTU</a:t>
            </a:r>
          </a:p>
        </p:txBody>
      </p:sp>
      <p:sp>
        <p:nvSpPr>
          <p:cNvPr id="46084" name="Shape 165"/>
          <p:cNvSpPr txBox="1">
            <a:spLocks noGrp="1"/>
          </p:cNvSpPr>
          <p:nvPr>
            <p:ph type="body" idx="4294967295"/>
          </p:nvPr>
        </p:nvSpPr>
        <p:spPr>
          <a:xfrm>
            <a:off x="0" y="1820863"/>
            <a:ext cx="8280400" cy="4632325"/>
          </a:xfrm>
        </p:spPr>
        <p:txBody>
          <a:bodyPr lIns="54850" bIns="45700">
            <a:normAutofit fontScale="55000" lnSpcReduction="20000"/>
          </a:bodyPr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1. Rozpoczęcie jazdy pojazdem pożarniczym następuje wyłącznie na rozkaz dowódcy, po upewnieniu się przez niego o zajęciu miejsc przez załogę, zamknięciu skrytek i drzwi pojazdu.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2. Dowódca lub dysponent pojazdu nie może żądać zwiększenia prędkości pojazdu, natomiast może, ze względów bezpieczeństwa, nakazać jej zmniejszenie.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3. Wyposażenie pojazdu oraz przewożony sprzęt są zamocowane w sposób uniemożliwiający ich przemieszczanie w czasie jazdy.</a:t>
            </a:r>
          </a:p>
          <a:p>
            <a:pPr marL="438150" indent="-323850"/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1. Kierujący może prowadzić pojazd pożarniczy bez zakładania hełmu.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2. Załodze pojazdu pożarniczego zabrania się w czasie jazdy:</a:t>
            </a:r>
          </a:p>
          <a:p>
            <a:pPr marL="438150" indent="-323850"/>
            <a:r>
              <a:rPr lang="pl-PL" b="1" smtClean="0">
                <a:solidFill>
                  <a:srgbClr val="FF3300"/>
                </a:solidFill>
                <a:latin typeface="Arial" charset="0"/>
                <a:cs typeface="Arial" charset="0"/>
              </a:rPr>
              <a:t>  1)   wychylania się i otwierania drzwi;</a:t>
            </a:r>
          </a:p>
          <a:p>
            <a:pPr marL="438150" indent="-323850"/>
            <a:r>
              <a:rPr lang="pl-PL" b="1" smtClean="0">
                <a:solidFill>
                  <a:srgbClr val="FF3300"/>
                </a:solidFill>
                <a:latin typeface="Arial" charset="0"/>
                <a:cs typeface="Arial" charset="0"/>
              </a:rPr>
              <a:t>  2)   zajmowania miejsc innych niż ustalone;</a:t>
            </a:r>
          </a:p>
          <a:p>
            <a:pPr marL="438150" indent="-323850"/>
            <a:r>
              <a:rPr lang="pl-PL" b="1" smtClean="0">
                <a:solidFill>
                  <a:srgbClr val="FF3300"/>
                </a:solidFill>
                <a:latin typeface="Arial" charset="0"/>
                <a:cs typeface="Arial" charset="0"/>
              </a:rPr>
              <a:t>  3)   jazdy na stopniach i innych zewnętrznych elementach pojazdu;</a:t>
            </a:r>
          </a:p>
          <a:p>
            <a:pPr marL="438150" indent="-323850"/>
            <a:r>
              <a:rPr lang="pl-PL" b="1" smtClean="0">
                <a:solidFill>
                  <a:srgbClr val="FF3300"/>
                </a:solidFill>
                <a:latin typeface="Arial" charset="0"/>
                <a:cs typeface="Arial" charset="0"/>
              </a:rPr>
              <a:t>  4)   palenia tytoniu;</a:t>
            </a:r>
          </a:p>
          <a:p>
            <a:pPr marL="438150" indent="-323850"/>
            <a:r>
              <a:rPr lang="pl-PL" b="1" smtClean="0">
                <a:solidFill>
                  <a:srgbClr val="FF3300"/>
                </a:solidFill>
                <a:latin typeface="Arial" charset="0"/>
                <a:cs typeface="Arial" charset="0"/>
              </a:rPr>
              <a:t>  5)   opuszczania pojazdu;</a:t>
            </a:r>
          </a:p>
          <a:p>
            <a:pPr marL="438150" indent="-323850"/>
            <a:r>
              <a:rPr lang="pl-PL" b="1" smtClean="0">
                <a:solidFill>
                  <a:srgbClr val="FF3300"/>
                </a:solidFill>
                <a:latin typeface="Arial" charset="0"/>
                <a:cs typeface="Arial" charset="0"/>
              </a:rPr>
              <a:t>  6)   prowadzenia zbędnych rozmów z kierowcą;</a:t>
            </a:r>
          </a:p>
          <a:p>
            <a:pPr marL="438150" indent="-323850"/>
            <a:r>
              <a:rPr lang="pl-PL" b="1" smtClean="0">
                <a:solidFill>
                  <a:srgbClr val="FF3300"/>
                </a:solidFill>
                <a:latin typeface="Arial" charset="0"/>
                <a:cs typeface="Arial" charset="0"/>
              </a:rPr>
              <a:t>  7)   zdejmowania hełmów;</a:t>
            </a:r>
          </a:p>
          <a:p>
            <a:pPr marL="438150" indent="-323850"/>
            <a:r>
              <a:rPr lang="pl-PL" b="1" smtClean="0">
                <a:solidFill>
                  <a:srgbClr val="FF3300"/>
                </a:solidFill>
                <a:latin typeface="Arial" charset="0"/>
                <a:cs typeface="Arial" charset="0"/>
              </a:rPr>
              <a:t>  8)   jazdy bez zapiętych pasów bezpieczeństwa, w przypadku wyposażenia pojazdu w takie pasy.</a:t>
            </a:r>
          </a:p>
          <a:p>
            <a:pPr marL="438150" indent="-323850"/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Na miejscu akcji pojazd ustawia się w sposób zapewniający bezpieczeństwo załogi i pojazdu, z zachowaniem możliwości manewrowania, w tym odjazdu lub ewakuacji.</a:t>
            </a:r>
          </a:p>
        </p:txBody>
      </p:sp>
      <p:sp>
        <p:nvSpPr>
          <p:cNvPr id="46082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D1734377-262A-477D-AE06-08D24240036F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17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hape 162"/>
          <p:cNvSpPr txBox="1">
            <a:spLocks noGrp="1"/>
          </p:cNvSpPr>
          <p:nvPr>
            <p:ph type="title" idx="4294967295"/>
          </p:nvPr>
        </p:nvSpPr>
        <p:spPr>
          <a:xfrm>
            <a:off x="2016125" y="249238"/>
            <a:ext cx="7127875" cy="874712"/>
          </a:xfrm>
        </p:spPr>
        <p:txBody>
          <a:bodyPr tIns="45700" rIns="45700" bIns="45700"/>
          <a:lstStyle/>
          <a:p>
            <a:pPr algn="ctr"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PODCZASOBSŁUGI SPRZĘTU SPECJALISTYCZNEGO</a:t>
            </a:r>
          </a:p>
        </p:txBody>
      </p:sp>
      <p:sp>
        <p:nvSpPr>
          <p:cNvPr id="48132" name="Shape 165"/>
          <p:cNvSpPr txBox="1">
            <a:spLocks noGrp="1"/>
          </p:cNvSpPr>
          <p:nvPr>
            <p:ph type="body" idx="4294967295"/>
          </p:nvPr>
        </p:nvSpPr>
        <p:spPr>
          <a:xfrm>
            <a:off x="0" y="1820863"/>
            <a:ext cx="8207375" cy="4776787"/>
          </a:xfrm>
        </p:spPr>
        <p:txBody>
          <a:bodyPr lIns="54850" bIns="45700">
            <a:normAutofit fontScale="62500" lnSpcReduction="20000"/>
          </a:bodyPr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1. Podczas pracy silników spalinowych w przestrzeniach zamkniętych, w szczególności w tunelach, piwnicach i innych miejscach o ograniczonej wymianie powietrza, zapewnia się skuteczne odprowadzanie spalin. W przypadku braku możliwości skutecznego odprowadzenia spalin, strażak stosuje sprzęt ochrony dróg oddechowych.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2. Sprzęt specjalistyczny na nierównym podłożu mocuje się w sposób uniemożliwiający jego zsunięcie się lub przewrócenie.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3. W strefach zagrożonych wybuchem stosuje się sprzęt specjalistyczny w wykonaniu przeciwwybuchowym.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4. Podczas pracy sprzęt oświetleniowy nie może powodować oślepiania strażaków, w szczególności pracujących na wysokości, a także kierowców i obsługujących sprzęt specjalistyczny.</a:t>
            </a:r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 </a:t>
            </a:r>
            <a:r>
              <a:rPr lang="pl-PL" u="sng" smtClean="0">
                <a:latin typeface="Arial" charset="0"/>
                <a:cs typeface="Arial" charset="0"/>
              </a:rPr>
              <a:t>Pompy pożarnicze</a:t>
            </a:r>
            <a:r>
              <a:rPr lang="pl-PL" smtClean="0">
                <a:latin typeface="Arial" charset="0"/>
                <a:cs typeface="Arial" charset="0"/>
              </a:rPr>
              <a:t> stawia się na </a:t>
            </a:r>
            <a:r>
              <a:rPr lang="pl-PL" u="sng" smtClean="0">
                <a:latin typeface="Arial" charset="0"/>
                <a:cs typeface="Arial" charset="0"/>
              </a:rPr>
              <a:t>podłożu stabilnym</a:t>
            </a:r>
            <a:r>
              <a:rPr lang="pl-PL" smtClean="0">
                <a:latin typeface="Arial" charset="0"/>
                <a:cs typeface="Arial" charset="0"/>
              </a:rPr>
              <a:t> z wykluczeniem </a:t>
            </a:r>
            <a:r>
              <a:rPr lang="pl-PL" u="sng" smtClean="0">
                <a:latin typeface="Arial" charset="0"/>
                <a:cs typeface="Arial" charset="0"/>
              </a:rPr>
              <a:t>zamarzniętych akwenów</a:t>
            </a:r>
            <a:r>
              <a:rPr lang="pl-PL" smtClean="0">
                <a:latin typeface="Arial" charset="0"/>
                <a:cs typeface="Arial" charset="0"/>
              </a:rPr>
              <a:t>.</a:t>
            </a:r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 1. </a:t>
            </a:r>
            <a:r>
              <a:rPr lang="pl-PL" smtClean="0">
                <a:solidFill>
                  <a:srgbClr val="FF3300"/>
                </a:solidFill>
                <a:latin typeface="Arial" charset="0"/>
                <a:cs typeface="Arial" charset="0"/>
              </a:rPr>
              <a:t>Ruch drabiną</a:t>
            </a:r>
            <a:r>
              <a:rPr lang="pl-PL" smtClean="0">
                <a:latin typeface="Arial" charset="0"/>
                <a:cs typeface="Arial" charset="0"/>
              </a:rPr>
              <a:t> i podnośnikiem wyposażonym w drabinę jest dozwolony wyłącznie w przypadku, gdy </a:t>
            </a:r>
            <a:r>
              <a:rPr lang="pl-PL" smtClean="0">
                <a:solidFill>
                  <a:srgbClr val="FF3300"/>
                </a:solidFill>
                <a:latin typeface="Arial" charset="0"/>
                <a:cs typeface="Arial" charset="0"/>
              </a:rPr>
              <a:t>nie znajduje się na niej strażak</a:t>
            </a:r>
            <a:r>
              <a:rPr lang="pl-PL" smtClean="0">
                <a:latin typeface="Arial" charset="0"/>
                <a:cs typeface="Arial" charset="0"/>
              </a:rPr>
              <a:t>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2. Zastrzeżenie, o którym mowa w ust. 1, nie dotyczy sytuacji, gdy strażak znajduje się w koszu drabiny lub na podeście roboczym.</a:t>
            </a:r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Drabin, podnośników, dźwigów i żurawi samojezdnych nie sprawia się: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1)   w pobliżu napowietrznych przewodów elektrycznych i innych urządzeń znajdujących się pod napięciem, jeżeli zachodzi możliwość porażenia strażaka prądem;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2)   podczas burz i silnych wiatrów.</a:t>
            </a:r>
          </a:p>
        </p:txBody>
      </p:sp>
      <p:sp>
        <p:nvSpPr>
          <p:cNvPr id="48130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6B18E345-D4E8-40C2-A91F-6EDDBC7FA4E3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18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hape 162"/>
          <p:cNvSpPr txBox="1">
            <a:spLocks noGrp="1"/>
          </p:cNvSpPr>
          <p:nvPr>
            <p:ph type="title" idx="4294967295"/>
          </p:nvPr>
        </p:nvSpPr>
        <p:spPr>
          <a:xfrm>
            <a:off x="2016125" y="249238"/>
            <a:ext cx="7127875" cy="874712"/>
          </a:xfrm>
        </p:spPr>
        <p:txBody>
          <a:bodyPr tIns="45700" rIns="45700" bIns="45700"/>
          <a:lstStyle/>
          <a:p>
            <a:pPr algn="ctr"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dirty="0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PROWADZENIA AKCJI W TRANSPORCIE </a:t>
            </a:r>
          </a:p>
        </p:txBody>
      </p:sp>
      <p:sp>
        <p:nvSpPr>
          <p:cNvPr id="50180" name="Shape 165"/>
          <p:cNvSpPr txBox="1">
            <a:spLocks noGrp="1"/>
          </p:cNvSpPr>
          <p:nvPr>
            <p:ph type="body" idx="4294967295"/>
          </p:nvPr>
        </p:nvSpPr>
        <p:spPr>
          <a:xfrm>
            <a:off x="0" y="1820863"/>
            <a:ext cx="8207375" cy="4200525"/>
          </a:xfrm>
        </p:spPr>
        <p:txBody>
          <a:bodyPr lIns="54850" bIns="45700">
            <a:normAutofit fontScale="70000" lnSpcReduction="20000"/>
          </a:bodyPr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b="1" smtClean="0">
                <a:latin typeface="Arial" charset="0"/>
                <a:cs typeface="Arial" charset="0"/>
              </a:rPr>
              <a:t> </a:t>
            </a:r>
            <a:r>
              <a:rPr lang="pl-PL" smtClean="0">
                <a:latin typeface="Arial" charset="0"/>
                <a:cs typeface="Arial" charset="0"/>
              </a:rPr>
              <a:t>W przypadku gdy akcja ratownicza jest prowadzona na drodze publicznej lub w jej pobliżu: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1)   każdorazowo przed wejściem na drogę strażak zachowuje szczególną ostrożność, upewniając się, że nie ma zagrożenia ze strony innych pojazdów;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2)   w pojazdach pożarniczych włącza się światła pozycyjne i ostrzegawcze;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3)   w odpowiednich odległościach od pojazdów ustawia się lampy sygnalizacyjne i znaki ostrzegawcze, zgodnie z zasadami określonymi w przepisach dotyczących ruchu drogowego;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4)   do zabezpieczenia lub zamknięcia drogi używa się, w miarę potrzeby, pojazdów pożarniczych.</a:t>
            </a:r>
          </a:p>
          <a:p>
            <a:pPr marL="438150" indent="-323850"/>
            <a:endParaRPr lang="pl-PL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 Podczas akcji ratowniczych z udziałem statku powietrznego, wykorzystywanego jako środek transportu, stosuje się odpowiednio § 49 i 50.</a:t>
            </a: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endParaRPr lang="pl-PL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 Do czasu wyłączenia silników i zatrzymania śmigieł statku powietrznego nie prowadzi się czynności ratowniczych w bezpośrednim jego sąsiedztwie.</a:t>
            </a:r>
          </a:p>
        </p:txBody>
      </p:sp>
      <p:sp>
        <p:nvSpPr>
          <p:cNvPr id="50178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9021226E-5609-4560-8758-3CAF0C9EC816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19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Autofit/>
          </a:bodyPr>
          <a:lstStyle/>
          <a:p>
            <a:pPr algn="ctr"/>
            <a:r>
              <a:rPr lang="pl-PL" sz="3600" dirty="0" smtClean="0">
                <a:solidFill>
                  <a:srgbClr val="FFC000"/>
                </a:solidFill>
              </a:rPr>
              <a:t>MATERIAŁ NAUCZANIA</a:t>
            </a:r>
            <a:endParaRPr lang="pl-PL" altLang="pl-PL" sz="3600" b="1" dirty="0">
              <a:solidFill>
                <a:srgbClr val="FFC000"/>
              </a:solidFill>
            </a:endParaRPr>
          </a:p>
        </p:txBody>
      </p:sp>
      <p:sp>
        <p:nvSpPr>
          <p:cNvPr id="10" name="Symbol zastępczy zawartości 1"/>
          <p:cNvSpPr>
            <a:spLocks noGrp="1"/>
          </p:cNvSpPr>
          <p:nvPr>
            <p:ph sz="half" idx="1"/>
          </p:nvPr>
        </p:nvSpPr>
        <p:spPr>
          <a:xfrm>
            <a:off x="597391" y="1820301"/>
            <a:ext cx="8295089" cy="2185988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400" dirty="0"/>
              <a:t>Bezpieczeństwo i higiena służby podczas akcji </a:t>
            </a:r>
            <a:r>
              <a:rPr lang="pl-PL" sz="2400" dirty="0" smtClean="0"/>
              <a:t>ratowniczych;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400" dirty="0" smtClean="0"/>
              <a:t>Zagrożenia </a:t>
            </a:r>
            <a:r>
              <a:rPr lang="pl-PL" sz="2400" dirty="0"/>
              <a:t>występujące podczas działań ratowniczych oraz szkoleń </a:t>
            </a:r>
            <a:r>
              <a:rPr lang="pl-PL" sz="2400" dirty="0" smtClean="0"/>
              <a:t>pożarniczych;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400" dirty="0" smtClean="0"/>
              <a:t>Działania </a:t>
            </a:r>
            <a:r>
              <a:rPr lang="pl-PL" sz="2400" dirty="0"/>
              <a:t>ratownicze, pomocnicze specjalistyczne czynności ratownicze.</a:t>
            </a:r>
          </a:p>
          <a:p>
            <a:endParaRPr lang="pl-PL" sz="2400" dirty="0"/>
          </a:p>
          <a:p>
            <a:endParaRPr lang="pl-PL" sz="2400" dirty="0" smtClean="0"/>
          </a:p>
          <a:p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2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62354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hape 162"/>
          <p:cNvSpPr txBox="1">
            <a:spLocks noGrp="1"/>
          </p:cNvSpPr>
          <p:nvPr>
            <p:ph type="title" idx="4294967295"/>
          </p:nvPr>
        </p:nvSpPr>
        <p:spPr>
          <a:xfrm>
            <a:off x="2016125" y="249238"/>
            <a:ext cx="7127875" cy="874712"/>
          </a:xfrm>
        </p:spPr>
        <p:txBody>
          <a:bodyPr tIns="45700" rIns="45700" bIns="45700">
            <a:normAutofit fontScale="90000"/>
          </a:bodyPr>
          <a:lstStyle/>
          <a:p>
            <a:pPr algn="ctr"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PROWADZENIA AKCJI W OBRĘBIE ZAGROŻ. SUBSTANCJAMI CHEMICZNYMI</a:t>
            </a:r>
          </a:p>
        </p:txBody>
      </p:sp>
      <p:sp>
        <p:nvSpPr>
          <p:cNvPr id="52228" name="Shape 165"/>
          <p:cNvSpPr txBox="1">
            <a:spLocks noGrp="1"/>
          </p:cNvSpPr>
          <p:nvPr>
            <p:ph type="body" idx="4294967295"/>
          </p:nvPr>
        </p:nvSpPr>
        <p:spPr>
          <a:xfrm>
            <a:off x="0" y="1820863"/>
            <a:ext cx="8207375" cy="4776787"/>
          </a:xfrm>
        </p:spPr>
        <p:txBody>
          <a:bodyPr lIns="54850" bIns="45700">
            <a:normAutofit fontScale="55000" lnSpcReduction="20000"/>
          </a:bodyPr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 1. Podczas akcji ratowniczych, w których występuje zagrożenie ze strony substancji chemicznych: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1)   dojeżdża się do miejsca zdarzenia od strony nawietrznej;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2)   zapewnia się możliwość natychmiastowego wycofania sił i środków;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3)   zachowuje się szczególną ostrożność, zwłaszcza przy przeprowadzaniu rozpoznania;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4)   podczas rozpoznania stosuje się sprzęt ochrony dróg oddechowych;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5)   w przypadku zidentyfikowania substancji chemicznej stosuje się środki ochrony indywidualnej właściwe dla tego zagrożenia;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6)   w przypadku niezidentyfikowania substancji stosuje się środki ochrony indywidualnej właściwe dla zagrożeń najbardziej podobnych do występujących w danym momencie;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7)   wyznacza się i oznacza strefy niebezpieczne zagrażające życiu i zdrowiu ludzi oraz środowisku;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8)   bezpośrednie specjalistyczne czynności ratownicze przeprowadzają osoby odpowiednio przeszkolone;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9)   zachowuje się szczególną ostrożność przy otwieraniu pomieszczeń i zbiorników;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10)  otwierając pomieszczenia i zbiorniki, uwzględnia się parametry niebezpieczne substancji stwarzające możliwość wystąpienia pożaru, wybuchu lub niekontrolowanej emisji;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11)  kontroluje się zasięg i stężenie substancji chemicznych przy użyciu dostępnych przyrządów kontrolno-pomiarowych;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12)  osoby, które zostały narażone na bezpośredni kontakt z substancjami chemicznymi, po zdjęciu skażonej odzieży, poddaje się dekontaminacji oraz zapewnia się im pomoc medyczną;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13)  czynności ratownicze, o ile jest to możliwe, wykonuje się od strony nawietrznej.</a:t>
            </a:r>
          </a:p>
        </p:txBody>
      </p:sp>
      <p:sp>
        <p:nvSpPr>
          <p:cNvPr id="52226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14FB01B-EB26-4F6E-ACD6-9F428FBFDEEA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20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hape 162"/>
          <p:cNvSpPr txBox="1">
            <a:spLocks noGrp="1"/>
          </p:cNvSpPr>
          <p:nvPr>
            <p:ph type="title" idx="4294967295"/>
          </p:nvPr>
        </p:nvSpPr>
        <p:spPr>
          <a:xfrm>
            <a:off x="2016125" y="249238"/>
            <a:ext cx="7127875" cy="874712"/>
          </a:xfrm>
        </p:spPr>
        <p:txBody>
          <a:bodyPr tIns="45700" rIns="45700" bIns="45700">
            <a:normAutofit fontScale="90000"/>
          </a:bodyPr>
          <a:lstStyle/>
          <a:p>
            <a:pPr algn="ctr"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PROWADZENIA AKCJI W OBRĘBIE ZAGROŻ. SUBSTANCJAMI CHEMICZNYMI</a:t>
            </a:r>
          </a:p>
        </p:txBody>
      </p:sp>
      <p:sp>
        <p:nvSpPr>
          <p:cNvPr id="54276" name="Shape 165"/>
          <p:cNvSpPr txBox="1">
            <a:spLocks noGrp="1"/>
          </p:cNvSpPr>
          <p:nvPr>
            <p:ph type="body" idx="4294967295"/>
          </p:nvPr>
        </p:nvSpPr>
        <p:spPr>
          <a:xfrm>
            <a:off x="0" y="1484313"/>
            <a:ext cx="8223250" cy="5037137"/>
          </a:xfrm>
        </p:spPr>
        <p:txBody>
          <a:bodyPr lIns="54850" bIns="45700">
            <a:normAutofit fontScale="55000" lnSpcReduction="20000"/>
          </a:bodyPr>
          <a:lstStyle/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2. Strażaków pracujących w strefie zagrożenia zabezpiecza co najmniej dwóch strażaków przygotowanych do natychmiastowego wejścia w strefę.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3. Na miejscu akcji ratowniczych, o których mowa w ust. 1, przeprowadza się dekontaminację wstępną ludzi, zwierząt, sprzętu specjalistycznego i środków ochrony indywidualnej. Sposób jej przeprowadzenia dostosowuje się do możliwości sprzętowych oraz potrzeb wynikających z powstałego zagrożenia. Po zakończeniu akcji przeprowadza się dekontaminację właściwą.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4. Z uwagi na zagrożenie życia lub zdrowia przeprowadzenie dekontaminacji, o których mowa w ust. 3, jest obowiązkowe.</a:t>
            </a:r>
          </a:p>
          <a:p>
            <a:pPr marL="438150" indent="-323850"/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 1. Dopuszcza się stosowanie sprzętu oczyszczającego po stwierdzeniu, że zawartość tlenu w powietrzu wynosi minimum 17 %.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2. Sprzęt oczyszczający dobiera się w zależności od występujących w atmosferze substancji, prowadząc stały monitoring stężenia tlenu.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3. Stosując sprzęt ochrony dróg oddechowych, zakłada się i zdejmuje maski wyłącznie w atmosferze </a:t>
            </a:r>
            <a:r>
              <a:rPr lang="pl-PL" b="1" smtClean="0">
                <a:solidFill>
                  <a:srgbClr val="FF3300"/>
                </a:solidFill>
                <a:latin typeface="Arial" charset="0"/>
                <a:cs typeface="Arial" charset="0"/>
              </a:rPr>
              <a:t>niezanieczyszczonej</a:t>
            </a:r>
            <a:r>
              <a:rPr lang="pl-PL" b="1" smtClean="0">
                <a:latin typeface="Arial" charset="0"/>
                <a:cs typeface="Arial" charset="0"/>
              </a:rPr>
              <a:t> </a:t>
            </a:r>
            <a:r>
              <a:rPr lang="pl-PL" smtClean="0">
                <a:latin typeface="Arial" charset="0"/>
                <a:cs typeface="Arial" charset="0"/>
              </a:rPr>
              <a:t>substancjami szkodliwymi, a jednocześnie w miejscach położonych jak najbliżej obszaru, na którym prowadzona jest akcja ratownicza.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4. Przed założeniem maski strażak posiadający ruchome protezy zębowe wyjmuje je z jamy ustnej.</a:t>
            </a:r>
          </a:p>
          <a:p>
            <a:pPr marL="438150" indent="-323850"/>
            <a:endParaRPr lang="pl-PL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1. Ubranie gazoszczelne zakłada się w strefie bezpiecznej przy pomocy strażaka kontrolującego prawidłowość jego założenia i uszczelnienia.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2. Ze strażakami wprowadzonymi do strefy zagrożenia kierujący akcją ratowniczą utrzymuje łączność.</a:t>
            </a:r>
          </a:p>
        </p:txBody>
      </p:sp>
      <p:sp>
        <p:nvSpPr>
          <p:cNvPr id="54274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AC07309C-61FE-45C5-8155-3FD55CE017EC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21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hape 162"/>
          <p:cNvSpPr txBox="1">
            <a:spLocks noGrp="1"/>
          </p:cNvSpPr>
          <p:nvPr>
            <p:ph type="title" idx="4294967295"/>
          </p:nvPr>
        </p:nvSpPr>
        <p:spPr>
          <a:xfrm>
            <a:off x="2016125" y="249238"/>
            <a:ext cx="7127875" cy="874712"/>
          </a:xfrm>
        </p:spPr>
        <p:txBody>
          <a:bodyPr tIns="45700" rIns="45700" bIns="45700">
            <a:normAutofit fontScale="90000"/>
          </a:bodyPr>
          <a:lstStyle/>
          <a:p>
            <a:pPr algn="ctr"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PROWADZENIA AKCJI W OBRĘBIE ZAGROŻ. SUBSTANCJAMI CHEMICZNYMI</a:t>
            </a:r>
          </a:p>
        </p:txBody>
      </p:sp>
      <p:sp>
        <p:nvSpPr>
          <p:cNvPr id="56324" name="Shape 165"/>
          <p:cNvSpPr txBox="1">
            <a:spLocks noGrp="1"/>
          </p:cNvSpPr>
          <p:nvPr>
            <p:ph type="body" idx="4294967295"/>
          </p:nvPr>
        </p:nvSpPr>
        <p:spPr>
          <a:xfrm>
            <a:off x="0" y="1504950"/>
            <a:ext cx="8294688" cy="5353050"/>
          </a:xfrm>
        </p:spPr>
        <p:txBody>
          <a:bodyPr lIns="54850" bIns="45700">
            <a:normAutofit fontScale="62500" lnSpcReduction="20000"/>
          </a:bodyPr>
          <a:lstStyle/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3. W czasie akcji ratowniczych z użyciem ubrań gazoszczelnych zapewnia się: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1)   odpowiednio częstą wymianę strażaków biorących udział w akcji;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2)   warunki do odpoczynku;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3)   odpowiednią ilość napojów;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4)   rezerwę środków ochrony indywidualnej;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5)   rezerwę suchej odzieży;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6)   środki łączności i sygnalizacji.</a:t>
            </a:r>
          </a:p>
          <a:p>
            <a:pPr marL="438150" indent="-323850"/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1. Wprowadzając strażaka do strefy zagrożenia, kierujący akcją ratowniczą kontroluje czas jego przebywania w tej strefie.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2. Strażaka prowadzącego dekontaminację wstępną wyposaża się w niezbędne środki ochrony indywidualnej i środki neutralizujące odpowiednie do występującego zagrożenia.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3. Wychodząc ze strefy zagrożenia, przed zdjęciem ubrania gazoszczelnego należy je oczyścić i wstępnie zdekontaminować.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4. Po zdjęciu ubrania gazoszczelnego należy: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1)   zabezpieczyć strażaka przed wychłodzeniem organizmu;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2)   zapewnić strażakowi możliwość przebrania się w suchą odzież.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5. W czasie transportu sprzętu specjalistycznego i środków ochrony indywidualnej, po dekontaminacji wstępnej oraz w czasie dekontaminacji właściwej, przestrzega się zasad bezpieczeństwa i higieny pracy określonych w przepisach dotyczących występowania czynników chemicznych.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6. Ponowne użycie ubrania gazoszczelnego jest możliwe wyłącznie po wykonaniu zabiegów konserwujących, określonych instrukcją producenta.</a:t>
            </a:r>
          </a:p>
        </p:txBody>
      </p:sp>
      <p:sp>
        <p:nvSpPr>
          <p:cNvPr id="56322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4858A3C6-4EFF-4C5B-A4DA-1273FBF11279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22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hape 162"/>
          <p:cNvSpPr txBox="1">
            <a:spLocks noGrp="1"/>
          </p:cNvSpPr>
          <p:nvPr>
            <p:ph type="title" idx="4294967295"/>
          </p:nvPr>
        </p:nvSpPr>
        <p:spPr>
          <a:xfrm>
            <a:off x="2016125" y="249238"/>
            <a:ext cx="7127875" cy="874712"/>
          </a:xfrm>
        </p:spPr>
        <p:txBody>
          <a:bodyPr tIns="45700" rIns="45700" bIns="45700">
            <a:normAutofit fontScale="90000"/>
          </a:bodyPr>
          <a:lstStyle/>
          <a:p>
            <a:pPr algn="ctr"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PROWADZENIA AKCJI W OBRĘBIE ZAGROŻ. NIEWYPAŁAMI, AMUNICJĄ I MATERIAŁAMI WYBUCHOWYMI</a:t>
            </a:r>
          </a:p>
        </p:txBody>
      </p:sp>
      <p:sp>
        <p:nvSpPr>
          <p:cNvPr id="58372" name="Shape 165"/>
          <p:cNvSpPr txBox="1">
            <a:spLocks noGrp="1"/>
          </p:cNvSpPr>
          <p:nvPr>
            <p:ph type="body" idx="4294967295"/>
          </p:nvPr>
        </p:nvSpPr>
        <p:spPr>
          <a:xfrm>
            <a:off x="0" y="1773238"/>
            <a:ext cx="8078788" cy="4105275"/>
          </a:xfrm>
        </p:spPr>
        <p:txBody>
          <a:bodyPr lIns="54850" bIns="45700"/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z="2000" dirty="0" smtClean="0">
                <a:latin typeface="Arial" charset="0"/>
                <a:cs typeface="Arial" charset="0"/>
              </a:rPr>
              <a:t>1. Nie wprowadza się strażaka do obiektu i na teren bezpośrednio objęty bądź zagrożony pożarem lub innym zagrożeniem, na którym znajdują się niewypały (niewybuchy), amunicja i materiały wybuchowe lub przeprowadzane są ćwiczenia wojskowe przy użyciu ostrej amunicji.</a:t>
            </a:r>
          </a:p>
          <a:p>
            <a:pPr marL="438150" indent="-323850"/>
            <a:r>
              <a:rPr lang="pl-PL" sz="2000" dirty="0" smtClean="0">
                <a:latin typeface="Arial" charset="0"/>
                <a:cs typeface="Arial" charset="0"/>
              </a:rPr>
              <a:t>	2. W sytuacji wyjątkowej, w razie wprowadzenia strażaka na taki teren, współpracuje się z saperami oraz z personelem fachowym w zakresie materiałów wybuchowych i działa ze szczególną ostrożnością, wykorzystując wszelkie osłony.</a:t>
            </a:r>
          </a:p>
        </p:txBody>
      </p:sp>
      <p:sp>
        <p:nvSpPr>
          <p:cNvPr id="58370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8AC43AE3-DF64-4F85-8D80-98C66660A893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23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hape 162"/>
          <p:cNvSpPr txBox="1">
            <a:spLocks noGrp="1"/>
          </p:cNvSpPr>
          <p:nvPr>
            <p:ph type="title" idx="4294967295"/>
          </p:nvPr>
        </p:nvSpPr>
        <p:spPr>
          <a:xfrm>
            <a:off x="2016125" y="249238"/>
            <a:ext cx="7127875" cy="874712"/>
          </a:xfrm>
        </p:spPr>
        <p:txBody>
          <a:bodyPr tIns="45700" rIns="45700" bIns="45700"/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0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PROWADZENIA AKCJI W OBRĘBIE ZAGROŻENIA PRĄDEM ELEKTRYCZNYM</a:t>
            </a:r>
          </a:p>
        </p:txBody>
      </p:sp>
      <p:sp>
        <p:nvSpPr>
          <p:cNvPr id="60420" name="Shape 165"/>
          <p:cNvSpPr txBox="1">
            <a:spLocks noGrp="1"/>
          </p:cNvSpPr>
          <p:nvPr>
            <p:ph type="body" idx="4294967295"/>
          </p:nvPr>
        </p:nvSpPr>
        <p:spPr>
          <a:xfrm>
            <a:off x="0" y="1820863"/>
            <a:ext cx="8280400" cy="4200525"/>
          </a:xfrm>
        </p:spPr>
        <p:txBody>
          <a:bodyPr lIns="54850" bIns="45700"/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dirty="0" smtClean="0">
                <a:latin typeface="Arial" charset="0"/>
                <a:cs typeface="Arial" charset="0"/>
              </a:rPr>
              <a:t> </a:t>
            </a:r>
            <a:r>
              <a:rPr lang="pl-PL" sz="2000" dirty="0" smtClean="0">
                <a:latin typeface="Arial" charset="0"/>
                <a:cs typeface="Arial" charset="0"/>
              </a:rPr>
              <a:t>W czasie akcji ratowniczych, w których występuje możliwość porażenia prądem elektrycznym, strażak współpracuje z odpowiednią służbą techniczną w celu wyłączenia dopływu prądu elektrycznego do urządzeń i instalacji znajdujących się na miejscu akcji.</a:t>
            </a: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endParaRPr lang="pl-PL" sz="2000" b="1" dirty="0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z="2000" dirty="0" smtClean="0">
                <a:latin typeface="Arial" charset="0"/>
                <a:cs typeface="Arial" charset="0"/>
              </a:rPr>
              <a:t> W przypadku gdy nie został wyłączony dopływ prądu elektrycznego, przyjmuje się, że każde urządzenie, instalacja elektryczna oraz trakcja elektryczna znajdują się pod napięciem.</a:t>
            </a:r>
          </a:p>
        </p:txBody>
      </p:sp>
      <p:sp>
        <p:nvSpPr>
          <p:cNvPr id="60418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95D6879E-DE42-4568-96AF-E099FD182759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24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hape 162"/>
          <p:cNvSpPr txBox="1">
            <a:spLocks noGrp="1"/>
          </p:cNvSpPr>
          <p:nvPr>
            <p:ph type="title" idx="4294967295"/>
          </p:nvPr>
        </p:nvSpPr>
        <p:spPr>
          <a:xfrm>
            <a:off x="2016125" y="249238"/>
            <a:ext cx="7127875" cy="874712"/>
          </a:xfrm>
        </p:spPr>
        <p:txBody>
          <a:bodyPr tIns="45700" rIns="45700" bIns="45700"/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0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PROWADZENIA AKCJI W OBRĘBIE ZAGROŻ. MATERIAŁ. PROMIENIOTWÓRCZYMI</a:t>
            </a:r>
          </a:p>
        </p:txBody>
      </p:sp>
      <p:sp>
        <p:nvSpPr>
          <p:cNvPr id="62468" name="Shape 165"/>
          <p:cNvSpPr txBox="1">
            <a:spLocks noGrp="1"/>
          </p:cNvSpPr>
          <p:nvPr>
            <p:ph type="body" idx="4294967295"/>
          </p:nvPr>
        </p:nvSpPr>
        <p:spPr>
          <a:xfrm>
            <a:off x="0" y="1820863"/>
            <a:ext cx="8280400" cy="4200525"/>
          </a:xfrm>
        </p:spPr>
        <p:txBody>
          <a:bodyPr lIns="54850" bIns="45700"/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z="2000" dirty="0" smtClean="0">
                <a:latin typeface="Arial" charset="0"/>
                <a:cs typeface="Arial" charset="0"/>
              </a:rPr>
              <a:t>Przed podjęciem czynności ratowniczych wyznacza się i oznacza strefę zagrożenia przy pomocy dostępnych środków.</a:t>
            </a: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endParaRPr lang="pl-PL" sz="2000" b="1" dirty="0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z="2000" dirty="0" smtClean="0">
                <a:latin typeface="Arial" charset="0"/>
                <a:cs typeface="Arial" charset="0"/>
              </a:rPr>
              <a:t>1. Kierujący akcją ratowniczą informuje strażaka o występującym zagrożeniu radiacyjnym.</a:t>
            </a:r>
          </a:p>
          <a:p>
            <a:pPr marL="438150" indent="-323850"/>
            <a:r>
              <a:rPr lang="pl-PL" sz="2000" dirty="0" smtClean="0">
                <a:latin typeface="Arial" charset="0"/>
                <a:cs typeface="Arial" charset="0"/>
              </a:rPr>
              <a:t>	2. Strażak prowadzi czynności ratownicze i wspomaga działania służb odpowiedzialnych za likwidację zagrożeń radiacyjnych - poza strefą zagrożenia</a:t>
            </a:r>
            <a:r>
              <a:rPr lang="pl-PL" dirty="0" smtClean="0">
                <a:latin typeface="Arial" charset="0"/>
                <a:cs typeface="Arial" charset="0"/>
              </a:rPr>
              <a:t>.</a:t>
            </a:r>
          </a:p>
        </p:txBody>
      </p:sp>
      <p:sp>
        <p:nvSpPr>
          <p:cNvPr id="62466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F565A276-10CD-4632-9ECE-BD923B2AB51D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25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hape 162"/>
          <p:cNvSpPr txBox="1">
            <a:spLocks noGrp="1"/>
          </p:cNvSpPr>
          <p:nvPr>
            <p:ph type="title" idx="4294967295"/>
          </p:nvPr>
        </p:nvSpPr>
        <p:spPr>
          <a:xfrm>
            <a:off x="2016125" y="249238"/>
            <a:ext cx="7127875" cy="874712"/>
          </a:xfrm>
        </p:spPr>
        <p:txBody>
          <a:bodyPr tIns="45700" rIns="45700" bIns="45700">
            <a:normAutofit fontScale="90000"/>
          </a:bodyPr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0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PROWADZENIA AKCJI RATOWNICZYCH W CZASIE KATASTROF BUDOWLANYCH I AWARII TECHNICZNYCH</a:t>
            </a:r>
          </a:p>
        </p:txBody>
      </p:sp>
      <p:sp>
        <p:nvSpPr>
          <p:cNvPr id="64516" name="Shape 165"/>
          <p:cNvSpPr txBox="1">
            <a:spLocks noGrp="1"/>
          </p:cNvSpPr>
          <p:nvPr>
            <p:ph type="body" idx="4294967295"/>
          </p:nvPr>
        </p:nvSpPr>
        <p:spPr>
          <a:xfrm>
            <a:off x="503238" y="1341438"/>
            <a:ext cx="8640762" cy="4200525"/>
          </a:xfrm>
        </p:spPr>
        <p:txBody>
          <a:bodyPr lIns="54850" bIns="45700">
            <a:normAutofit fontScale="85000" lnSpcReduction="10000"/>
          </a:bodyPr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z="2000" dirty="0" smtClean="0">
                <a:latin typeface="Arial" charset="0"/>
                <a:cs typeface="Arial" charset="0"/>
              </a:rPr>
              <a:t>Podczas dozorowania pogorzeliska, przeprowadzania dochodzeń </a:t>
            </a:r>
            <a:r>
              <a:rPr lang="pl-PL" sz="2000" dirty="0" err="1" smtClean="0">
                <a:latin typeface="Arial" charset="0"/>
                <a:cs typeface="Arial" charset="0"/>
              </a:rPr>
              <a:t>popożarowych</a:t>
            </a:r>
            <a:r>
              <a:rPr lang="pl-PL" sz="2000" dirty="0" smtClean="0">
                <a:latin typeface="Arial" charset="0"/>
                <a:cs typeface="Arial" charset="0"/>
              </a:rPr>
              <a:t> lub czynności kontrolnych nie wchodzi się do obiektów grożących zawaleniem. </a:t>
            </a: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endParaRPr lang="pl-PL" sz="2000" b="1" dirty="0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z="2000" dirty="0" smtClean="0">
                <a:latin typeface="Arial" charset="0"/>
                <a:cs typeface="Arial" charset="0"/>
              </a:rPr>
              <a:t>Podczas prowadzenia akcji ratowniczej związanej z awarią, uszkodzeniem dźwigu osobowego lub towarowego strażak współpracuje z odpowiednimi służbami technicznymi oraz stosuje środki i metody pracy zabezpieczające w szczególności przed:</a:t>
            </a:r>
          </a:p>
          <a:p>
            <a:pPr marL="742950" lvl="1" indent="-285750"/>
            <a:r>
              <a:rPr lang="pl-PL" sz="2000" dirty="0" smtClean="0">
                <a:latin typeface="Arial" charset="0"/>
                <a:cs typeface="Arial" charset="0"/>
              </a:rPr>
              <a:t>  1)   wpadnięciem do wnętrza szybu dźwigowego;</a:t>
            </a:r>
          </a:p>
          <a:p>
            <a:pPr marL="742950" lvl="1" indent="-285750"/>
            <a:r>
              <a:rPr lang="pl-PL" sz="2000" dirty="0" smtClean="0">
                <a:latin typeface="Arial" charset="0"/>
                <a:cs typeface="Arial" charset="0"/>
              </a:rPr>
              <a:t>  2)   opadnięciem kabiny, urządzeń dźwigowych, mechanizmów lub ich części na osoby znajdujące się w szybie dźwigowym;</a:t>
            </a:r>
          </a:p>
          <a:p>
            <a:pPr marL="742950" lvl="1" indent="-285750"/>
            <a:r>
              <a:rPr lang="pl-PL" sz="2000" dirty="0" smtClean="0">
                <a:latin typeface="Arial" charset="0"/>
                <a:cs typeface="Arial" charset="0"/>
              </a:rPr>
              <a:t>  3)   przypadkowym uruchomieniem lub uszkodzeniem mechanizmów mogących spowodować obrażenia strażaka.</a:t>
            </a:r>
          </a:p>
          <a:p>
            <a:pPr marL="742950" lvl="1" indent="-285750"/>
            <a:endParaRPr lang="pl-PL" sz="2000" b="1" dirty="0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z="2000" dirty="0" smtClean="0">
                <a:latin typeface="Arial" charset="0"/>
                <a:cs typeface="Arial" charset="0"/>
              </a:rPr>
              <a:t>Podczas pracy żurawi, dźwigów, wyciągarek linowych oraz innych maszyn i urządzeń przebywanie w bezpośrednim zasięgu ich pracy jest dozwolone wyłącznie za zgodą kierującego akcją ratowniczą i operatora.</a:t>
            </a:r>
          </a:p>
        </p:txBody>
      </p:sp>
      <p:sp>
        <p:nvSpPr>
          <p:cNvPr id="64514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7C040EA5-EF09-4626-9B18-415F8E0A9AF8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26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hape 162"/>
          <p:cNvSpPr txBox="1">
            <a:spLocks noGrp="1"/>
          </p:cNvSpPr>
          <p:nvPr>
            <p:ph type="title" idx="4294967295"/>
          </p:nvPr>
        </p:nvSpPr>
        <p:spPr>
          <a:xfrm>
            <a:off x="2016125" y="249238"/>
            <a:ext cx="7127875" cy="874712"/>
          </a:xfrm>
        </p:spPr>
        <p:txBody>
          <a:bodyPr tIns="45700" rIns="45700" bIns="45700">
            <a:normAutofit fontScale="90000"/>
          </a:bodyPr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0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PROWADZENIA CZYNNOŚCI RATOWNICZYCH NA WYSOKOŚCI I PONIŻEJ POZIOMU TERENU </a:t>
            </a:r>
          </a:p>
        </p:txBody>
      </p:sp>
      <p:sp>
        <p:nvSpPr>
          <p:cNvPr id="66564" name="Shape 165"/>
          <p:cNvSpPr txBox="1">
            <a:spLocks noGrp="1"/>
          </p:cNvSpPr>
          <p:nvPr>
            <p:ph type="body" idx="4294967295"/>
          </p:nvPr>
        </p:nvSpPr>
        <p:spPr>
          <a:xfrm>
            <a:off x="922338" y="1628775"/>
            <a:ext cx="8221662" cy="4200525"/>
          </a:xfrm>
        </p:spPr>
        <p:txBody>
          <a:bodyPr lIns="54850" bIns="45700">
            <a:normAutofit fontScale="92500" lnSpcReduction="20000"/>
          </a:bodyPr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z="1600" dirty="0" smtClean="0">
                <a:latin typeface="Arial" charset="0"/>
                <a:cs typeface="Arial" charset="0"/>
              </a:rPr>
              <a:t>1. Podczas wykonywania czynności ratowniczych na wysokości, w celu zabezpieczenia strażaka przed upadkiem, stosuje się szelki bezpieczeństwa z pasem biodrowym, z zastrzeżeniem ust. 2.</a:t>
            </a:r>
          </a:p>
          <a:p>
            <a:pPr marL="438150" indent="-323850"/>
            <a:r>
              <a:rPr lang="pl-PL" sz="1600" dirty="0" smtClean="0">
                <a:latin typeface="Arial" charset="0"/>
                <a:cs typeface="Arial" charset="0"/>
              </a:rPr>
              <a:t>	2. W sytuacji, o której mowa w § 57 ust. 1, dopuszcza się zastosowanie innych, dostępnych w danym momencie, środków ochrony indywidualnej strażaka.</a:t>
            </a:r>
          </a:p>
          <a:p>
            <a:pPr marL="438150" indent="-323850"/>
            <a:endParaRPr lang="pl-PL" sz="1600" b="1" dirty="0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z="1600" dirty="0" smtClean="0">
                <a:latin typeface="Arial" charset="0"/>
                <a:cs typeface="Arial" charset="0"/>
              </a:rPr>
              <a:t>Podczas wykonywania czynności ratowniczych na wysokości, w szczególności przed ich rozpoczęciem, sprawdza się stabilność, zabezpieczenie przed zmianą położenia, a także wizualnie stan techniczny konstrukcji lub urządzeń oraz ich stałych elementów służących do mocowania linek bezpieczeństwa.</a:t>
            </a: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endParaRPr lang="pl-PL" sz="1600" b="1" dirty="0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z="1600" dirty="0" smtClean="0">
                <a:latin typeface="Arial" charset="0"/>
                <a:cs typeface="Arial" charset="0"/>
              </a:rPr>
              <a:t>Do prowadzenia czynności ratowniczych z kosza drabiny lub podestu roboczego podnośnika wyposaża się strażaka w szelki bezpieczeństwa z pasem biodrowym oraz sprzęt umożliwiający ewakuację, o długości liny nie krótszej niż maksymalny wysięg tych urządzeń.</a:t>
            </a: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endParaRPr lang="pl-PL" sz="1600" b="1" dirty="0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z="1600" dirty="0" smtClean="0">
                <a:latin typeface="Arial" charset="0"/>
                <a:cs typeface="Arial" charset="0"/>
              </a:rPr>
              <a:t>1. Podczas operowania prądami gaśniczymi z drabiny, w celu zabezpieczenia strażaka przed upadkiem, stosuje się odpowiednio § 86.</a:t>
            </a:r>
          </a:p>
          <a:p>
            <a:pPr marL="438150" indent="-323850"/>
            <a:r>
              <a:rPr lang="pl-PL" sz="1600" dirty="0" smtClean="0">
                <a:latin typeface="Arial" charset="0"/>
                <a:cs typeface="Arial" charset="0"/>
              </a:rPr>
              <a:t>	2. W przypadku, o którym mowa w ust. 1, linię wężową zabezpiecza się przed upadkiem podpinką linkową.</a:t>
            </a:r>
          </a:p>
        </p:txBody>
      </p:sp>
      <p:sp>
        <p:nvSpPr>
          <p:cNvPr id="66562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B0D4DAB0-35A6-48D2-99DF-02595BDE7FC8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27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hape 162"/>
          <p:cNvSpPr txBox="1">
            <a:spLocks noGrp="1"/>
          </p:cNvSpPr>
          <p:nvPr>
            <p:ph type="title" idx="4294967295"/>
          </p:nvPr>
        </p:nvSpPr>
        <p:spPr>
          <a:xfrm>
            <a:off x="2016125" y="249238"/>
            <a:ext cx="7127875" cy="874712"/>
          </a:xfrm>
        </p:spPr>
        <p:txBody>
          <a:bodyPr tIns="45700" rIns="45700" bIns="45700">
            <a:normAutofit fontScale="90000"/>
          </a:bodyPr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0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PROWADZENIA CZYNNOŚCI RATOWNICZYCH NA WYSOKOŚCI I PONIŻEJ POZIOMU TERENU</a:t>
            </a:r>
          </a:p>
        </p:txBody>
      </p:sp>
      <p:sp>
        <p:nvSpPr>
          <p:cNvPr id="68612" name="Shape 165"/>
          <p:cNvSpPr txBox="1">
            <a:spLocks noGrp="1"/>
          </p:cNvSpPr>
          <p:nvPr>
            <p:ph type="body" idx="4294967295"/>
          </p:nvPr>
        </p:nvSpPr>
        <p:spPr>
          <a:xfrm>
            <a:off x="1065213" y="1820863"/>
            <a:ext cx="8078787" cy="4200525"/>
          </a:xfrm>
        </p:spPr>
        <p:txBody>
          <a:bodyPr lIns="54850" bIns="45700">
            <a:normAutofit lnSpcReduction="10000"/>
          </a:bodyPr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z="1800" dirty="0" smtClean="0">
                <a:latin typeface="Arial" charset="0"/>
                <a:cs typeface="Arial" charset="0"/>
              </a:rPr>
              <a:t>Niedopuszczalne jest opuszczanie się ślizgiem po bocznicach drabin.</a:t>
            </a: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endParaRPr lang="pl-PL" sz="1800" b="1" dirty="0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z="1800" dirty="0" smtClean="0">
                <a:latin typeface="Arial" charset="0"/>
                <a:cs typeface="Arial" charset="0"/>
              </a:rPr>
              <a:t>1. Podczas używania drabiny przenośnej w czasie czynności ratowniczych:</a:t>
            </a:r>
          </a:p>
          <a:p>
            <a:pPr marL="742950" lvl="1" indent="-285750"/>
            <a:r>
              <a:rPr lang="pl-PL" sz="1800" dirty="0" smtClean="0">
                <a:latin typeface="Arial" charset="0"/>
                <a:cs typeface="Arial" charset="0"/>
              </a:rPr>
              <a:t>1)   sprawia się ją tak, aby w trakcie używania nie straciła stateczności;</a:t>
            </a:r>
          </a:p>
          <a:p>
            <a:pPr marL="742950" lvl="1" indent="-285750"/>
            <a:r>
              <a:rPr lang="pl-PL" sz="1800" dirty="0" smtClean="0">
                <a:latin typeface="Arial" charset="0"/>
                <a:cs typeface="Arial" charset="0"/>
              </a:rPr>
              <a:t>2)   wchodzi się na drabinę i schodzi przodem do drabiny.</a:t>
            </a:r>
          </a:p>
          <a:p>
            <a:pPr marL="438150" indent="-323850"/>
            <a:r>
              <a:rPr lang="pl-PL" sz="1800" dirty="0" smtClean="0">
                <a:latin typeface="Arial" charset="0"/>
                <a:cs typeface="Arial" charset="0"/>
              </a:rPr>
              <a:t>	2. Drabina przystawna powinna wystawać ponad powierzchnię, na którą prowadzi, co najmniej o trzy szczeble.</a:t>
            </a:r>
          </a:p>
          <a:p>
            <a:pPr marL="438150" indent="-323850"/>
            <a:r>
              <a:rPr lang="pl-PL" sz="1800" dirty="0" smtClean="0">
                <a:latin typeface="Arial" charset="0"/>
                <a:cs typeface="Arial" charset="0"/>
              </a:rPr>
              <a:t>	3. W przypadku konieczności wejścia przez otwory w ścianach budynku, ustawia się drabinę z boku otworu, w sposób umożliwiający bezpieczne przejście z drabiny na dolną krawędź otworu. Kierujący akcją ratowniczą, w uzasadnionych przypadkach, może podjąć decyzję o innym ustawieniu drabiny przystawnej.</a:t>
            </a:r>
          </a:p>
          <a:p>
            <a:pPr marL="438150" indent="-323850"/>
            <a:r>
              <a:rPr lang="pl-PL" sz="1800" dirty="0" smtClean="0">
                <a:latin typeface="Arial" charset="0"/>
                <a:cs typeface="Arial" charset="0"/>
              </a:rPr>
              <a:t>	4. Drabiny wieloczęściowe łączone lub wysuwane są używane w taki sposób, aby zapobiec przemieszczaniu się ich części względem siebie.</a:t>
            </a:r>
          </a:p>
        </p:txBody>
      </p:sp>
      <p:sp>
        <p:nvSpPr>
          <p:cNvPr id="68610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90D0262A-7F5F-42E3-A5A1-771B8559E473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28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hape 162"/>
          <p:cNvSpPr txBox="1">
            <a:spLocks noGrp="1"/>
          </p:cNvSpPr>
          <p:nvPr>
            <p:ph type="title" idx="4294967295"/>
          </p:nvPr>
        </p:nvSpPr>
        <p:spPr>
          <a:xfrm>
            <a:off x="2016125" y="249238"/>
            <a:ext cx="7127875" cy="874712"/>
          </a:xfrm>
        </p:spPr>
        <p:txBody>
          <a:bodyPr tIns="45700" rIns="45700" bIns="45700"/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0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PROWADZENIA AKCJI RATOWNICZYCH W CZASIE GASZENIA POŻARÓW</a:t>
            </a:r>
          </a:p>
        </p:txBody>
      </p:sp>
      <p:sp>
        <p:nvSpPr>
          <p:cNvPr id="70660" name="Shape 165"/>
          <p:cNvSpPr txBox="1">
            <a:spLocks noGrp="1"/>
          </p:cNvSpPr>
          <p:nvPr>
            <p:ph type="body" idx="4294967295"/>
          </p:nvPr>
        </p:nvSpPr>
        <p:spPr>
          <a:xfrm>
            <a:off x="0" y="1484313"/>
            <a:ext cx="8078788" cy="4897437"/>
          </a:xfrm>
        </p:spPr>
        <p:txBody>
          <a:bodyPr lIns="54850" bIns="45700">
            <a:normAutofit fontScale="62500" lnSpcReduction="20000"/>
          </a:bodyPr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Podczas gaszenia pożaru kierujący akcją ratowniczą: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1)   utrzymuje łączność i kontroluje czas przebywania strażaka w strefie zagrożenia zapewniający bezpieczny odwrót lub ewakuację;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2)   zapewnia asekurowanie strażaka za pomocą linki ratowniczej podczas akcji ratowniczej na terenach podmokłych i torfowiskach;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3)   przed przystąpieniem do akcji ratowniczej w pomieszczeniu zadymionym, sprawdza wyposażenie strażaka w środki ochrony indywidualnej, sygnalizator bezruchu, sprzęt oświetleniowy i w sprzęt łączności bezprzewodowej.</a:t>
            </a:r>
          </a:p>
          <a:p>
            <a:pPr marL="742950" lvl="1" indent="-285750"/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W celu zmniejszenia zagrożenia związanego z działaniem płomieni, promieniowania cieplnego, dymu i gazów, strażak stosuje środki ochrony indywidualnej oraz wykorzystuje zasłony naturalne i sztuczne, w tym wodne.</a:t>
            </a: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1. Prowadząc linie wężowe: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  1)   na szlaku komunikacyjnym, oznacza się je i zabezpiecza;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  2)   unika się tarasowania liniami przejść, drzwi, schodów i innych szlaków komunikacyjnych;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  3)   pionowo, podwiesza się je i zabezpiecza przed obsuwaniem.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2. Prowadząc linię wężową po drabinie: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  1)   w czasie wchodzenia i schodzenia po drabinie umieszcza się linię wężową między nogami, przy jednoczesnym przewieszeniu prądownicy przez bark ku tyłowi;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  2)   w czasie wnoszenia linii wężowej po drabinie przydziela się strażakowi co najwyżej jeden odcinek linii wężowej.</a:t>
            </a:r>
          </a:p>
        </p:txBody>
      </p:sp>
      <p:sp>
        <p:nvSpPr>
          <p:cNvPr id="70658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46C6E624-AE57-4B99-85DC-F911C3F87141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29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/>
          </p:cNvSpPr>
          <p:nvPr>
            <p:ph type="sldNum" sz="quarter" idx="12"/>
          </p:nvPr>
        </p:nvSpPr>
        <p:spPr bwMode="auto">
          <a:xfrm>
            <a:off x="8559800" y="0"/>
            <a:ext cx="584200" cy="2492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FC7E54B5-D6C6-4D4F-B594-74F622FA98B9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3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09" name="Shape 126"/>
          <p:cNvSpPr txBox="1">
            <a:spLocks noGrp="1"/>
          </p:cNvSpPr>
          <p:nvPr>
            <p:ph type="title" idx="4294967295"/>
          </p:nvPr>
        </p:nvSpPr>
        <p:spPr>
          <a:xfrm>
            <a:off x="2016125" y="249238"/>
            <a:ext cx="7127875" cy="874712"/>
          </a:xfrm>
        </p:spPr>
        <p:txBody>
          <a:bodyPr tIns="45700" rIns="45700" bIns="45700"/>
          <a:lstStyle/>
          <a:p>
            <a:pPr eaLnBrk="1" hangingPunct="1">
              <a:buClr>
                <a:srgbClr val="FF0000"/>
              </a:buClr>
              <a:buSzPct val="25000"/>
              <a:buFont typeface="Calibri" pitchFamily="34" charset="0"/>
              <a:buNone/>
            </a:pPr>
            <a:r>
              <a:rPr lang="pl-PL" sz="24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PODSTAWA PRAWNA</a:t>
            </a:r>
          </a:p>
        </p:txBody>
      </p:sp>
      <p:sp>
        <p:nvSpPr>
          <p:cNvPr id="17412" name="Shape 129"/>
          <p:cNvSpPr txBox="1">
            <a:spLocks noGrp="1"/>
          </p:cNvSpPr>
          <p:nvPr>
            <p:ph type="body" idx="4294967295"/>
          </p:nvPr>
        </p:nvSpPr>
        <p:spPr>
          <a:xfrm>
            <a:off x="896938" y="1571625"/>
            <a:ext cx="8247062" cy="4665663"/>
          </a:xfrm>
        </p:spPr>
        <p:txBody>
          <a:bodyPr lIns="54850" bIns="45700"/>
          <a:lstStyle/>
          <a:p>
            <a:r>
              <a:rPr lang="pl-PL" sz="2400" b="1" smtClean="0">
                <a:latin typeface="Arial" charset="0"/>
                <a:cs typeface="Arial" charset="0"/>
              </a:rPr>
              <a:t>Wymagania bezpieczeństwa i higieny pracy/służby podczas ćwiczeń i działań ratowniczych reguluje </a:t>
            </a:r>
            <a:r>
              <a:rPr lang="pl-PL" sz="2400" b="1" u="sng" smtClean="0">
                <a:solidFill>
                  <a:schemeClr val="tx1"/>
                </a:solidFill>
                <a:latin typeface="Arial" charset="0"/>
                <a:cs typeface="Arial" charset="0"/>
              </a:rPr>
              <a:t>Rozporządzenie Ministra Spraw Wewnętrznych i Administracji z dnia 16 września 2008 r. w sprawie szczegółowych warunków bezpieczeństwa i higieny służby strażaków Państwowej Straży Pożarnej.</a:t>
            </a:r>
          </a:p>
          <a:p>
            <a:endParaRPr lang="pl-PL" sz="2400" b="1" u="sng" smtClean="0">
              <a:latin typeface="Arial" charset="0"/>
              <a:cs typeface="Arial" charset="0"/>
            </a:endParaRPr>
          </a:p>
          <a:p>
            <a:r>
              <a:rPr lang="pl-PL" sz="1800" smtClean="0">
                <a:latin typeface="Arial" charset="0"/>
                <a:cs typeface="Arial" charset="0"/>
              </a:rPr>
              <a:t>Rozporządzenie to zastąpiło obowiązujące do tej pory rozporządzenie MSWiA z 17 listopada 1997 r. w sprawie szczegółowych warunków bezpieczeństwa i higieny służby strażaków oraz zakresu ich obowiązywania w stosunku do innych osób biorących udział w akcjach ratowniczych, ćwiczeniach lub szkoleniu (Dz. U. z dnia 8 grudnia 1997r.).</a:t>
            </a:r>
          </a:p>
        </p:txBody>
      </p:sp>
      <p:sp>
        <p:nvSpPr>
          <p:cNvPr id="17410" name="Shape 127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hape 162"/>
          <p:cNvSpPr txBox="1">
            <a:spLocks noGrp="1"/>
          </p:cNvSpPr>
          <p:nvPr>
            <p:ph type="title" idx="4294967295"/>
          </p:nvPr>
        </p:nvSpPr>
        <p:spPr>
          <a:xfrm>
            <a:off x="2016125" y="249238"/>
            <a:ext cx="7127875" cy="874712"/>
          </a:xfrm>
        </p:spPr>
        <p:txBody>
          <a:bodyPr tIns="45700" rIns="45700" bIns="45700"/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0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PROWADZENIA AKCJI RATOWNICZYCH W CZASIE GASZENIA POŻARÓW</a:t>
            </a:r>
          </a:p>
        </p:txBody>
      </p:sp>
      <p:sp>
        <p:nvSpPr>
          <p:cNvPr id="72708" name="Shape 165"/>
          <p:cNvSpPr txBox="1">
            <a:spLocks noGrp="1"/>
          </p:cNvSpPr>
          <p:nvPr>
            <p:ph type="body" idx="4294967295"/>
          </p:nvPr>
        </p:nvSpPr>
        <p:spPr>
          <a:xfrm>
            <a:off x="1065213" y="1820863"/>
            <a:ext cx="8078787" cy="4200525"/>
          </a:xfrm>
        </p:spPr>
        <p:txBody>
          <a:bodyPr lIns="54850" bIns="45700">
            <a:normAutofit fontScale="62500" lnSpcReduction="20000"/>
          </a:bodyPr>
          <a:lstStyle/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3. Buduje się i prowadzi linię wężową bez zasilania jej wodą.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4. Na stanowisko gaśnicze w budynku wciąga się linię wężową za pomocą linki dopiero po przejściu strażaka z drabiny do wnętrza budynku.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5. Podczas wciągania linii wężowej z prądownicą zabezpiecza się prądownicę przed możliwością odłączenia.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6. Nie zwiększa się i nie zmniejsza w sposób gwałtowny ciśnienia wody w linii wężowej.</a:t>
            </a:r>
          </a:p>
          <a:p>
            <a:pPr marL="742950" lvl="1" indent="-285750"/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1. Operujący prądem gaśniczym: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1)   kieruje go w sposób niepowodujący zniszczenia konstrukcji obiektu lub jego zawalenia;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2)   nie używa zwartego prądu wody przy pożarach pyłów i materiałów pylących oraz w przypadku wytworzenia mieszanin wybuchowych przez te substancje;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3)   nie używa prądu wody i piany do gaszenia materiałów i surowców wchodzących z wodą w niebezpieczne reakcje;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4)   nie kieruje prądu gaśniczego na ludzi.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2. Operujący prądem gaśniczym może używać rozproszonego prądu wody do gaszenia odzieży na człowieku.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3. Podczas zajmowania stanowiska gaśniczego, zwłaszcza w przypadku zagrożenia wybuchem, stosuje się odpowiednio § 93.</a:t>
            </a:r>
          </a:p>
        </p:txBody>
      </p:sp>
      <p:sp>
        <p:nvSpPr>
          <p:cNvPr id="72706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58E15AEF-73EF-470E-A498-0253D173D5DD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30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hape 162"/>
          <p:cNvSpPr txBox="1">
            <a:spLocks noGrp="1"/>
          </p:cNvSpPr>
          <p:nvPr>
            <p:ph type="title" idx="4294967295"/>
          </p:nvPr>
        </p:nvSpPr>
        <p:spPr>
          <a:xfrm>
            <a:off x="2016125" y="249238"/>
            <a:ext cx="7127875" cy="874712"/>
          </a:xfrm>
        </p:spPr>
        <p:txBody>
          <a:bodyPr tIns="45700" rIns="45700" bIns="45700">
            <a:normAutofit fontScale="90000"/>
          </a:bodyPr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0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PROWADZENIA AKCJI RAT. NA WODZIE(LODZIE) I POD WODĄ(LODEM) ORAZ NA OBSZARACH POWODZIOWYCH, ZALEWOWYCH I ZALODZONYCH </a:t>
            </a:r>
          </a:p>
        </p:txBody>
      </p:sp>
      <p:sp>
        <p:nvSpPr>
          <p:cNvPr id="74756" name="Shape 165"/>
          <p:cNvSpPr txBox="1">
            <a:spLocks noGrp="1"/>
          </p:cNvSpPr>
          <p:nvPr>
            <p:ph type="body" idx="4294967295"/>
          </p:nvPr>
        </p:nvSpPr>
        <p:spPr>
          <a:xfrm>
            <a:off x="1065213" y="1820863"/>
            <a:ext cx="8078787" cy="4200525"/>
          </a:xfrm>
        </p:spPr>
        <p:txBody>
          <a:bodyPr lIns="54850" bIns="45700">
            <a:normAutofit fontScale="70000" lnSpcReduction="20000"/>
          </a:bodyPr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 Podczas akcji ratowniczych związanych z powodzią zapewnia się: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1)   oświetlenie terenu;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2)   sprzęt i oświetlenie nawigacyjne;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3)   indywidualne środki łączności, sygnalizacji i oświetlenia;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4)   rezerwę suchej odzieży;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5)   warunki do odpoczynku;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6)   wymianę strażaków biorących udział w akcji.</a:t>
            </a:r>
          </a:p>
          <a:p>
            <a:pPr marL="742950" lvl="1" indent="-285750"/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1. Podczas ratowania ludzi znajdujących się na zamarzniętych akwenach i ciekach wodnych stosuje się sprzęt przeznaczony do tego typu działań, układając go na powierzchni lodu.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2. W przypadku, o którym mowa w ust. 1, strażak przed rozpoczęciem akcji nakłada kamizelkę ratunkową oraz zabezpiecza się linką ratowniczą.</a:t>
            </a:r>
          </a:p>
          <a:p>
            <a:pPr marL="438150" indent="-323850"/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Podczas akcji ratowniczych uregulowanych w niniejszym rozdziale stosuje się odpowiednio</a:t>
            </a:r>
          </a:p>
          <a:p>
            <a:pPr marL="438150" indent="-323850">
              <a:buClr>
                <a:srgbClr val="FF3300"/>
              </a:buClr>
              <a:buFont typeface="Wingdings" pitchFamily="2" charset="2"/>
              <a:buNone/>
            </a:pPr>
            <a:r>
              <a:rPr lang="pl-PL" smtClean="0">
                <a:latin typeface="Arial" charset="0"/>
                <a:cs typeface="Arial" charset="0"/>
              </a:rPr>
              <a:t>	 § 42-45.</a:t>
            </a:r>
          </a:p>
        </p:txBody>
      </p:sp>
      <p:sp>
        <p:nvSpPr>
          <p:cNvPr id="74754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4F1CFBCC-DC28-47CA-8343-BD70509B26E5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31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hape 162"/>
          <p:cNvSpPr txBox="1">
            <a:spLocks noGrp="1"/>
          </p:cNvSpPr>
          <p:nvPr>
            <p:ph type="title" idx="4294967295"/>
          </p:nvPr>
        </p:nvSpPr>
        <p:spPr>
          <a:xfrm>
            <a:off x="2016125" y="249238"/>
            <a:ext cx="7127875" cy="874712"/>
          </a:xfrm>
        </p:spPr>
        <p:txBody>
          <a:bodyPr tIns="45700" rIns="45700" bIns="45700">
            <a:normAutofit fontScale="90000"/>
          </a:bodyPr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0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PROWADZENIA AKCJI RAT. W CZASIE NADZWYCZAJNYCH ZJAWISK POGODOWYCH</a:t>
            </a:r>
          </a:p>
        </p:txBody>
      </p:sp>
      <p:sp>
        <p:nvSpPr>
          <p:cNvPr id="76804" name="Shape 165"/>
          <p:cNvSpPr txBox="1">
            <a:spLocks noGrp="1"/>
          </p:cNvSpPr>
          <p:nvPr>
            <p:ph type="body" idx="4294967295"/>
          </p:nvPr>
        </p:nvSpPr>
        <p:spPr>
          <a:xfrm>
            <a:off x="1065213" y="1820863"/>
            <a:ext cx="8078787" cy="4416425"/>
          </a:xfrm>
        </p:spPr>
        <p:txBody>
          <a:bodyPr lIns="54850" bIns="45700">
            <a:normAutofit fontScale="70000" lnSpcReduction="20000"/>
          </a:bodyPr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Podczas akcji ratowniczych w czasie burz i silnych wiatrów: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1)   zapewnia się stałe monitorowanie strefy zagrożenia;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2)   unika się gromadzenia sprzętu i zajmowania stanowisk w pobliżu drzew i obiektów, szczególnie w pobliżu słupów i kominów;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3)   zwraca się uwagę na zerwane kable, przewody oraz urządzenia zagrażające porażeniem prądem elektrycznym.</a:t>
            </a:r>
          </a:p>
          <a:p>
            <a:pPr marL="742950" lvl="1" indent="-285750"/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Podczas akcji ratowniczych w czasie występowania ujemnych temperatur: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1)   zachowuje się szczególną ostrożność przy używaniu sprzętu ochrony dróg oddechowych w związku z możliwością wystąpienia nieprawidłowości w jego pracy na skutek mrozu;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2)   zachowuje się ciągłość przepływu wody w liniach wężowych;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3)   przy wyznaczaniu stanowisk gaśniczych uwzględnia się przeciążenia konstrukcji budowlanej wskutek zamarzania wody użytej do gaszenia;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4)   zachowuje się szczególną ostrożność w pobliżu linii wężowych i na stanowiskach gaśniczych w związku z możliwością powstania oblodzeń;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5)   zapewnia się rezerwę suchej odzieży;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6)   zapewnia się wymianę strażaków uczestniczących w akcji.</a:t>
            </a:r>
          </a:p>
        </p:txBody>
      </p:sp>
      <p:sp>
        <p:nvSpPr>
          <p:cNvPr id="76802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60160979-DC4C-41FA-A686-DAE7F3819D15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32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>
            <a:spLocks noGrp="1"/>
          </p:cNvSpPr>
          <p:nvPr>
            <p:ph type="sldNum" sz="quarter" idx="12"/>
          </p:nvPr>
        </p:nvSpPr>
        <p:spPr bwMode="auto">
          <a:xfrm>
            <a:off x="8559800" y="0"/>
            <a:ext cx="584200" cy="2492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9D647717-E5ED-4F8C-82C4-BCDEC2495EC8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33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849" name="Shape 187"/>
          <p:cNvSpPr txBox="1">
            <a:spLocks noGrp="1"/>
          </p:cNvSpPr>
          <p:nvPr>
            <p:ph type="title" idx="4294967295"/>
          </p:nvPr>
        </p:nvSpPr>
        <p:spPr>
          <a:xfrm>
            <a:off x="1781175" y="249238"/>
            <a:ext cx="7362825" cy="874712"/>
          </a:xfrm>
        </p:spPr>
        <p:txBody>
          <a:bodyPr tIns="45700" rIns="45700" bIns="45700"/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500" b="1" smtClean="0">
                <a:solidFill>
                  <a:srgbClr val="FFC700"/>
                </a:solidFill>
                <a:latin typeface="Calibri" pitchFamily="34" charset="0"/>
                <a:cs typeface="Arial" charset="0"/>
                <a:sym typeface="Calibri" pitchFamily="34" charset="0"/>
              </a:rPr>
              <a:t>INDEKS MATERIAŁÓW POBRANYCH Z INTERNETU</a:t>
            </a:r>
          </a:p>
        </p:txBody>
      </p:sp>
      <p:sp>
        <p:nvSpPr>
          <p:cNvPr id="78852" name="Shape 190"/>
          <p:cNvSpPr txBox="1">
            <a:spLocks noGrp="1"/>
          </p:cNvSpPr>
          <p:nvPr>
            <p:ph type="body" idx="4294967295"/>
          </p:nvPr>
        </p:nvSpPr>
        <p:spPr>
          <a:xfrm>
            <a:off x="727075" y="1833563"/>
            <a:ext cx="8416925" cy="4187825"/>
          </a:xfrm>
        </p:spPr>
        <p:txBody>
          <a:bodyPr lIns="54850" bIns="45700"/>
          <a:lstStyle/>
          <a:p>
            <a:pPr marL="88900" eaLnBrk="1" hangingPunct="1">
              <a:buClr>
                <a:schemeClr val="accent1"/>
              </a:buClr>
              <a:buSzPct val="80000"/>
              <a:buFont typeface="Noto Sans Symbols"/>
              <a:buNone/>
            </a:pPr>
            <a:r>
              <a:rPr lang="pl-PL" sz="1600" smtClean="0">
                <a:solidFill>
                  <a:schemeClr val="tx1"/>
                </a:solidFill>
                <a:latin typeface="Arial" charset="0"/>
                <a:cs typeface="Arial" charset="0"/>
              </a:rPr>
              <a:t>Treść</a:t>
            </a:r>
            <a:r>
              <a:rPr lang="pl-PL" sz="1600" b="1" smtClean="0">
                <a:solidFill>
                  <a:schemeClr val="tx1"/>
                </a:solidFill>
                <a:latin typeface="Arial" charset="0"/>
                <a:cs typeface="Arial" charset="0"/>
              </a:rPr>
              <a:t> Rozporządzenia Ministra Spraw Wewnętrznych i Administracji z dnia 16 września 2008 r. w sprawie szczegółowych warunków bezpieczeństwa i higieny służby strażaków Państwowej Straży Pożarnej </a:t>
            </a:r>
            <a:r>
              <a:rPr lang="pl-PL" sz="1600" smtClean="0">
                <a:solidFill>
                  <a:schemeClr val="tx1"/>
                </a:solidFill>
                <a:latin typeface="Arial" charset="0"/>
                <a:cs typeface="Arial" charset="0"/>
              </a:rPr>
              <a:t>pobrano z :</a:t>
            </a:r>
          </a:p>
          <a:p>
            <a:pPr marL="88900" eaLnBrk="1" hangingPunct="1">
              <a:buClr>
                <a:schemeClr val="accent1"/>
              </a:buClr>
              <a:buSzPct val="80000"/>
              <a:buFont typeface="Noto Sans Symbols"/>
              <a:buNone/>
            </a:pPr>
            <a:r>
              <a:rPr lang="pl-PL" sz="1600" smtClean="0">
                <a:solidFill>
                  <a:schemeClr val="tx1"/>
                </a:solidFill>
                <a:latin typeface="Arial" charset="0"/>
                <a:cs typeface="Arial" charset="0"/>
              </a:rPr>
              <a:t>- </a:t>
            </a:r>
            <a:r>
              <a:rPr lang="pl-PL" u="sng" smtClean="0">
                <a:solidFill>
                  <a:srgbClr val="0099FF"/>
                </a:solidFill>
                <a:latin typeface="Arial" charset="0"/>
                <a:cs typeface="Arial" charset="0"/>
                <a:hlinkClick r:id="rId3"/>
              </a:rPr>
              <a:t>www.straz.brzesko.pl/dok/</a:t>
            </a:r>
            <a:r>
              <a:rPr lang="pl-PL" b="1" u="sng" smtClean="0">
                <a:solidFill>
                  <a:srgbClr val="0099FF"/>
                </a:solidFill>
                <a:latin typeface="Arial" charset="0"/>
                <a:cs typeface="Arial" charset="0"/>
                <a:hlinkClick r:id="rId3"/>
              </a:rPr>
              <a:t>bhp</a:t>
            </a:r>
            <a:r>
              <a:rPr lang="pl-PL" u="sng" smtClean="0">
                <a:solidFill>
                  <a:srgbClr val="0099FF"/>
                </a:solidFill>
                <a:latin typeface="Arial" charset="0"/>
                <a:cs typeface="Arial" charset="0"/>
                <a:hlinkClick r:id="rId3"/>
              </a:rPr>
              <a:t>strazakow.</a:t>
            </a:r>
            <a:r>
              <a:rPr lang="pl-PL" b="1" u="sng" smtClean="0">
                <a:solidFill>
                  <a:srgbClr val="0099FF"/>
                </a:solidFill>
                <a:latin typeface="Arial" charset="0"/>
                <a:cs typeface="Arial" charset="0"/>
                <a:hlinkClick r:id="rId3"/>
              </a:rPr>
              <a:t>doc</a:t>
            </a:r>
            <a:r>
              <a:rPr lang="pl-PL" u="sng" smtClean="0">
                <a:solidFill>
                  <a:srgbClr val="0099FF"/>
                </a:solidFill>
                <a:latin typeface="Arial" charset="0"/>
                <a:cs typeface="Arial" charset="0"/>
                <a:hlinkClick r:id="rId3"/>
              </a:rPr>
              <a:t> -  12.03.2016</a:t>
            </a:r>
            <a:r>
              <a:rPr lang="pl-PL" u="sng" smtClean="0">
                <a:solidFill>
                  <a:srgbClr val="0099FF"/>
                </a:solidFill>
                <a:latin typeface="Arial" charset="0"/>
                <a:cs typeface="Arial" charset="0"/>
              </a:rPr>
              <a:t> r.</a:t>
            </a:r>
          </a:p>
        </p:txBody>
      </p:sp>
      <p:sp>
        <p:nvSpPr>
          <p:cNvPr id="78850" name="Shape 188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hape 143"/>
          <p:cNvSpPr txBox="1">
            <a:spLocks noGrp="1"/>
          </p:cNvSpPr>
          <p:nvPr>
            <p:ph idx="1"/>
          </p:nvPr>
        </p:nvSpPr>
        <p:spPr>
          <a:xfrm>
            <a:off x="468313" y="1628775"/>
            <a:ext cx="8229600" cy="4822825"/>
          </a:xfrm>
        </p:spPr>
        <p:txBody>
          <a:bodyPr lIns="54850" bIns="45700"/>
          <a:lstStyle/>
          <a:p>
            <a:pPr marL="117475" indent="-3175" defTabSz="355600">
              <a:spcBef>
                <a:spcPct val="0"/>
              </a:spcBef>
              <a:buClr>
                <a:srgbClr val="FF3300"/>
              </a:buClr>
              <a:buSzTx/>
              <a:buFont typeface="Wingdings" pitchFamily="2" charset="2"/>
              <a:buChar char="Ø"/>
            </a:pPr>
            <a:r>
              <a:rPr lang="pl-PL" sz="1400" smtClean="0">
                <a:solidFill>
                  <a:srgbClr val="000000"/>
                </a:solidFill>
                <a:latin typeface="Arial" charset="0"/>
                <a:cs typeface="Arial" charset="0"/>
                <a:sym typeface="Calibri" pitchFamily="34" charset="0"/>
              </a:rPr>
              <a:t>  Strażak jest przeszkolony w zakresie kwalifikowanej pierwszej pomocy i posiada ważne          	zaświadczenie o ukończeniu takiego szkolenia.</a:t>
            </a:r>
          </a:p>
          <a:p>
            <a:pPr marL="117475" indent="-3175" defTabSz="355600">
              <a:spcBef>
                <a:spcPct val="0"/>
              </a:spcBef>
              <a:buClrTx/>
              <a:buSzTx/>
              <a:buFont typeface="Wingdings" pitchFamily="2" charset="2"/>
              <a:buChar char="Ø"/>
            </a:pPr>
            <a:endParaRPr lang="pl-PL" sz="1400" b="1" smtClean="0">
              <a:solidFill>
                <a:srgbClr val="000000"/>
              </a:solidFill>
              <a:latin typeface="Arial" charset="0"/>
              <a:cs typeface="Arial" charset="0"/>
              <a:sym typeface="Calibri" pitchFamily="34" charset="0"/>
            </a:endParaRPr>
          </a:p>
          <a:p>
            <a:pPr marL="117475" indent="-3175" defTabSz="355600">
              <a:spcBef>
                <a:spcPct val="0"/>
              </a:spcBef>
              <a:buClr>
                <a:srgbClr val="FF3300"/>
              </a:buClr>
              <a:buSzTx/>
              <a:buFont typeface="Wingdings" pitchFamily="2" charset="2"/>
              <a:buChar char="Ø"/>
            </a:pPr>
            <a:r>
              <a:rPr lang="pl-PL" sz="1400" smtClean="0">
                <a:solidFill>
                  <a:srgbClr val="000000"/>
                </a:solidFill>
                <a:latin typeface="Arial" charset="0"/>
                <a:cs typeface="Arial" charset="0"/>
                <a:sym typeface="Calibri" pitchFamily="34" charset="0"/>
              </a:rPr>
              <a:t>  Realizując zadania z zakresu kwalifikowanej pierwszej pomocy, strażak stosuje środki ochrony 	indywidualnej, w szczególności rękawiczki jednorazowego użytku oraz okulary lub przyłbicę.</a:t>
            </a:r>
          </a:p>
          <a:p>
            <a:pPr marL="117475" indent="-3175" defTabSz="355600">
              <a:spcBef>
                <a:spcPct val="0"/>
              </a:spcBef>
              <a:buClrTx/>
              <a:buSzTx/>
              <a:buFont typeface="Wingdings" pitchFamily="2" charset="2"/>
              <a:buChar char="Ø"/>
            </a:pPr>
            <a:endParaRPr lang="pl-PL" sz="1400" b="1" smtClean="0">
              <a:solidFill>
                <a:srgbClr val="000000"/>
              </a:solidFill>
              <a:latin typeface="Arial" charset="0"/>
              <a:cs typeface="Arial" charset="0"/>
              <a:sym typeface="Calibri" pitchFamily="34" charset="0"/>
            </a:endParaRPr>
          </a:p>
          <a:p>
            <a:pPr marL="117475" indent="-3175" defTabSz="355600">
              <a:spcBef>
                <a:spcPct val="0"/>
              </a:spcBef>
              <a:buClr>
                <a:srgbClr val="FF3300"/>
              </a:buClr>
              <a:buSzTx/>
              <a:buFont typeface="Wingdings" pitchFamily="2" charset="2"/>
              <a:buChar char="Ø"/>
            </a:pPr>
            <a:r>
              <a:rPr lang="pl-PL" sz="1400" smtClean="0">
                <a:solidFill>
                  <a:srgbClr val="000000"/>
                </a:solidFill>
                <a:latin typeface="Arial" charset="0"/>
                <a:cs typeface="Arial" charset="0"/>
                <a:sym typeface="Calibri" pitchFamily="34" charset="0"/>
              </a:rPr>
              <a:t> 1. Akcje ratownicze, ćwiczenia lub szkolenie, stwarzające w ocenie kierującego akcją ratowniczą lub organizatora ćwiczeń lub szkolenia ryzyko wystąpienia obrażeń wymagających podjęcia medycznych czynności ratunkowych, zabezpiecza zespół ratownictwa medycznego, o którym mowa w ust. 3.</a:t>
            </a:r>
          </a:p>
          <a:p>
            <a:pPr marL="117475" indent="-3175" defTabSz="355600">
              <a:spcBef>
                <a:spcPct val="0"/>
              </a:spcBef>
              <a:buClrTx/>
              <a:buSzTx/>
              <a:buFontTx/>
              <a:buNone/>
            </a:pPr>
            <a:r>
              <a:rPr lang="pl-PL" sz="1400" smtClean="0">
                <a:solidFill>
                  <a:srgbClr val="000000"/>
                </a:solidFill>
                <a:latin typeface="Arial" charset="0"/>
                <a:cs typeface="Arial" charset="0"/>
                <a:sym typeface="Calibri" pitchFamily="34" charset="0"/>
              </a:rPr>
              <a:t>2. Decyzję o ustaniu zagrożenia, o którym mowa w ust. 1, podejmuje kierujący akcją ratowniczą albo organizator ćwiczeń lub szkolenia.</a:t>
            </a:r>
          </a:p>
          <a:p>
            <a:pPr marL="117475" indent="-3175" defTabSz="355600">
              <a:spcBef>
                <a:spcPct val="0"/>
              </a:spcBef>
              <a:buClrTx/>
              <a:buSzTx/>
              <a:buFontTx/>
              <a:buNone/>
            </a:pPr>
            <a:r>
              <a:rPr lang="pl-PL" sz="1400" smtClean="0">
                <a:solidFill>
                  <a:srgbClr val="000000"/>
                </a:solidFill>
                <a:latin typeface="Arial" charset="0"/>
                <a:cs typeface="Arial" charset="0"/>
                <a:sym typeface="Calibri" pitchFamily="34" charset="0"/>
              </a:rPr>
              <a:t>3. Ćwiczenia lub szkolenie, o których mowa w ust. 1, są zabezpieczane przez zespół ratownictwa medycznego inny niż pozostający w gotowości na danym terenie.</a:t>
            </a:r>
          </a:p>
          <a:p>
            <a:pPr marL="117475" indent="-3175" defTabSz="355600">
              <a:spcBef>
                <a:spcPct val="0"/>
              </a:spcBef>
              <a:buClrTx/>
              <a:buSzTx/>
              <a:buFontTx/>
              <a:buNone/>
            </a:pPr>
            <a:endParaRPr lang="pl-PL" sz="1400" b="1" smtClean="0">
              <a:solidFill>
                <a:srgbClr val="000000"/>
              </a:solidFill>
              <a:latin typeface="Arial" charset="0"/>
              <a:cs typeface="Arial" charset="0"/>
              <a:sym typeface="Calibri" pitchFamily="34" charset="0"/>
            </a:endParaRPr>
          </a:p>
          <a:p>
            <a:pPr marL="117475" indent="-3175" defTabSz="355600">
              <a:spcBef>
                <a:spcPct val="0"/>
              </a:spcBef>
              <a:buClr>
                <a:srgbClr val="FF3300"/>
              </a:buClr>
              <a:buSzTx/>
              <a:buFont typeface="Wingdings" pitchFamily="2" charset="2"/>
              <a:buChar char="Ø"/>
            </a:pPr>
            <a:r>
              <a:rPr lang="pl-PL" sz="1400" smtClean="0">
                <a:solidFill>
                  <a:srgbClr val="000000"/>
                </a:solidFill>
                <a:latin typeface="Arial" charset="0"/>
                <a:cs typeface="Arial" charset="0"/>
                <a:sym typeface="Calibri" pitchFamily="34" charset="0"/>
              </a:rPr>
              <a:t> 1. W przypadku możliwości wystąpienia w środowisku pracy szkodliwego czynnika biologicznego strażacy podlegają szczepieniom ochronnym zgodnie z ustawą z dnia 6 września 2001 r. o chorobach zakaźnych i zakażeniach (Dz. U. Nr 126, poz. 1384, z późn. zm.3)) oraz przepisami wydanymi na podstawie art. 33 ust. 1 i 2 tej ustawy.</a:t>
            </a:r>
          </a:p>
          <a:p>
            <a:pPr marL="117475" indent="-3175" defTabSz="355600">
              <a:spcBef>
                <a:spcPct val="0"/>
              </a:spcBef>
              <a:buClrTx/>
              <a:buSzTx/>
              <a:buFontTx/>
              <a:buNone/>
            </a:pPr>
            <a:r>
              <a:rPr lang="pl-PL" sz="1400" smtClean="0">
                <a:solidFill>
                  <a:srgbClr val="000000"/>
                </a:solidFill>
                <a:latin typeface="Arial" charset="0"/>
                <a:cs typeface="Arial" charset="0"/>
                <a:sym typeface="Calibri" pitchFamily="34" charset="0"/>
              </a:rPr>
              <a:t>2. Strażak realizujący zadania z zakresu akcji ratowniczych i pomocy humanitarnej poza granicami państwa podlega szczepieniom ochronnym, z uwzględnieniem zagrożeń występujących w przewidywanym rejonie działań.</a:t>
            </a:r>
          </a:p>
        </p:txBody>
      </p:sp>
      <p:sp>
        <p:nvSpPr>
          <p:cNvPr id="141" name="Shape 141"/>
          <p:cNvSpPr>
            <a:spLocks noGrp="1"/>
          </p:cNvSpPr>
          <p:nvPr>
            <p:ph type="sldNum" sz="quarter" idx="12"/>
          </p:nvPr>
        </p:nvSpPr>
        <p:spPr bwMode="auto">
          <a:xfrm>
            <a:off x="8559800" y="0"/>
            <a:ext cx="584200" cy="2492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B0CE021D-A662-423B-9D2D-649D28FD6A8E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4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57" name="Shape 137"/>
          <p:cNvSpPr txBox="1">
            <a:spLocks noGrp="1"/>
          </p:cNvSpPr>
          <p:nvPr>
            <p:ph type="title"/>
          </p:nvPr>
        </p:nvSpPr>
        <p:spPr>
          <a:xfrm>
            <a:off x="1331913" y="152400"/>
            <a:ext cx="7354887" cy="1250950"/>
          </a:xfrm>
        </p:spPr>
        <p:txBody>
          <a:bodyPr tIns="45700" rIns="45700" bIns="45700"/>
          <a:lstStyle/>
          <a:p>
            <a:pPr eaLnBrk="1" hangingPunct="1">
              <a:spcBef>
                <a:spcPct val="0"/>
              </a:spcBef>
              <a:buSzPct val="25000"/>
              <a:buFont typeface="Calibri" pitchFamily="34" charset="0"/>
              <a:buNone/>
            </a:pPr>
            <a:r>
              <a:rPr lang="pl-PL" sz="2400" smtClean="0">
                <a:latin typeface="Arial" charset="0"/>
                <a:cs typeface="Arial" charset="0"/>
                <a:sym typeface="Calibri" pitchFamily="34" charset="0"/>
              </a:rPr>
              <a:t>ZABEZPIECZENIE MEDYCZNE STRAŻAKÓW PODCZAS AKCJI RAT., ĆWICZEŃ I SZKOLEŃ</a:t>
            </a:r>
          </a:p>
        </p:txBody>
      </p:sp>
      <p:sp>
        <p:nvSpPr>
          <p:cNvPr id="19459" name="Shape 138"/>
          <p:cNvSpPr>
            <a:spLocks noChangeArrowheads="1"/>
          </p:cNvSpPr>
          <p:nvPr/>
        </p:nvSpPr>
        <p:spPr bwMode="auto">
          <a:xfrm>
            <a:off x="273050" y="1636713"/>
            <a:ext cx="8286750" cy="387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9462" name="Rectangle 10"/>
          <p:cNvSpPr>
            <a:spLocks noChangeArrowheads="1"/>
          </p:cNvSpPr>
          <p:nvPr/>
        </p:nvSpPr>
        <p:spPr bwMode="auto">
          <a:xfrm>
            <a:off x="-2147483648" y="-2147483648"/>
            <a:ext cx="106997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radycyjne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63" name="Rectangle 11"/>
          <p:cNvSpPr>
            <a:spLocks noChangeArrowheads="1"/>
          </p:cNvSpPr>
          <p:nvPr/>
        </p:nvSpPr>
        <p:spPr bwMode="auto">
          <a:xfrm>
            <a:off x="-762581025" y="-2147483648"/>
            <a:ext cx="1168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szkolenia,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64" name="Rectangle 12"/>
          <p:cNvSpPr>
            <a:spLocks noChangeArrowheads="1"/>
          </p:cNvSpPr>
          <p:nvPr/>
        </p:nvSpPr>
        <p:spPr bwMode="auto">
          <a:xfrm>
            <a:off x="-9836150" y="-2147483648"/>
            <a:ext cx="8731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służące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65" name="Rectangle 13"/>
          <p:cNvSpPr>
            <a:spLocks noChangeArrowheads="1"/>
          </p:cNvSpPr>
          <p:nvPr/>
        </p:nvSpPr>
        <p:spPr bwMode="auto">
          <a:xfrm>
            <a:off x="590762725" y="-2147483648"/>
            <a:ext cx="1168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utrzymaniu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66" name="Rectangle 14"/>
          <p:cNvSpPr>
            <a:spLocks noChangeArrowheads="1"/>
          </p:cNvSpPr>
          <p:nvPr/>
        </p:nvSpPr>
        <p:spPr bwMode="auto">
          <a:xfrm>
            <a:off x="1418913850" y="-2147483648"/>
            <a:ext cx="12668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określonego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67" name="Rectangle 15"/>
          <p:cNvSpPr>
            <a:spLocks noChangeArrowheads="1"/>
          </p:cNvSpPr>
          <p:nvPr/>
        </p:nvSpPr>
        <p:spPr bwMode="auto">
          <a:xfrm>
            <a:off x="2147483647" y="-2147483648"/>
            <a:ext cx="8731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poziomu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68" name="Rectangle 16"/>
          <p:cNvSpPr>
            <a:spLocks noChangeArrowheads="1"/>
          </p:cNvSpPr>
          <p:nvPr/>
        </p:nvSpPr>
        <p:spPr bwMode="auto">
          <a:xfrm>
            <a:off x="-2061687838" y="2147483647"/>
            <a:ext cx="13652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umiejętności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69" name="Rectangle 17"/>
          <p:cNvSpPr>
            <a:spLocks noChangeArrowheads="1"/>
          </p:cNvSpPr>
          <p:nvPr/>
        </p:nvSpPr>
        <p:spPr bwMode="auto">
          <a:xfrm>
            <a:off x="-1236179900" y="-2147483648"/>
            <a:ext cx="4794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już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70" name="Rectangle 18"/>
          <p:cNvSpPr>
            <a:spLocks noChangeArrowheads="1"/>
          </p:cNvSpPr>
          <p:nvPr/>
        </p:nvSpPr>
        <p:spPr bwMode="auto">
          <a:xfrm>
            <a:off x="-972924775" y="2147483647"/>
            <a:ext cx="479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nie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71" name="Rectangle 19"/>
          <p:cNvSpPr>
            <a:spLocks noChangeArrowheads="1"/>
          </p:cNvSpPr>
          <p:nvPr/>
        </p:nvSpPr>
        <p:spPr bwMode="auto">
          <a:xfrm>
            <a:off x="-2147483648" y="2147483647"/>
            <a:ext cx="13652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wystarczają.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72" name="Rectangle 20"/>
          <p:cNvSpPr>
            <a:spLocks noChangeArrowheads="1"/>
          </p:cNvSpPr>
          <p:nvPr/>
        </p:nvSpPr>
        <p:spPr bwMode="auto">
          <a:xfrm>
            <a:off x="97320100" y="2147483647"/>
            <a:ext cx="8731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Ogromną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73" name="Rectangle 21"/>
          <p:cNvSpPr>
            <a:spLocks noChangeArrowheads="1"/>
          </p:cNvSpPr>
          <p:nvPr/>
        </p:nvSpPr>
        <p:spPr bwMode="auto">
          <a:xfrm>
            <a:off x="732320100" y="2147483647"/>
            <a:ext cx="5778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rolę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74" name="Rectangle 22"/>
          <p:cNvSpPr>
            <a:spLocks noChangeArrowheads="1"/>
          </p:cNvSpPr>
          <p:nvPr/>
        </p:nvSpPr>
        <p:spPr bwMode="auto">
          <a:xfrm>
            <a:off x="1043200225" y="-2147483648"/>
            <a:ext cx="106997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odgrywają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75" name="Rectangle 23"/>
          <p:cNvSpPr>
            <a:spLocks noChangeArrowheads="1"/>
          </p:cNvSpPr>
          <p:nvPr/>
        </p:nvSpPr>
        <p:spPr bwMode="auto">
          <a:xfrm>
            <a:off x="-2147483648" y="-2147483648"/>
            <a:ext cx="8731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obecnie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76" name="Rectangle 24"/>
          <p:cNvSpPr>
            <a:spLocks noChangeArrowheads="1"/>
          </p:cNvSpPr>
          <p:nvPr/>
        </p:nvSpPr>
        <p:spPr bwMode="auto">
          <a:xfrm>
            <a:off x="-2147483648" y="-2147483648"/>
            <a:ext cx="4794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te,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77" name="Rectangle 25"/>
          <p:cNvSpPr>
            <a:spLocks noChangeArrowheads="1"/>
          </p:cNvSpPr>
          <p:nvPr/>
        </p:nvSpPr>
        <p:spPr bwMode="auto">
          <a:xfrm>
            <a:off x="2147483647" y="2147483647"/>
            <a:ext cx="6699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kt</a:t>
            </a:r>
            <a:r>
              <a:rPr lang="pl-PL" sz="1300">
                <a:cs typeface="Courier New" pitchFamily="49" charset="0"/>
              </a:rPr>
              <a:t>ó</a:t>
            </a:r>
            <a:r>
              <a:rPr lang="pl-PL" sz="1300">
                <a:latin typeface="Courier New" pitchFamily="49" charset="0"/>
                <a:cs typeface="Courier New" pitchFamily="49" charset="0"/>
              </a:rPr>
              <a:t>re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78" name="Rectangle 26"/>
          <p:cNvSpPr>
            <a:spLocks noChangeArrowheads="1"/>
          </p:cNvSpPr>
          <p:nvPr/>
        </p:nvSpPr>
        <p:spPr bwMode="auto">
          <a:xfrm>
            <a:off x="-2061687838" y="-2147483648"/>
            <a:ext cx="13652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przygotowują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79" name="Rectangle 27"/>
          <p:cNvSpPr>
            <a:spLocks noChangeArrowheads="1"/>
          </p:cNvSpPr>
          <p:nvPr/>
        </p:nvSpPr>
        <p:spPr bwMode="auto">
          <a:xfrm>
            <a:off x="-2147483648" y="2147483647"/>
            <a:ext cx="6762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ludzi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80" name="Rectangle 28"/>
          <p:cNvSpPr>
            <a:spLocks noChangeArrowheads="1"/>
          </p:cNvSpPr>
          <p:nvPr/>
        </p:nvSpPr>
        <p:spPr bwMode="auto">
          <a:xfrm>
            <a:off x="-782424775" y="2147483647"/>
            <a:ext cx="381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do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81" name="Rectangle 29"/>
          <p:cNvSpPr>
            <a:spLocks noChangeArrowheads="1"/>
          </p:cNvSpPr>
          <p:nvPr/>
        </p:nvSpPr>
        <p:spPr bwMode="auto">
          <a:xfrm>
            <a:off x="-2147483648" y="-2147483648"/>
            <a:ext cx="67627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zmian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82" name="Rectangle 30"/>
          <p:cNvSpPr>
            <a:spLocks noChangeArrowheads="1"/>
          </p:cNvSpPr>
          <p:nvPr/>
        </p:nvSpPr>
        <p:spPr bwMode="auto">
          <a:xfrm>
            <a:off x="-87893525" y="-2147483648"/>
            <a:ext cx="16605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organizacyjnych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83" name="Rectangle 31"/>
          <p:cNvSpPr>
            <a:spLocks noChangeArrowheads="1"/>
          </p:cNvSpPr>
          <p:nvPr/>
        </p:nvSpPr>
        <p:spPr bwMode="auto">
          <a:xfrm>
            <a:off x="-2147483648" y="-2147483648"/>
            <a:ext cx="28257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i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84" name="Rectangle 32"/>
          <p:cNvSpPr>
            <a:spLocks noChangeArrowheads="1"/>
          </p:cNvSpPr>
          <p:nvPr/>
        </p:nvSpPr>
        <p:spPr bwMode="auto">
          <a:xfrm>
            <a:off x="1109351350" y="-2147483648"/>
            <a:ext cx="106997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rynkowych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85" name="Rectangle 33"/>
          <p:cNvSpPr>
            <a:spLocks noChangeArrowheads="1"/>
          </p:cNvSpPr>
          <p:nvPr/>
        </p:nvSpPr>
        <p:spPr bwMode="auto">
          <a:xfrm>
            <a:off x="-2147483648" y="2147483647"/>
            <a:ext cx="5778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oraz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86" name="Rectangle 34"/>
          <p:cNvSpPr>
            <a:spLocks noChangeArrowheads="1"/>
          </p:cNvSpPr>
          <p:nvPr/>
        </p:nvSpPr>
        <p:spPr bwMode="auto">
          <a:xfrm>
            <a:off x="2147483647" y="2147483647"/>
            <a:ext cx="381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do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87" name="Rectangle 35"/>
          <p:cNvSpPr>
            <a:spLocks noChangeArrowheads="1"/>
          </p:cNvSpPr>
          <p:nvPr/>
        </p:nvSpPr>
        <p:spPr bwMode="auto">
          <a:xfrm>
            <a:off x="2147483647" y="-2147483648"/>
            <a:ext cx="67627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zmian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88" name="Rectangle 36"/>
          <p:cNvSpPr>
            <a:spLocks noChangeArrowheads="1"/>
          </p:cNvSpPr>
          <p:nvPr/>
        </p:nvSpPr>
        <p:spPr bwMode="auto">
          <a:xfrm>
            <a:off x="-2147483648" y="2147483647"/>
            <a:ext cx="2825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w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89" name="Rectangle 37"/>
          <p:cNvSpPr>
            <a:spLocks noChangeArrowheads="1"/>
          </p:cNvSpPr>
          <p:nvPr/>
        </p:nvSpPr>
        <p:spPr bwMode="auto">
          <a:xfrm>
            <a:off x="-1922781588" y="2147483647"/>
            <a:ext cx="9715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sposobie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90" name="Rectangle 38"/>
          <p:cNvSpPr>
            <a:spLocks noChangeArrowheads="1"/>
          </p:cNvSpPr>
          <p:nvPr/>
        </p:nvSpPr>
        <p:spPr bwMode="auto">
          <a:xfrm>
            <a:off x="-2147483648" y="2147483647"/>
            <a:ext cx="13652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postrzegania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91" name="Rectangle 39"/>
          <p:cNvSpPr>
            <a:spLocks noChangeArrowheads="1"/>
          </p:cNvSpPr>
          <p:nvPr/>
        </p:nvSpPr>
        <p:spPr bwMode="auto">
          <a:xfrm>
            <a:off x="-607799775" y="2147483647"/>
            <a:ext cx="6762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pracy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92" name="Rectangle 40"/>
          <p:cNvSpPr>
            <a:spLocks noChangeArrowheads="1"/>
          </p:cNvSpPr>
          <p:nvPr/>
        </p:nvSpPr>
        <p:spPr bwMode="auto">
          <a:xfrm>
            <a:off x="-2147483648" y="2147483647"/>
            <a:ext cx="8731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(służby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93" name="Rectangle 41"/>
          <p:cNvSpPr>
            <a:spLocks noChangeArrowheads="1"/>
          </p:cNvSpPr>
          <p:nvPr/>
        </p:nvSpPr>
        <p:spPr bwMode="auto">
          <a:xfrm>
            <a:off x="217700225" y="2147483647"/>
            <a:ext cx="2762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cs typeface="Courier New" pitchFamily="49" charset="0"/>
              </a:rPr>
              <a:t>–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94" name="Rectangle 42"/>
          <p:cNvSpPr>
            <a:spLocks noChangeArrowheads="1"/>
          </p:cNvSpPr>
          <p:nvPr/>
        </p:nvSpPr>
        <p:spPr bwMode="auto">
          <a:xfrm>
            <a:off x="328825225" y="2147483647"/>
            <a:ext cx="5778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dop.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95" name="Rectangle 43"/>
          <p:cNvSpPr>
            <a:spLocks noChangeArrowheads="1"/>
          </p:cNvSpPr>
          <p:nvPr/>
        </p:nvSpPr>
        <p:spPr bwMode="auto">
          <a:xfrm>
            <a:off x="621195100" y="2147483647"/>
            <a:ext cx="9715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autora).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96" name="Rectangle 44"/>
          <p:cNvSpPr>
            <a:spLocks noChangeArrowheads="1"/>
          </p:cNvSpPr>
          <p:nvPr/>
        </p:nvSpPr>
        <p:spPr bwMode="auto">
          <a:xfrm>
            <a:off x="-2147483648" y="2147483647"/>
            <a:ext cx="10699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Szkolenia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97" name="Rectangle 45"/>
          <p:cNvSpPr>
            <a:spLocks noChangeArrowheads="1"/>
          </p:cNvSpPr>
          <p:nvPr/>
        </p:nvSpPr>
        <p:spPr bwMode="auto">
          <a:xfrm>
            <a:off x="-953081025" y="2147483647"/>
            <a:ext cx="6762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stały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98" name="Rectangle 46"/>
          <p:cNvSpPr>
            <a:spLocks noChangeArrowheads="1"/>
          </p:cNvSpPr>
          <p:nvPr/>
        </p:nvSpPr>
        <p:spPr bwMode="auto">
          <a:xfrm>
            <a:off x="-613086150" y="2147483647"/>
            <a:ext cx="479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się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99" name="Rectangle 47"/>
          <p:cNvSpPr>
            <a:spLocks noChangeArrowheads="1"/>
          </p:cNvSpPr>
          <p:nvPr/>
        </p:nvSpPr>
        <p:spPr bwMode="auto">
          <a:xfrm>
            <a:off x="-381581025" y="2147483647"/>
            <a:ext cx="7747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sprawą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500" name="Rectangle 48"/>
          <p:cNvSpPr>
            <a:spLocks noChangeArrowheads="1"/>
          </p:cNvSpPr>
          <p:nvPr/>
        </p:nvSpPr>
        <p:spPr bwMode="auto">
          <a:xfrm>
            <a:off x="97320100" y="2147483647"/>
            <a:ext cx="11684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prestiżową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501" name="Rectangle 49"/>
          <p:cNvSpPr>
            <a:spLocks noChangeArrowheads="1"/>
          </p:cNvSpPr>
          <p:nvPr/>
        </p:nvSpPr>
        <p:spPr bwMode="auto">
          <a:xfrm>
            <a:off x="795820100" y="2147483647"/>
            <a:ext cx="479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dla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502" name="Rectangle 50"/>
          <p:cNvSpPr>
            <a:spLocks noChangeArrowheads="1"/>
          </p:cNvSpPr>
          <p:nvPr/>
        </p:nvSpPr>
        <p:spPr bwMode="auto">
          <a:xfrm>
            <a:off x="-2147483648" y="2147483647"/>
            <a:ext cx="11684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większości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503" name="Rectangle 51"/>
          <p:cNvSpPr>
            <a:spLocks noChangeArrowheads="1"/>
          </p:cNvSpPr>
          <p:nvPr/>
        </p:nvSpPr>
        <p:spPr bwMode="auto">
          <a:xfrm>
            <a:off x="1745668975" y="2147483647"/>
            <a:ext cx="10699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firm(...)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504" name="Rectangle 52"/>
          <p:cNvSpPr>
            <a:spLocks noChangeArrowheads="1"/>
          </p:cNvSpPr>
          <p:nvPr/>
        </p:nvSpPr>
        <p:spPr bwMode="auto">
          <a:xfrm>
            <a:off x="2147483647" y="2147483647"/>
            <a:ext cx="5778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Fakt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505" name="Rectangle 53"/>
          <p:cNvSpPr>
            <a:spLocks noChangeArrowheads="1"/>
          </p:cNvSpPr>
          <p:nvPr/>
        </p:nvSpPr>
        <p:spPr bwMode="auto">
          <a:xfrm>
            <a:off x="2147483647" y="2147483647"/>
            <a:ext cx="479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ten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506" name="Rectangle 54"/>
          <p:cNvSpPr>
            <a:spLocks noChangeArrowheads="1"/>
          </p:cNvSpPr>
          <p:nvPr/>
        </p:nvSpPr>
        <p:spPr bwMode="auto">
          <a:xfrm>
            <a:off x="-2061687838" y="-2147483648"/>
            <a:ext cx="9715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dobitnie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507" name="Rectangle 55"/>
          <p:cNvSpPr>
            <a:spLocks noChangeArrowheads="1"/>
          </p:cNvSpPr>
          <p:nvPr/>
        </p:nvSpPr>
        <p:spPr bwMode="auto">
          <a:xfrm>
            <a:off x="-1506054900" y="-2147483648"/>
            <a:ext cx="1168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unaocznia,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508" name="Rectangle 56"/>
          <p:cNvSpPr>
            <a:spLocks noChangeArrowheads="1"/>
          </p:cNvSpPr>
          <p:nvPr/>
        </p:nvSpPr>
        <p:spPr bwMode="auto">
          <a:xfrm>
            <a:off x="-798299775" y="2147483647"/>
            <a:ext cx="381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iż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509" name="Rectangle 57"/>
          <p:cNvSpPr>
            <a:spLocks noChangeArrowheads="1"/>
          </p:cNvSpPr>
          <p:nvPr/>
        </p:nvSpPr>
        <p:spPr bwMode="auto">
          <a:xfrm>
            <a:off x="-2147483648" y="-2147483648"/>
            <a:ext cx="106997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nierzadko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510" name="Rectangle 58"/>
          <p:cNvSpPr>
            <a:spLocks noChangeArrowheads="1"/>
          </p:cNvSpPr>
          <p:nvPr/>
        </p:nvSpPr>
        <p:spPr bwMode="auto">
          <a:xfrm>
            <a:off x="43075225" y="2147483647"/>
            <a:ext cx="6762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stały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511" name="Rectangle 59"/>
          <p:cNvSpPr>
            <a:spLocks noChangeArrowheads="1"/>
          </p:cNvSpPr>
          <p:nvPr/>
        </p:nvSpPr>
        <p:spPr bwMode="auto">
          <a:xfrm>
            <a:off x="398945100" y="-2147483648"/>
            <a:ext cx="28257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s</a:t>
            </a:r>
            <a:endParaRPr lang="pl-PL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/>
          </p:cNvSpPr>
          <p:nvPr>
            <p:ph type="sldNum" sz="quarter" idx="12"/>
          </p:nvPr>
        </p:nvSpPr>
        <p:spPr bwMode="auto">
          <a:xfrm>
            <a:off x="8559800" y="0"/>
            <a:ext cx="584200" cy="2492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E43873DA-6F25-4B9D-8BB6-5DF962C9159A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5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05" name="Shape 149"/>
          <p:cNvSpPr txBox="1">
            <a:spLocks noGrp="1"/>
          </p:cNvSpPr>
          <p:nvPr>
            <p:ph type="title" idx="4294967295"/>
          </p:nvPr>
        </p:nvSpPr>
        <p:spPr>
          <a:xfrm>
            <a:off x="1716088" y="152400"/>
            <a:ext cx="7427912" cy="1250950"/>
          </a:xfrm>
        </p:spPr>
        <p:txBody>
          <a:bodyPr tIns="45700" rIns="45700" bIns="45700"/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ZABEZPIECZENIE MEDYCZNE STRAŻAKÓW PODCZAS AKCJI RAT., ĆWICZEŃ I SZKOLEŃ</a:t>
            </a:r>
          </a:p>
        </p:txBody>
      </p:sp>
      <p:sp>
        <p:nvSpPr>
          <p:cNvPr id="21506" name="Shape 152"/>
          <p:cNvSpPr txBox="1">
            <a:spLocks noGrp="1"/>
          </p:cNvSpPr>
          <p:nvPr>
            <p:ph type="body" sz="half" idx="4294967295"/>
          </p:nvPr>
        </p:nvSpPr>
        <p:spPr>
          <a:xfrm>
            <a:off x="0" y="1628775"/>
            <a:ext cx="8218488" cy="2305050"/>
          </a:xfrm>
        </p:spPr>
        <p:txBody>
          <a:bodyPr lIns="54850" bIns="45700">
            <a:normAutofit fontScale="70000" lnSpcReduction="20000"/>
          </a:bodyPr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 W przypadku gdy strażak uległ skażeniu materiałem potencjalnie zakaźnym, substancjami niebezpiecznymi lub doznał urazu w wyniku oddziaływania innych czynników szkodliwych dla zdrowia, podlega niezbędnemu badaniu lekarskiemu.</a:t>
            </a:r>
          </a:p>
          <a:p>
            <a:pPr marL="438150" indent="-323850">
              <a:buFont typeface="Wingdings" pitchFamily="2" charset="2"/>
              <a:buChar char="Ø"/>
            </a:pPr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 W przypadku bezpośredniego kontaktu odzieży i sprzętu specjalistycznego strażaka z materiałem potencjalnie zakaźnym, substancjami niebezpiecznymi i innymi czynnikami szkodliwymi dla zdrowia, kierownik jednostki organizacyjnej Państwowej Straży Pożarnej zapewnia odkażanie tej odzieży i sprzętu.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>
            <a:spLocks noGrp="1"/>
          </p:cNvSpPr>
          <p:nvPr>
            <p:ph type="sldNum" sz="quarter" idx="12"/>
          </p:nvPr>
        </p:nvSpPr>
        <p:spPr bwMode="auto">
          <a:xfrm>
            <a:off x="8559800" y="0"/>
            <a:ext cx="584200" cy="2492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A4291C5C-AA99-40EA-9F3C-C53A944BC13E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6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53" name="Shape 162"/>
          <p:cNvSpPr txBox="1">
            <a:spLocks noGrp="1"/>
          </p:cNvSpPr>
          <p:nvPr>
            <p:ph type="title" idx="4294967295"/>
          </p:nvPr>
        </p:nvSpPr>
        <p:spPr>
          <a:xfrm>
            <a:off x="2016125" y="249238"/>
            <a:ext cx="7127875" cy="874712"/>
          </a:xfrm>
        </p:spPr>
        <p:txBody>
          <a:bodyPr tIns="45700" rIns="45700" bIns="45700"/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WOBEC ORGANIZATORÓW I UCZESTNIKÓW ĆWICZEŃ</a:t>
            </a:r>
          </a:p>
        </p:txBody>
      </p:sp>
      <p:sp>
        <p:nvSpPr>
          <p:cNvPr id="23556" name="Shape 165"/>
          <p:cNvSpPr txBox="1">
            <a:spLocks noGrp="1"/>
          </p:cNvSpPr>
          <p:nvPr>
            <p:ph type="body" idx="4294967295"/>
          </p:nvPr>
        </p:nvSpPr>
        <p:spPr>
          <a:xfrm>
            <a:off x="0" y="1820863"/>
            <a:ext cx="8280400" cy="4703762"/>
          </a:xfrm>
        </p:spPr>
        <p:txBody>
          <a:bodyPr lIns="54850" bIns="45700">
            <a:normAutofit fontScale="70000" lnSpcReduction="20000"/>
          </a:bodyPr>
          <a:lstStyle/>
          <a:p>
            <a:pPr marL="438150" indent="-323850"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Organizator ćwiczeń lub szkolenia zapewnia bezpieczne i higieniczne warunki ich prowadzenia.</a:t>
            </a:r>
          </a:p>
          <a:p>
            <a:pPr marL="438150" indent="-323850">
              <a:lnSpc>
                <a:spcPct val="90000"/>
              </a:lnSpc>
              <a:buFont typeface="Wingdings" pitchFamily="2" charset="2"/>
              <a:buChar char="Ø"/>
            </a:pPr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1. Strażak uczestniczy w ćwiczeniach lub szkoleniu po uprzednim ukończeniu szkolenia z zakresu bezpieczeństwa i higieny służby i okazaniu aktualnego orzeczenia lekarskiego o zdolności do pełnienia służby.</a:t>
            </a:r>
          </a:p>
          <a:p>
            <a:pPr marL="438150" indent="-323850">
              <a:lnSpc>
                <a:spcPct val="90000"/>
              </a:lnSpc>
            </a:pPr>
            <a:r>
              <a:rPr lang="pl-PL" smtClean="0">
                <a:latin typeface="Arial" charset="0"/>
                <a:cs typeface="Arial" charset="0"/>
              </a:rPr>
              <a:t>      2. W przypadku specjalistycznych ćwiczeń lub szkolenia strażak dodatkowo okazuje orzeczenie lekarskie o zdolności do odbywania specjalistycznych ćwiczeń.</a:t>
            </a:r>
          </a:p>
          <a:p>
            <a:pPr marL="438150" indent="-323850">
              <a:lnSpc>
                <a:spcPct val="90000"/>
              </a:lnSpc>
            </a:pPr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1. Przygotowując, a następnie prowadząc ćwiczenia lub szkolenie, eliminuje się okoliczności zagrażające życiu lub zdrowiu strażaka, a w szczególności:</a:t>
            </a:r>
          </a:p>
          <a:p>
            <a:pPr marL="742950" lvl="1" indent="-285750">
              <a:lnSpc>
                <a:spcPct val="90000"/>
              </a:lnSpc>
            </a:pPr>
            <a:r>
              <a:rPr lang="pl-PL" smtClean="0">
                <a:latin typeface="Arial" charset="0"/>
                <a:cs typeface="Arial" charset="0"/>
              </a:rPr>
              <a:t>  1)   nie prowadzi się ćwiczeń lub szkolenia w miejscach o dużym natężeniu ruchu bez uprzedniego zabezpieczenia tych miejsc;</a:t>
            </a:r>
          </a:p>
          <a:p>
            <a:pPr marL="742950" lvl="1" indent="-285750">
              <a:lnSpc>
                <a:spcPct val="90000"/>
              </a:lnSpc>
            </a:pPr>
            <a:r>
              <a:rPr lang="pl-PL" smtClean="0">
                <a:latin typeface="Arial" charset="0"/>
                <a:cs typeface="Arial" charset="0"/>
              </a:rPr>
              <a:t>  2)   nie prowadzi się ćwiczeń na powierzchni akwenu i pod powierzchnią akwenu w miejscach niebezpiecznych bez właściwego nadzoru oraz sprzętu ratunkowego;</a:t>
            </a:r>
          </a:p>
          <a:p>
            <a:pPr marL="742950" lvl="1" indent="-285750">
              <a:lnSpc>
                <a:spcPct val="90000"/>
              </a:lnSpc>
            </a:pPr>
            <a:r>
              <a:rPr lang="pl-PL" smtClean="0">
                <a:latin typeface="Arial" charset="0"/>
                <a:cs typeface="Arial" charset="0"/>
              </a:rPr>
              <a:t>  3)   nie prowadzi się ćwiczeń lub szkolenia na wysokości i poniżej poziomu terenu oraz z użyciem statku powietrznego, bez zapewnienia strażakowi bezpieczeństwa i bez środków łączności;</a:t>
            </a:r>
          </a:p>
          <a:p>
            <a:pPr marL="742950" lvl="1" indent="-285750">
              <a:lnSpc>
                <a:spcPct val="90000"/>
              </a:lnSpc>
            </a:pPr>
            <a:r>
              <a:rPr lang="pl-PL" smtClean="0">
                <a:latin typeface="Arial" charset="0"/>
                <a:cs typeface="Arial" charset="0"/>
              </a:rPr>
              <a:t>  4)   nie wykorzystuje się osób do pozoracji podczas ćwiczeń lub szkolenia na wysokości i poniżej poziomu terenu oraz na wodzie i pod wodą, jeżeli zagrażałoby to ich życiu lub zdrowiu.</a:t>
            </a:r>
          </a:p>
          <a:p>
            <a:pPr marL="742950" lvl="1" indent="-285750">
              <a:lnSpc>
                <a:spcPct val="90000"/>
              </a:lnSpc>
            </a:pPr>
            <a:r>
              <a:rPr lang="pl-PL" smtClean="0">
                <a:latin typeface="Arial" charset="0"/>
                <a:cs typeface="Arial" charset="0"/>
              </a:rPr>
              <a:t>2. Teren ćwiczeń lub szkolenia zabezpiecza się przed dostępem osób postronnych niebiorących udziału w ćwiczeniach lub szkoleniu.</a:t>
            </a:r>
          </a:p>
        </p:txBody>
      </p:sp>
      <p:sp>
        <p:nvSpPr>
          <p:cNvPr id="23554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hape 162"/>
          <p:cNvSpPr txBox="1">
            <a:spLocks noGrp="1"/>
          </p:cNvSpPr>
          <p:nvPr>
            <p:ph type="title" idx="4294967295"/>
          </p:nvPr>
        </p:nvSpPr>
        <p:spPr>
          <a:xfrm>
            <a:off x="2016125" y="249238"/>
            <a:ext cx="7127875" cy="874712"/>
          </a:xfrm>
        </p:spPr>
        <p:txBody>
          <a:bodyPr tIns="45700" rIns="45700" bIns="45700"/>
          <a:lstStyle/>
          <a:p>
            <a:pPr algn="ctr"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dirty="0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WOBEC ORGANIZATORÓW I UCZESTNIKÓW ĆWICZEŃ</a:t>
            </a:r>
          </a:p>
        </p:txBody>
      </p:sp>
      <p:sp>
        <p:nvSpPr>
          <p:cNvPr id="25602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93FC52CF-C687-437E-BF5C-7C43A5714332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7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605" name="Shape 165"/>
          <p:cNvSpPr txBox="1">
            <a:spLocks/>
          </p:cNvSpPr>
          <p:nvPr/>
        </p:nvSpPr>
        <p:spPr bwMode="auto">
          <a:xfrm>
            <a:off x="596900" y="1820863"/>
            <a:ext cx="8078788" cy="420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850" tIns="91425" rIns="91425" bIns="45700"/>
          <a:lstStyle/>
          <a:p>
            <a:pPr marL="438150" indent="-323850" eaLnBrk="0" hangingPunct="0">
              <a:buFont typeface="Wingdings" pitchFamily="2" charset="2"/>
              <a:buNone/>
            </a:pPr>
            <a:endParaRPr lang="pl-PL"/>
          </a:p>
        </p:txBody>
      </p:sp>
      <p:sp>
        <p:nvSpPr>
          <p:cNvPr id="25606" name="Rectangle 9"/>
          <p:cNvSpPr>
            <a:spLocks noChangeArrowheads="1"/>
          </p:cNvSpPr>
          <p:nvPr/>
        </p:nvSpPr>
        <p:spPr bwMode="auto">
          <a:xfrm>
            <a:off x="539750" y="1628775"/>
            <a:ext cx="8137525" cy="647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Char char="Ø"/>
            </a:pPr>
            <a:r>
              <a:rPr lang="pl-PL"/>
              <a:t>  Przed przystąpieniem do ćwiczeń lub szkolenia prowadzący je:</a:t>
            </a:r>
          </a:p>
          <a:p>
            <a:r>
              <a:rPr lang="pl-PL"/>
              <a:t>  1)   sprawdza obiekt i stanowisko, w którym będą prowadzone ćwiczenia lub szkolenie, oraz sprzęt przeznaczony do ćwiczeń, a w przypadku stwierdzenia nieprawidłowości - powoduje ich usunięcie;</a:t>
            </a:r>
          </a:p>
          <a:p>
            <a:r>
              <a:rPr lang="pl-PL"/>
              <a:t>  2)   sprawdza, czy wszyscy uczestnicy ćwiczeń lub szkolenia posiadają wymagane środki ochrony indywidualnej;</a:t>
            </a:r>
          </a:p>
          <a:p>
            <a:r>
              <a:rPr lang="pl-PL"/>
              <a:t>  3)   omawia ich przebieg, a także organizację łączności i sposób przekazania decyzji o ich przerwaniu;</a:t>
            </a:r>
          </a:p>
          <a:p>
            <a:r>
              <a:rPr lang="pl-PL"/>
              <a:t>  4)   omawia warunki bezpieczeństwa związane z występującymi zagrożeniami.</a:t>
            </a:r>
          </a:p>
          <a:p>
            <a:endParaRPr lang="pl-PL"/>
          </a:p>
          <a:p>
            <a:pPr>
              <a:buClr>
                <a:srgbClr val="FF3300"/>
              </a:buClr>
              <a:buFont typeface="Wingdings" pitchFamily="2" charset="2"/>
              <a:buChar char="Ø"/>
            </a:pPr>
            <a:r>
              <a:rPr lang="pl-PL"/>
              <a:t>  1. Przed przystąpieniem do ćwiczeń lub szkolenia strażak dokonuje oceny sprawności używanych środków ochrony indywidualnej.</a:t>
            </a:r>
          </a:p>
          <a:p>
            <a:r>
              <a:rPr lang="pl-PL"/>
              <a:t>2. W przypadku stwierdzenia podczas ćwiczeń lub szkolenia niesprawności środków, o których mowa w ust. 1, strażak informuje o tym prowadzącego, który wymienia niesprawne środki ochrony indywidualnej na sprawne.</a:t>
            </a:r>
          </a:p>
          <a:p>
            <a:endParaRPr lang="pl-PL"/>
          </a:p>
          <a:p>
            <a:pPr>
              <a:buClr>
                <a:srgbClr val="FF3300"/>
              </a:buClr>
              <a:buFont typeface="Wingdings" pitchFamily="2" charset="2"/>
              <a:buChar char="Ø"/>
            </a:pPr>
            <a:r>
              <a:rPr lang="pl-PL"/>
              <a:t>  Strażak uczestniczący w ćwiczeniach lub szkoleniu niezwłocznie zgłasza prowadzącemu odniesione obrażenia oraz zauważone zagrożenia dla życia lub zdrowia.</a:t>
            </a:r>
          </a:p>
          <a:p>
            <a:pPr>
              <a:buFont typeface="Wingdings" pitchFamily="2" charset="2"/>
              <a:buChar char="Ø"/>
            </a:pPr>
            <a:endParaRPr lang="pl-PL"/>
          </a:p>
          <a:p>
            <a:pPr>
              <a:buClr>
                <a:srgbClr val="FF3300"/>
              </a:buClr>
              <a:buFont typeface="Wingdings" pitchFamily="2" charset="2"/>
              <a:buChar char="Ø"/>
            </a:pPr>
            <a:r>
              <a:rPr lang="pl-PL"/>
              <a:t>  Prowadzący ćwiczenia lub szkolenie przerywa je w razie stwierdzenia:</a:t>
            </a:r>
          </a:p>
          <a:p>
            <a:r>
              <a:rPr lang="pl-PL"/>
              <a:t>  1)   niebezpieczeństwa zagrażającego życiu lub zdrowiu uczestników;</a:t>
            </a:r>
          </a:p>
          <a:p>
            <a:r>
              <a:rPr lang="pl-PL"/>
              <a:t>  2)   uchybień organizacyjno-technicznych;</a:t>
            </a:r>
          </a:p>
          <a:p>
            <a:r>
              <a:rPr lang="pl-PL"/>
              <a:t>  3)   nieprawidłowego wykonywania elementów ćwiczeń lub szkolenia oraz nieprzestrzegania przepisów bezpieczeństwa i higieny służby.</a:t>
            </a:r>
          </a:p>
          <a:p>
            <a:endParaRPr lang="pl-PL"/>
          </a:p>
          <a:p>
            <a:endParaRPr lang="pl-PL"/>
          </a:p>
          <a:p>
            <a:endParaRPr lang="pl-PL"/>
          </a:p>
          <a:p>
            <a:endParaRPr lang="pl-PL"/>
          </a:p>
          <a:p>
            <a:endParaRPr lang="pl-PL"/>
          </a:p>
          <a:p>
            <a:endParaRPr lang="pl-PL"/>
          </a:p>
          <a:p>
            <a:endParaRPr lang="pl-PL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hape 162"/>
          <p:cNvSpPr txBox="1">
            <a:spLocks noGrp="1"/>
          </p:cNvSpPr>
          <p:nvPr>
            <p:ph type="title" idx="4294967295"/>
          </p:nvPr>
        </p:nvSpPr>
        <p:spPr>
          <a:xfrm>
            <a:off x="2016125" y="249238"/>
            <a:ext cx="7127875" cy="874712"/>
          </a:xfrm>
        </p:spPr>
        <p:txBody>
          <a:bodyPr tIns="45700" rIns="45700" bIns="45700"/>
          <a:lstStyle/>
          <a:p>
            <a:pPr algn="ctr"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dirty="0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WOBEC ORGANIZATORÓW I UCZESTNIKÓW ĆWICZEŃ</a:t>
            </a:r>
          </a:p>
        </p:txBody>
      </p:sp>
      <p:sp>
        <p:nvSpPr>
          <p:cNvPr id="27652" name="Shape 165"/>
          <p:cNvSpPr txBox="1">
            <a:spLocks noGrp="1"/>
          </p:cNvSpPr>
          <p:nvPr>
            <p:ph type="body" idx="4294967295"/>
          </p:nvPr>
        </p:nvSpPr>
        <p:spPr>
          <a:xfrm>
            <a:off x="647700" y="1820863"/>
            <a:ext cx="8496300" cy="4776787"/>
          </a:xfrm>
        </p:spPr>
        <p:txBody>
          <a:bodyPr lIns="54850" bIns="45700">
            <a:normAutofit fontScale="55000" lnSpcReduction="20000"/>
          </a:bodyPr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1. Nie stosuje się kryterium czasowego w zakresie: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1)   ćwiczeń z użyciem: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a)  linek i linkowych aparatów ratowniczych,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b)  worów i rękawów ratowniczych,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c)  sprzętu ochrony dróg oddechowych,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d)  ubrań izolujących cały organizm,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e)  drabin i podnośników;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2)   dźwigania i przenoszenia ciężarów o masie większej niż połowa dopuszczalnych wartości   określonych przez normy ręcznego dźwigania i przenoszenia ciężarów;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3)   rozwijania i zwijania po drabinach użytego do zajęć sprzętu;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4)   obsługi urządzeń elektrycznych pod napięciem;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5)   przecinania, rozłupywania lub rozbijania przedmiotów albo materiałów;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6)   zdejmowania sprzętu z dachu samochodu pożarniczego;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7)   eksploatacji specjalistycznego sprzętu ratownictwa chemicznego, ekologicznego i technicznego;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8)   zajęć na wodzie i na wysokości oraz poniżej poziomu terenu;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9)   zajęć z użyciem psów ratowniczych.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2. Zakazu stosowania kryterium czasowego, o którym mowa w ust. 1 pkt 8 i 9, nie stosuje się podczas egzaminów, testów i sprawdzianów.</a:t>
            </a:r>
          </a:p>
          <a:p>
            <a:pPr marL="438150" indent="-323850"/>
            <a:endParaRPr lang="pl-PL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Dla każdego stanowiska do ćwiczeń lub szkolenia opracowuje się instrukcję bezpieczeństwa, z którą zapoznaje się strażaka.</a:t>
            </a:r>
          </a:p>
        </p:txBody>
      </p:sp>
      <p:sp>
        <p:nvSpPr>
          <p:cNvPr id="27650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E61FB16E-5E3E-4AC9-A1EB-D34C1B58F9D3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8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hape 162"/>
          <p:cNvSpPr txBox="1">
            <a:spLocks noGrp="1"/>
          </p:cNvSpPr>
          <p:nvPr>
            <p:ph type="title" idx="4294967295"/>
          </p:nvPr>
        </p:nvSpPr>
        <p:spPr>
          <a:xfrm>
            <a:off x="2016125" y="249238"/>
            <a:ext cx="7127875" cy="874712"/>
          </a:xfrm>
        </p:spPr>
        <p:txBody>
          <a:bodyPr tIns="45700" rIns="45700" bIns="45700"/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ĆWICZEŃ NA WYSOKOŚCI I PONIŻEJ POZIOMU TERENU</a:t>
            </a:r>
          </a:p>
        </p:txBody>
      </p:sp>
      <p:sp>
        <p:nvSpPr>
          <p:cNvPr id="29700" name="Shape 165"/>
          <p:cNvSpPr txBox="1">
            <a:spLocks noGrp="1"/>
          </p:cNvSpPr>
          <p:nvPr>
            <p:ph type="body" idx="4294967295"/>
          </p:nvPr>
        </p:nvSpPr>
        <p:spPr>
          <a:xfrm>
            <a:off x="0" y="1820863"/>
            <a:ext cx="8207375" cy="4200525"/>
          </a:xfrm>
        </p:spPr>
        <p:txBody>
          <a:bodyPr lIns="54850" bIns="45700">
            <a:normAutofit fontScale="62500" lnSpcReduction="20000"/>
          </a:bodyPr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Podczas ćwiczeń lub szkolenia na wysokości oraz poniżej poziomu terenu, w szczególności na wspinalniach, ścianach wspinaczkowych, w studniach, jaskiniach, zapewnia się asekurację ćwiczących w miejscach grożących upadkiem oraz stałą kontrolę prawidłowego zabezpieczenia. W szczególności zwraca się uwagę na: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1)   stateczność ustawienia i zabezpieczenia drabin;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2)   mocowanie lin, linkowych aparatów ratowniczych oraz worów i rękawów ratowniczych;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3)   kompletność wyposażenia, prawidłowe założenie i stosowanie przez ćwiczących środków ochrony indywidualnej;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4)   zabezpieczenie miejsc grożących wypadkiem;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5)   stosowanie autoasekuracji oraz zasady "dwóch niezależnych punktów wpięcia w linę" przy wykorzystaniu sprzętu specjalistycznego.</a:t>
            </a:r>
          </a:p>
          <a:p>
            <a:pPr marL="438150" indent="-323850"/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Podczas ćwiczeń na wysokości nie stosuje się technik ratowania lub samoratowania innych niż opisanych w regulaminach, a w szczególności zabrania się: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1)   opuszczania ślizgiem po bocznicach drabiny;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2)   wykonywania skoków ćwiczebnych na skokochrony i ratownicze poduszki pneumatyczne.</a:t>
            </a:r>
          </a:p>
        </p:txBody>
      </p:sp>
      <p:sp>
        <p:nvSpPr>
          <p:cNvPr id="29698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66964D3F-2285-4D48-B87F-C9889E091E3B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9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ształt fali">
  <a:themeElements>
    <a:clrScheme name="Kształt fal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Kształt fal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ształt fal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712</TotalTime>
  <Words>885</Words>
  <Application>Microsoft Office PowerPoint</Application>
  <PresentationFormat>Pokaz na ekranie (4:3)</PresentationFormat>
  <Paragraphs>467</Paragraphs>
  <Slides>33</Slides>
  <Notes>33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33</vt:i4>
      </vt:variant>
    </vt:vector>
  </HeadingPairs>
  <TitlesOfParts>
    <vt:vector size="42" baseType="lpstr">
      <vt:lpstr>Arial</vt:lpstr>
      <vt:lpstr>Arial Black</vt:lpstr>
      <vt:lpstr>Candara</vt:lpstr>
      <vt:lpstr>Calibri</vt:lpstr>
      <vt:lpstr>Noto Sans Symbols</vt:lpstr>
      <vt:lpstr>Symbol</vt:lpstr>
      <vt:lpstr>Courier New</vt:lpstr>
      <vt:lpstr>Wingdings</vt:lpstr>
      <vt:lpstr>Kształt fali</vt:lpstr>
      <vt:lpstr>TEMAT 10:   BEZPIECZEŃSTWO I HIGIENA PRACY/SŁUŻBY POCZAS DZIAŁAŃ RATOWNICZYCH I ĆWICZEŃ POŻARNICZYCH</vt:lpstr>
      <vt:lpstr>MATERIAŁ NAUCZANIA</vt:lpstr>
      <vt:lpstr>PODSTAWA PRAWNA</vt:lpstr>
      <vt:lpstr>ZABEZPIECZENIE MEDYCZNE STRAŻAKÓW PODCZAS AKCJI RAT., ĆWICZEŃ I SZKOLEŃ</vt:lpstr>
      <vt:lpstr>ZABEZPIECZENIE MEDYCZNE STRAŻAKÓW PODCZAS AKCJI RAT., ĆWICZEŃ I SZKOLEŃ</vt:lpstr>
      <vt:lpstr>WYMAGANIA BHP WOBEC ORGANIZATORÓW I UCZESTNIKÓW ĆWICZEŃ</vt:lpstr>
      <vt:lpstr>WYMAGANIA BHP WOBEC ORGANIZATORÓW I UCZESTNIKÓW ĆWICZEŃ</vt:lpstr>
      <vt:lpstr>WYMAGANIA BHP WOBEC ORGANIZATORÓW I UCZESTNIKÓW ĆWICZEŃ</vt:lpstr>
      <vt:lpstr>WYMAGANIA BHP PODCZAS ĆWICZEŃ NA WYSOKOŚCI I PONIŻEJ POZIOMU TERENU</vt:lpstr>
      <vt:lpstr>WYMAGANIA BHP PODCZAS ĆWICZEŃ NA WODZIE(LODZIE) I POD WODĄ(LODEM)</vt:lpstr>
      <vt:lpstr>WYMAGANIA BHP PODCZAS ĆWICZEŃ NA WODZIE(LODZIE) I POD WODĄ(LODEM)</vt:lpstr>
      <vt:lpstr>WYMAGANIA BHP PODCZAS ĆWICZEŃ Z UŻYCIEM MATERIAŁÓW DO POZORACJI</vt:lpstr>
      <vt:lpstr>WYMAGANIA BHP PODCZAS ĆWICZEŃ Z WYKORZYSTANIEM STATKU POWIETRZNEGO</vt:lpstr>
      <vt:lpstr>WYMAGANIA BHP PODCZAS AKCJI RATOWNICZYCH!!!</vt:lpstr>
      <vt:lpstr>WYMAGANIA BHP PODCZAS AKCJI RATOWNICZYCH!!!</vt:lpstr>
      <vt:lpstr>WYMAGANIA BHP PODCZAS AKCJI RATOWNICZYCH!!!</vt:lpstr>
      <vt:lpstr>WYMAGANIA BHP PODCZAS UŻYWANIA ŚRODKÓW TRANSPORTU</vt:lpstr>
      <vt:lpstr>WYMAGANIA BHP PODCZASOBSŁUGI SPRZĘTU SPECJALISTYCZNEGO</vt:lpstr>
      <vt:lpstr>WYMAGANIA BHP PODCZAS PROWADZENIA AKCJI W TRANSPORCIE </vt:lpstr>
      <vt:lpstr>WYMAGANIA BHP PODCZAS PROWADZENIA AKCJI W OBRĘBIE ZAGROŻ. SUBSTANCJAMI CHEMICZNYMI</vt:lpstr>
      <vt:lpstr>WYMAGANIA BHP PODCZAS PROWADZENIA AKCJI W OBRĘBIE ZAGROŻ. SUBSTANCJAMI CHEMICZNYMI</vt:lpstr>
      <vt:lpstr>WYMAGANIA BHP PODCZAS PROWADZENIA AKCJI W OBRĘBIE ZAGROŻ. SUBSTANCJAMI CHEMICZNYMI</vt:lpstr>
      <vt:lpstr>WYMAGANIA BHP PODCZAS PROWADZENIA AKCJI W OBRĘBIE ZAGROŻ. NIEWYPAŁAMI, AMUNICJĄ I MATERIAŁAMI WYBUCHOWYMI</vt:lpstr>
      <vt:lpstr>WYMAGANIA BHP PODCZAS PROWADZENIA AKCJI W OBRĘBIE ZAGROŻENIA PRĄDEM ELEKTRYCZNYM</vt:lpstr>
      <vt:lpstr>WYMAGANIA BHP PODCZAS PROWADZENIA AKCJI W OBRĘBIE ZAGROŻ. MATERIAŁ. PROMIENIOTWÓRCZYMI</vt:lpstr>
      <vt:lpstr>WYMAGANIA BHP PODCZAS PROWADZENIA AKCJI RATOWNICZYCH W CZASIE KATASTROF BUDOWLANYCH I AWARII TECHNICZNYCH</vt:lpstr>
      <vt:lpstr>WYMAGANIA BHP PODCZAS PROWADZENIA CZYNNOŚCI RATOWNICZYCH NA WYSOKOŚCI I PONIŻEJ POZIOMU TERENU </vt:lpstr>
      <vt:lpstr>WYMAGANIA BHP PODCZAS PROWADZENIA CZYNNOŚCI RATOWNICZYCH NA WYSOKOŚCI I PONIŻEJ POZIOMU TERENU</vt:lpstr>
      <vt:lpstr>WYMAGANIA BHP PODCZAS PROWADZENIA AKCJI RATOWNICZYCH W CZASIE GASZENIA POŻARÓW</vt:lpstr>
      <vt:lpstr>WYMAGANIA BHP PODCZAS PROWADZENIA AKCJI RATOWNICZYCH W CZASIE GASZENIA POŻARÓW</vt:lpstr>
      <vt:lpstr>WYMAGANIA BHP PODCZAS PROWADZENIA AKCJI RAT. NA WODZIE(LODZIE) I POD WODĄ(LODEM) ORAZ NA OBSZARACH POWODZIOWYCH, ZALEWOWYCH I ZALODZONYCH </vt:lpstr>
      <vt:lpstr>WYMAGANIA BHP PODCZAS PROWADZENIA AKCJI RAT. W CZASIE NADZWYCZAJNYCH ZJAWISK POGODOWYCH</vt:lpstr>
      <vt:lpstr>INDEKS MATERIAŁÓW POBRANYCH Z INTERNETU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TEMAT 9:          „SORBENTY, NEUTRALIZATORY I DYSPERGENTY”</dc:title>
  <dc:creator>Admin</dc:creator>
  <cp:lastModifiedBy>Admin</cp:lastModifiedBy>
  <cp:revision>48</cp:revision>
  <dcterms:modified xsi:type="dcterms:W3CDTF">2017-11-02T08:28:09Z</dcterms:modified>
</cp:coreProperties>
</file>