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0"/>
  </p:notesMasterIdLst>
  <p:handoutMasterIdLst>
    <p:handoutMasterId r:id="rId21"/>
  </p:handoutMasterIdLst>
  <p:sldIdLst>
    <p:sldId id="259" r:id="rId3"/>
    <p:sldId id="348" r:id="rId4"/>
    <p:sldId id="349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5" r:id="rId17"/>
    <p:sldId id="366" r:id="rId18"/>
    <p:sldId id="326" r:id="rId19"/>
  </p:sldIdLst>
  <p:sldSz cx="9144000" cy="6858000" type="screen4x3"/>
  <p:notesSz cx="6669088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59" autoAdjust="0"/>
    <p:restoredTop sz="9466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BE32C-EAB9-4D67-B5E0-C273307D6EA0}" type="datetimeFigureOut">
              <a:rPr lang="pl-PL" smtClean="0"/>
              <a:pPr/>
              <a:t>2015-03-26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898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8250" y="9429898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5444F-F25A-4562-AD5E-47D356A3B2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9460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2815B-C445-4F45-AC1B-3B42146D675D}" type="datetimeFigureOut">
              <a:rPr lang="pl-PL" smtClean="0"/>
              <a:pPr/>
              <a:t>2015-03-26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C9DDA-ED49-46B5-9DAB-9F232E0E33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4986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8B2EB-9B32-4067-9BD4-0A6CC384709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59F2B-0C95-441F-B3A6-B608631DB81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947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817B-6893-44D9-B852-896DE55CE028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4005A-C8E3-45B0-8E38-DC908556BFA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82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EB8F-57AF-41DD-B1D9-0114F7274181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98787-38C1-42B3-968B-B27E6494AC0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59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B4E94-E22C-4801-A28B-AA57FE4F1664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59F2B-0C95-441F-B3A6-B608631DB81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481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7EEBB-D5E2-45AE-8BA4-C6AD13E32EA0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FF58B-B7B6-49CB-A666-7EFEDBC0078C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75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25AE72-44B0-4C2B-B17B-EA7F6DC8740A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BF95C-8421-4694-8215-5058D472772D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06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D1E8A-5184-4D90-B44E-5497F6E5CCF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93769-6782-4C2B-9A04-5BCAA6EE3AD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66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505D5-BA5C-4E5F-B34F-EE8AEB60835E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94E49-145C-4DFA-9F6F-76FE3364FB6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68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71AAF-CA0A-407F-8C9F-4F70D19DEE6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F8CD2-8515-48A1-8E18-70F166468618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710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5344F-99D7-460F-8367-6AC87C4171D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A22CE-805C-48A8-ABD7-0F6C4AF04B94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381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96809-015E-46D0-8C9E-E23F378A5DF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3D6C5-DF6F-4CD9-A278-9F7E6143458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03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4F1B-7153-4B73-91FF-13E63FE9594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F58B-B7B6-49CB-A666-7EFEDBC0078C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113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4F0233-D0E6-486B-97C8-5D8EF806613D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2768F-D260-49AF-AFDE-77DED5BCCA3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155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9CB16-60C9-4CA1-BC4B-A2419C87EDC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4005A-C8E3-45B0-8E38-DC908556BFA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382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AAAED-D947-4AA1-9BF9-4491DA825B3C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98787-38C1-42B3-968B-B27E6494AC01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591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7E25-1DC1-4D86-960E-8DC19499B087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F95C-8421-4694-8215-5058D472772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335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5463E-5112-46DB-A86C-522A5358B23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3769-6782-4C2B-9A04-5BCAA6EE3AD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37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49B3A-75CB-4387-A06E-CB8169CDA72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94E49-145C-4DFA-9F6F-76FE3364FB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02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err="1" smtClean="0"/>
              <a:t>grtweyrwe</a:t>
            </a:r>
            <a:endParaRPr lang="pl-P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0289A-A776-428C-BB3F-15F82304F7F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8CD2-8515-48A1-8E18-70F16646861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7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2C99-E1DB-4D60-9251-99528542EE3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22CE-805C-48A8-ABD7-0F6C4AF04B9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09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EB59-2F0F-4EA6-9118-4F4C9FC83E37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D6C5-DF6F-4CD9-A278-9F7E6143458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25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EFC45-9C1D-4016-87CB-1172751CED2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2015-03-26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2768F-D260-49AF-AFDE-77DED5BCCA3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CCFF">
            <a:alpha val="3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6876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title</a:t>
            </a:r>
            <a:r>
              <a:rPr lang="pl-PL" altLang="pl-PL" dirty="0" smtClean="0"/>
              <a:t>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636912"/>
            <a:ext cx="7958138" cy="33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text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styles</a:t>
            </a:r>
            <a:endParaRPr lang="pl-PL" altLang="pl-PL" dirty="0" smtClean="0"/>
          </a:p>
          <a:p>
            <a:pPr lvl="1"/>
            <a:r>
              <a:rPr lang="pl-PL" altLang="pl-PL" dirty="0" smtClean="0"/>
              <a:t>Second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2"/>
            <a:r>
              <a:rPr lang="pl-PL" altLang="pl-PL" dirty="0" smtClean="0"/>
              <a:t>Third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3"/>
            <a:r>
              <a:rPr lang="pl-PL" altLang="pl-PL" dirty="0" err="1" smtClean="0"/>
              <a:t>Fourth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4"/>
            <a:r>
              <a:rPr lang="pl-PL" altLang="pl-PL" dirty="0" err="1" smtClean="0"/>
              <a:t>Fifth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04664"/>
            <a:ext cx="281027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3F1C14DE-D5C6-49E2-9F37-BDC8DE149502}" type="datetime1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2015-03-26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404664"/>
            <a:ext cx="144016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04664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9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642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C9BC9D9-D6BD-40CC-A3C7-1B0FF9EC8D0F}" type="datetime1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2015-03-26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7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506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5" y="2276872"/>
            <a:ext cx="8001000" cy="309634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>FUNDUSZ AZYLU, MIGRACJI I INTEGRACJI</a:t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000" cap="small" dirty="0" smtClean="0">
                <a:solidFill>
                  <a:schemeClr val="accent6">
                    <a:lumMod val="50000"/>
                  </a:schemeClr>
                </a:solidFill>
              </a:rPr>
              <a:t>zasady </a:t>
            </a:r>
            <a:r>
              <a:rPr lang="pl-PL" sz="2000" cap="small" dirty="0" err="1" smtClean="0">
                <a:solidFill>
                  <a:schemeClr val="accent6">
                    <a:lumMod val="50000"/>
                  </a:schemeClr>
                </a:solidFill>
              </a:rPr>
              <a:t>kwalifikowalności</a:t>
            </a:r>
            <a:r>
              <a:rPr lang="pl-PL" sz="2000" cap="small" dirty="0" smtClean="0">
                <a:solidFill>
                  <a:schemeClr val="accent6">
                    <a:lumMod val="50000"/>
                  </a:schemeClr>
                </a:solidFill>
              </a:rPr>
              <a:t> wydatków</a:t>
            </a: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 smtClean="0">
                <a:solidFill>
                  <a:srgbClr val="FF0000"/>
                </a:solidFill>
              </a:rPr>
              <a:t/>
            </a:r>
            <a:br>
              <a:rPr lang="pl-PL" sz="2800" cap="small" dirty="0" smtClean="0">
                <a:solidFill>
                  <a:srgbClr val="FF0000"/>
                </a:solidFill>
              </a:rPr>
            </a:br>
            <a:r>
              <a:rPr lang="pl-PL" altLang="pl-PL" sz="2800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pl-PL" altLang="pl-PL" sz="2800" dirty="0">
                <a:solidFill>
                  <a:schemeClr val="tx1"/>
                </a:solidFill>
                <a:latin typeface="Calibri" pitchFamily="34" charset="0"/>
              </a:rPr>
            </a:b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52084" y="14139"/>
            <a:ext cx="1981200" cy="476250"/>
          </a:xfrm>
        </p:spPr>
        <p:txBody>
          <a:bodyPr/>
          <a:lstStyle/>
          <a:p>
            <a:pPr>
              <a:defRPr/>
            </a:pPr>
            <a:endParaRPr lang="pl-PL" dirty="0" smtClean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89113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83568" y="566124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297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towary zużywające się i zaopatrzenie, inne wydatki drobne</a:t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</a:t>
            </a:r>
            <a:r>
              <a:rPr lang="pl-PL" sz="2000" dirty="0">
                <a:latin typeface="+mn-lt"/>
              </a:rPr>
              <a:t>jako towar zużywający się należy rozumieć towar jednokrotnego użytku, który zużywany jest w całości na potrzeby projektu (np. wyżywienie, lekarstwa, ubrania, w przypadku których jako zużycie należy rozumieć wydanie osobie z grupy docelowej, itp</a:t>
            </a:r>
            <a:r>
              <a:rPr lang="pl-PL" sz="2000" dirty="0" smtClean="0">
                <a:latin typeface="+mn-lt"/>
              </a:rPr>
              <a:t>.)</a:t>
            </a: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jako </a:t>
            </a:r>
            <a:r>
              <a:rPr lang="pl-PL" sz="2000" dirty="0">
                <a:latin typeface="+mn-lt"/>
              </a:rPr>
              <a:t>zaopatrzenie należy rozumieć towar, który zużywa się szybciej niż sprzęt, do którego został zakupiony (np. drobny sprzęt IT, płyty CD itp</a:t>
            </a:r>
            <a:r>
              <a:rPr lang="pl-PL" sz="2000" dirty="0" smtClean="0">
                <a:latin typeface="+mn-lt"/>
              </a:rPr>
              <a:t>.)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jako </a:t>
            </a:r>
            <a:r>
              <a:rPr lang="pl-PL" sz="2000" dirty="0">
                <a:latin typeface="+mn-lt"/>
              </a:rPr>
              <a:t>inne wydatki drobne należy rozumieć wszelkie jednorazowe usługi i zakupy sprzętu i wyposażenia o niskiej wartości (np. kurierskie, pocztowe, lampa na biurko, czajnik), szczególnie w przypadku, gdy nie stanowią wspólnego, większego zakupu, który zostałby wskazany w innej kategorii wydatków (np. sprzęt i wyposażenie</a:t>
            </a:r>
            <a:r>
              <a:rPr lang="pl-PL" sz="2000" dirty="0" smtClean="0">
                <a:latin typeface="+mn-lt"/>
              </a:rPr>
              <a:t>)</a:t>
            </a: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00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/>
          </a:bodyPr>
          <a:lstStyle/>
          <a:p>
            <a:pPr lvl="1"/>
            <a:r>
              <a:rPr lang="pl-PL" sz="2400" b="1" dirty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400" b="1" dirty="0" smtClean="0">
                <a:latin typeface="+mn-lt"/>
              </a:rPr>
              <a:t>usługi zewnętrzne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dirty="0" smtClean="0">
                <a:latin typeface="+mn-lt"/>
              </a:rPr>
              <a:t>- </a:t>
            </a:r>
            <a:r>
              <a:rPr lang="pl-PL" sz="2000" dirty="0" smtClean="0">
                <a:latin typeface="+mn-lt"/>
              </a:rPr>
              <a:t>dotyczy </a:t>
            </a:r>
            <a:r>
              <a:rPr lang="pl-PL" sz="2000" dirty="0">
                <a:latin typeface="+mn-lt"/>
              </a:rPr>
              <a:t>przede wszystkim takich usług, których Beneficjent nie jest w stanie wykonać samodzielnie lub wykonanie których przez podmiot zewnętrzny jest bardziej korzystne czy to ze względów ekonomicznych czy też ze względu na kompetencję, skalę, doświadczenie, uprawnienia lub </a:t>
            </a:r>
            <a:r>
              <a:rPr lang="pl-PL" sz="2000" dirty="0" smtClean="0">
                <a:latin typeface="+mn-lt"/>
              </a:rPr>
              <a:t>specjalizację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328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/>
          </a:bodyPr>
          <a:lstStyle/>
          <a:p>
            <a:pPr lvl="1"/>
            <a:r>
              <a:rPr lang="pl-PL" sz="2400" b="1" dirty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informacje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, publikacje i promocja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</a:t>
            </a:r>
            <a:r>
              <a:rPr lang="pl-PL" sz="2000" dirty="0">
                <a:latin typeface="+mn-lt"/>
              </a:rPr>
              <a:t>koszty dotyczące wszelkich działań merytorycznych o charakterze informacji i promocji, koszty publikacji wydanych w ramach projektu. Kategoria ta nie obejmuje ogólnych działań informacyjno-promocyjnych dotyczących projektu, niezwiązanych z konkretnym działaniem </a:t>
            </a:r>
            <a:r>
              <a:rPr lang="pl-PL" sz="2000" dirty="0" smtClean="0">
                <a:latin typeface="+mn-lt"/>
              </a:rPr>
              <a:t>merytorycznym 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779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/>
          </a:bodyPr>
          <a:lstStyle/>
          <a:p>
            <a:pPr lvl="1"/>
            <a:r>
              <a:rPr lang="pl-PL" sz="2400" b="1" dirty="0" smtClean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inne koszty bezpośrednie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to co nie mieści się w innych kategoriach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w tej kategorii należy umieścić koszty reintegracji po powrocie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wsparcie grup docelowych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ryczałty na koszty ponoszone za granicą (transfer, ewaluacja biznesplanów itp.)</a:t>
            </a: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368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niestanowiące podstawy obliczenia kosztów pośrednich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</a:t>
            </a:r>
            <a:r>
              <a:rPr lang="pl-PL" sz="2200" dirty="0">
                <a:latin typeface="+mn-lt"/>
              </a:rPr>
              <a:t>dotyczące zakupu usług remontowo-budowlanych, dostaw inwestycyjnych oraz tworzenia, rozbudowy i modernizacji systemów </a:t>
            </a:r>
            <a:r>
              <a:rPr lang="pl-PL" sz="2200" dirty="0" smtClean="0">
                <a:latin typeface="+mn-lt"/>
              </a:rPr>
              <a:t>informatycznych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</a:t>
            </a:r>
            <a:r>
              <a:rPr lang="pl-PL" sz="2200" dirty="0">
                <a:latin typeface="+mn-lt"/>
              </a:rPr>
              <a:t>koszty poniesione w wyniku zastosowania, od progu 30 000 EUR netto, zasady konkurencyjności lub ustawy PZP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1309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pośrednie (1)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/>
              <a:t>- 25 </a:t>
            </a:r>
            <a:r>
              <a:rPr lang="pl-PL" sz="2200" dirty="0"/>
              <a:t>% kosztów bezpośrednich – w przypadku projektów o wartości do 1 mln zł </a:t>
            </a:r>
            <a:r>
              <a:rPr lang="pl-PL" sz="2200" dirty="0" smtClean="0"/>
              <a:t>włącznie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- 20 </a:t>
            </a:r>
            <a:r>
              <a:rPr lang="pl-PL" sz="2200" dirty="0"/>
              <a:t>% kosztów bezpośrednich – w przypadku projektów o wartości powyżej 1 mln zł do 2 mln zł </a:t>
            </a:r>
            <a:r>
              <a:rPr lang="pl-PL" sz="2200" dirty="0" smtClean="0"/>
              <a:t>włącznie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- 15 </a:t>
            </a:r>
            <a:r>
              <a:rPr lang="pl-PL" sz="2200" dirty="0"/>
              <a:t>% kosztów bezpośrednich – w przypadku projektów o wartości powyżej 2 mln zł do 5 mln zł </a:t>
            </a:r>
            <a:r>
              <a:rPr lang="pl-PL" sz="2200" dirty="0" smtClean="0"/>
              <a:t>włącznie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- 10 </a:t>
            </a:r>
            <a:r>
              <a:rPr lang="pl-PL" sz="2200" dirty="0"/>
              <a:t>% kosztów bezpośrednich – w przypadku projektów o wartości przekraczającej 5 mln </a:t>
            </a:r>
            <a:r>
              <a:rPr lang="pl-PL" sz="2200" dirty="0" smtClean="0"/>
              <a:t>zł</a:t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można chcieć mniej</a:t>
            </a:r>
            <a:br>
              <a:rPr lang="pl-PL" sz="2200" dirty="0" smtClean="0"/>
            </a:br>
            <a:r>
              <a:rPr lang="pl-PL" sz="2200" dirty="0" smtClean="0"/>
              <a:t>- obniżenie kosztów ze względu na koszty niestanowiące….. nie powoduje obniżenie kosztów pośrednich poniżej 5%.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6600" dirty="0" smtClean="0">
                <a:latin typeface="+mn-lt"/>
              </a:rPr>
              <a:t/>
            </a:r>
            <a:br>
              <a:rPr lang="pl-PL" sz="6600" dirty="0" smtClean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/>
              <a:t/>
            </a:r>
            <a:br>
              <a:rPr lang="pl-PL" sz="6600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1160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pośrednie (2)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/>
              <a:t>- koszty zarządzania, zarządu, personelu obsługowego, obsługi księgowej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biura dot. </a:t>
            </a:r>
            <a:r>
              <a:rPr lang="pl-PL" sz="2200" dirty="0"/>
              <a:t>o</a:t>
            </a:r>
            <a:r>
              <a:rPr lang="pl-PL" sz="2200" dirty="0" smtClean="0"/>
              <a:t>bsługi projektu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działania informacyjno-promocyjne dot. projektu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koszt sprzętu dla personelu rozliczanego w kosztach pośrednich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koszty poczty, telekomunikacji, materiałów biurowych, ubezpieczeń, ochrony 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6600" dirty="0" smtClean="0">
                <a:latin typeface="+mn-lt"/>
              </a:rPr>
              <a:t/>
            </a:r>
            <a:br>
              <a:rPr lang="pl-PL" sz="6600" dirty="0" smtClean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/>
              <a:t/>
            </a:r>
            <a:br>
              <a:rPr lang="pl-PL" sz="6600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513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DZIĘKUJEMY ZA UWAGĘ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242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W</a:t>
            </a:r>
            <a:r>
              <a:rPr lang="pl-PL" sz="2700" b="1" dirty="0" smtClean="0">
                <a:solidFill>
                  <a:schemeClr val="tx1"/>
                </a:solidFill>
              </a:rPr>
              <a:t>drażanie projektów (1)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 smtClean="0"/>
              <a:t>- wkład własny w postaci wolontariatu (max. 50%), praca z grupą docelową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VAT jest kwalifikowalny, jeżeli jest niemożliwy do odzyskania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nie trzeba będzie uzyskiwać interpretacji indywidualnej Izby Skarbowej </a:t>
            </a:r>
            <a:r>
              <a:rPr lang="pl-PL" sz="2000" dirty="0" err="1" smtClean="0"/>
              <a:t>ws</a:t>
            </a:r>
            <a:r>
              <a:rPr lang="pl-PL" sz="2000" dirty="0" smtClean="0"/>
              <a:t>. VAT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dedykowane konto lub subkonto projektu – dla środków przekazanych przez COPE MSW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732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W</a:t>
            </a:r>
            <a:r>
              <a:rPr lang="pl-PL" sz="2700" b="1" dirty="0" smtClean="0">
                <a:solidFill>
                  <a:schemeClr val="tx1"/>
                </a:solidFill>
              </a:rPr>
              <a:t>drażanie projektów (2)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reguła proporcjonalności – koszty bezpośrednie i pośrednie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trwałość projektu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- dokumentowanie wydatków – tylko 10% próba po zakończeniu realizacji projektu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652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844824"/>
            <a:ext cx="8101781" cy="4032448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K</a:t>
            </a:r>
            <a:r>
              <a:rPr lang="pl-PL" sz="2700" b="1" dirty="0" smtClean="0">
                <a:solidFill>
                  <a:schemeClr val="tx1"/>
                </a:solidFill>
              </a:rPr>
              <a:t>oszty kwalifikowalne - kategorie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400" dirty="0"/>
              <a:t>A) koszty personelu (z wyłączeniem kosztów zarządzania projektem)</a:t>
            </a:r>
            <a:br>
              <a:rPr lang="pl-PL" sz="2400" dirty="0"/>
            </a:br>
            <a:r>
              <a:rPr lang="pl-PL" sz="2400" dirty="0"/>
              <a:t>B) wolontariat</a:t>
            </a:r>
            <a:br>
              <a:rPr lang="pl-PL" sz="2400" dirty="0"/>
            </a:br>
            <a:r>
              <a:rPr lang="pl-PL" sz="2400" dirty="0"/>
              <a:t>C) koszty transportu, podróży i utrzymania</a:t>
            </a:r>
            <a:br>
              <a:rPr lang="pl-PL" sz="2400" dirty="0"/>
            </a:br>
            <a:r>
              <a:rPr lang="pl-PL" sz="2400" dirty="0"/>
              <a:t>D) sprzęt i wyposażenie</a:t>
            </a:r>
            <a:br>
              <a:rPr lang="pl-PL" sz="2400" dirty="0"/>
            </a:br>
            <a:r>
              <a:rPr lang="pl-PL" sz="2400" dirty="0"/>
              <a:t>E) nieruchomości (zakup, budowa, remont, najem, usługi ogólne)</a:t>
            </a:r>
            <a:br>
              <a:rPr lang="pl-PL" sz="2400" dirty="0"/>
            </a:br>
            <a:r>
              <a:rPr lang="pl-PL" sz="2400" dirty="0"/>
              <a:t>F) towary zużywające się i zaopatrzenie, inne wydatki drobne</a:t>
            </a:r>
            <a:br>
              <a:rPr lang="pl-PL" sz="2400" dirty="0"/>
            </a:br>
            <a:r>
              <a:rPr lang="pl-PL" sz="2400" dirty="0"/>
              <a:t>G) usługi zewnętrzne</a:t>
            </a:r>
            <a:br>
              <a:rPr lang="pl-PL" sz="2400" dirty="0"/>
            </a:br>
            <a:r>
              <a:rPr lang="pl-PL" sz="2400" dirty="0"/>
              <a:t>H) informacje, publikacje i promocja</a:t>
            </a:r>
            <a:br>
              <a:rPr lang="pl-PL" sz="2400" dirty="0"/>
            </a:br>
            <a:r>
              <a:rPr lang="pl-PL" sz="2400" dirty="0"/>
              <a:t>I) inne koszy bezpośrednie</a:t>
            </a:r>
            <a:br>
              <a:rPr lang="pl-PL" sz="2400" dirty="0"/>
            </a:br>
            <a:r>
              <a:rPr lang="pl-PL" sz="2400" dirty="0"/>
              <a:t>J) koszty niestanowiące podstawy obliczenia kosztów </a:t>
            </a:r>
            <a:r>
              <a:rPr lang="pl-PL" sz="2400" dirty="0" smtClean="0"/>
              <a:t>pośrednich</a:t>
            </a:r>
            <a:br>
              <a:rPr lang="pl-PL" sz="2400" dirty="0" smtClean="0"/>
            </a:br>
            <a:r>
              <a:rPr lang="pl-PL" sz="2400" dirty="0" smtClean="0"/>
              <a:t>K) koszty pośrednie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409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/>
          </a:bodyPr>
          <a:lstStyle/>
          <a:p>
            <a:pPr algn="l"/>
            <a:r>
              <a:rPr lang="pl-PL" sz="2400" b="1" dirty="0"/>
              <a:t>K</a:t>
            </a:r>
            <a:r>
              <a:rPr lang="pl-PL" sz="2400" b="1" dirty="0" smtClean="0">
                <a:solidFill>
                  <a:schemeClr val="tx1"/>
                </a:solidFill>
              </a:rPr>
              <a:t>oszty kwalifikowalne – koszty personelu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umowy o pracę, cywilnoprawne, działalność gospodarcza wykonywana samodzielnie</a:t>
            </a:r>
            <a:br>
              <a:rPr lang="pl-PL" sz="2000" dirty="0" smtClean="0"/>
            </a:br>
            <a:r>
              <a:rPr lang="pl-PL" sz="2000" dirty="0" smtClean="0"/>
              <a:t> - karty czasu pracy, gdy osoba wykonuje obowiązki nie tylko w ramach projektu</a:t>
            </a:r>
            <a:br>
              <a:rPr lang="pl-PL" sz="2000" dirty="0" smtClean="0"/>
            </a:br>
            <a:r>
              <a:rPr lang="pl-PL" sz="2000" dirty="0" smtClean="0"/>
              <a:t>- max. 240 godzin miesięcznie</a:t>
            </a:r>
            <a:br>
              <a:rPr lang="pl-PL" sz="2000" dirty="0" smtClean="0"/>
            </a:br>
            <a:r>
              <a:rPr lang="pl-PL" sz="2000" dirty="0" smtClean="0"/>
              <a:t>- koszty personelu zarządzającego w kosztach pośrednich</a:t>
            </a:r>
            <a:br>
              <a:rPr lang="pl-PL" sz="2000" dirty="0" smtClean="0"/>
            </a:br>
            <a:r>
              <a:rPr lang="pl-PL" sz="2000" dirty="0" smtClean="0"/>
              <a:t>- możliwe rozliczenie umowy o pracę ryczałtem – 1h=ostatni rok </a:t>
            </a:r>
            <a:r>
              <a:rPr lang="pl-PL" sz="2000" dirty="0" err="1" smtClean="0"/>
              <a:t>zatr</a:t>
            </a:r>
            <a:r>
              <a:rPr lang="pl-PL" sz="2000" dirty="0" smtClean="0"/>
              <a:t>./1720</a:t>
            </a:r>
            <a:br>
              <a:rPr lang="pl-PL" sz="2000" dirty="0" smtClean="0"/>
            </a:br>
            <a:r>
              <a:rPr lang="pl-PL" sz="2000" dirty="0" smtClean="0"/>
              <a:t>- zapłata tylko przelewem bankowym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02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/>
          </a:bodyPr>
          <a:lstStyle/>
          <a:p>
            <a:pPr algn="l"/>
            <a:r>
              <a:rPr lang="pl-PL" sz="2400" b="1" dirty="0"/>
              <a:t>K</a:t>
            </a:r>
            <a:r>
              <a:rPr lang="pl-PL" sz="2400" b="1" dirty="0" smtClean="0">
                <a:solidFill>
                  <a:schemeClr val="tx1"/>
                </a:solidFill>
              </a:rPr>
              <a:t>oszty kwalifikowalne – wolontariat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konieczna umowa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/>
              <a:t>kwalifikowalne są jedynie świadczenia wykonywane przez wolontariuszy bezpośrednio z grupą </a:t>
            </a:r>
            <a:r>
              <a:rPr lang="pl-PL" sz="2000" dirty="0" smtClean="0"/>
              <a:t>docelową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- 12 PLN/h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pracownicy nie mogą być wolontariuszami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max. 50% wkładu spoza funduszu i BP (100%-85%=15%; 15%/2=7,5%)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4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960440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K</a:t>
            </a:r>
            <a:r>
              <a:rPr lang="pl-PL" sz="2700" b="1" dirty="0" smtClean="0">
                <a:solidFill>
                  <a:schemeClr val="tx1"/>
                </a:solidFill>
              </a:rPr>
              <a:t>oszty kwalifikowalne – </a:t>
            </a:r>
            <a:r>
              <a:rPr lang="pl-PL" sz="2700" b="1" dirty="0" smtClean="0"/>
              <a:t>koszty </a:t>
            </a:r>
            <a:r>
              <a:rPr lang="pl-PL" sz="2700" b="1" dirty="0"/>
              <a:t>transportu, podróży i utrzymania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200" dirty="0" smtClean="0"/>
              <a:t>- wszelki transport, kolej i samolot – nie I klasa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możliwe przeloty samolotem w kraju, jeżeli jest to najbardziej ekonomiczne rozwiązanie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stawki z rozporządzenia dla personelu projektu, uczestnicy (np. grupa docelowa – mogą być rzeczywiste koszty)</a:t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</a:t>
            </a:r>
            <a:r>
              <a:rPr lang="pl-PL" sz="2200" smtClean="0"/>
              <a:t>organizacje </a:t>
            </a:r>
            <a:r>
              <a:rPr lang="pl-PL" sz="2200" smtClean="0"/>
              <a:t>międzynarodowe </a:t>
            </a:r>
            <a:r>
              <a:rPr lang="pl-PL" sz="2200" dirty="0" smtClean="0"/>
              <a:t>– własne stawki </a:t>
            </a:r>
            <a:endParaRPr lang="pl-PL" sz="22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051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sprzęt oprogramowanie i wyposażenie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zakup, dzierżawa, leasing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amortyzacja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sprzęt do 50 000 PLN zakupiony 6 miesięcy od rozpoczęcia projektu – 100% kosztów kwalifikowalne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>- zakupy sprzętu, oprogramowania i wyposażenia, których koszt jest równy lub wyższy niż 50 000 PLN lub dokonane po ww. terminie kwalifikowalne są jedynie w oparciu o koszty </a:t>
            </a:r>
            <a:r>
              <a:rPr lang="pl-PL" sz="2200" dirty="0" smtClean="0">
                <a:latin typeface="+mn-lt"/>
              </a:rPr>
              <a:t>amortyzacji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- niniejszy punkt nie dotyczy projektów, których głównym przedmiotem jest pozyskanie przez Beneficjenta sprzętu, oprogramowania lub </a:t>
            </a:r>
            <a:r>
              <a:rPr lang="pl-PL" sz="2200" dirty="0" smtClean="0">
                <a:latin typeface="+mn-lt"/>
              </a:rPr>
              <a:t>wyposażenia</a:t>
            </a: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1655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nieruchomości</a:t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najem, remont, budowa, koszty eksploatacji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powierzchnia wykorzystywana na zarządzanie projektem – koszty pośrednie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zakup gruntu – zasadniczo nie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remonty i modernizacje – tylko drobne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budowa, remont, modernizacja bez limitu, gdy wykazane zostanie, że nieruchomość będzie wykorzystywana do celów projektu przez min. 10 lat</a:t>
            </a: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418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">
  <a:themeElements>
    <a:clrScheme name="Profil 10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0000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00008A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00008A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Profil 10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000099"/>
    </a:accent2>
    <a:accent3>
      <a:srgbClr val="FFFFFF"/>
    </a:accent3>
    <a:accent4>
      <a:srgbClr val="000000"/>
    </a:accent4>
    <a:accent5>
      <a:srgbClr val="CED5DD"/>
    </a:accent5>
    <a:accent6>
      <a:srgbClr val="00008A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</TotalTime>
  <Words>522</Words>
  <Application>Microsoft Office PowerPoint</Application>
  <PresentationFormat>Pokaz na ekranie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19" baseType="lpstr">
      <vt:lpstr>1_Profil</vt:lpstr>
      <vt:lpstr>Motyw pakietu Office</vt:lpstr>
      <vt:lpstr>   FUNDUSZ AZYLU, MIGRACJI I INTEGRACJI zasady kwalifikowalności wydatków       </vt:lpstr>
      <vt:lpstr>Wdrażanie projektów (1)  - wkład własny w postaci wolontariatu (max. 50%), praca z grupą docelową  - VAT jest kwalifikowalny, jeżeli jest niemożliwy do odzyskania  - nie trzeba będzie uzyskiwać interpretacji indywidualnej Izby Skarbowej ws. VAT  - dedykowane konto lub subkonto projektu – dla środków przekazanych przez COPE MSW          </vt:lpstr>
      <vt:lpstr>Wdrażanie projektów (2)   - reguła proporcjonalności – koszty bezpośrednie i pośrednie  - trwałość projektu  - dokumentowanie wydatków – tylko 10% próba po zakończeniu realizacji projektu          </vt:lpstr>
      <vt:lpstr>Koszty kwalifikowalne - kategorie A) koszty personelu (z wyłączeniem kosztów zarządzania projektem) B) wolontariat C) koszty transportu, podróży i utrzymania D) sprzęt i wyposażenie E) nieruchomości (zakup, budowa, remont, najem, usługi ogólne) F) towary zużywające się i zaopatrzenie, inne wydatki drobne G) usługi zewnętrzne H) informacje, publikacje i promocja I) inne koszy bezpośrednie J) koszty niestanowiące podstawy obliczenia kosztów pośrednich K) koszty pośrednie         </vt:lpstr>
      <vt:lpstr>Koszty kwalifikowalne – koszty personelu  - umowy o pracę, cywilnoprawne, działalność gospodarcza wykonywana samodzielnie  - karty czasu pracy, gdy osoba wykonuje obowiązki nie tylko w ramach projektu - max. 240 godzin miesięcznie - koszty personelu zarządzającego w kosztach pośrednich - możliwe rozliczenie umowy o pracę ryczałtem – 1h=ostatni rok zatr./1720 - zapłata tylko przelewem bankowym</vt:lpstr>
      <vt:lpstr>Koszty kwalifikowalne – wolontariat  - konieczna umowa  - kwalifikowalne są jedynie świadczenia wykonywane przez wolontariuszy bezpośrednio z grupą docelową  - 12 PLN/h  - pracownicy nie mogą być wolontariuszami  - max. 50% wkładu spoza funduszu i BP (100%-85%=15%; 15%/2=7,5%)</vt:lpstr>
      <vt:lpstr>Koszty kwalifikowalne – koszty transportu, podróży i utrzymania  - wszelki transport, kolej i samolot – nie I klasa  - możliwe przeloty samolotem w kraju, jeżeli jest to najbardziej ekonomiczne rozwiązanie  - stawki z rozporządzenia dla personelu projektu, uczestnicy (np. grupa docelowa – mogą być rzeczywiste koszty)  - organizacje międzynarodowe – własne stawki </vt:lpstr>
      <vt:lpstr>Koszty kwalifikowalne – sprzęt oprogramowanie i wyposażenie - zakup, dzierżawa, leasing - amortyzacja - sprzęt do 50 000 PLN zakupiony 6 miesięcy od rozpoczęcia projektu – 100% kosztów kwalifikowalne  - zakupy sprzętu, oprogramowania i wyposażenia, których koszt jest równy lub wyższy niż 50 000 PLN lub dokonane po ww. terminie kwalifikowalne są jedynie w oparciu o koszty amortyzacji  - niniejszy punkt nie dotyczy projektów, których głównym przedmiotem jest pozyskanie przez Beneficjenta sprzętu, oprogramowania lub wyposażenia </vt:lpstr>
      <vt:lpstr>Koszty kwalifikowalne – nieruchomości  - najem, remont, budowa, koszty eksploatacji  - powierzchnia wykorzystywana na zarządzanie projektem – koszty pośrednie  - zakup gruntu – zasadniczo nie  - remonty i modernizacje – tylko drobne  - budowa, remont, modernizacja bez limitu, gdy wykazane zostanie, że nieruchomość będzie wykorzystywana do celów projektu przez min. 10 lat </vt:lpstr>
      <vt:lpstr>Koszty kwalifikowalne – towary zużywające się i zaopatrzenie, inne wydatki drobne  - jako towar zużywający się należy rozumieć towar jednokrotnego użytku, który zużywany jest w całości na potrzeby projektu (np. wyżywienie, lekarstwa, ubrania, w przypadku których jako zużycie należy rozumieć wydanie osobie z grupy docelowej, itp.)  - jako zaopatrzenie należy rozumieć towar, który zużywa się szybciej niż sprzęt, do którego został zakupiony (np. drobny sprzęt IT, płyty CD itp.)  - jako inne wydatki drobne należy rozumieć wszelkie jednorazowe usługi i zakupy sprzętu i wyposażenia o niskiej wartości (np. kurierskie, pocztowe, lampa na biurko, czajnik), szczególnie w przypadku, gdy nie stanowią wspólnego, większego zakupu, który zostałby wskazany w innej kategorii wydatków (np. sprzęt i wyposażenie)  </vt:lpstr>
      <vt:lpstr>Koszty kwalifikowalne – usługi zewnętrzne  - dotyczy przede wszystkim takich usług, których Beneficjent nie jest w stanie wykonać samodzielnie lub wykonanie których przez podmiot zewnętrzny jest bardziej korzystne czy to ze względów ekonomicznych czy też ze względu na kompetencję, skalę, doświadczenie, uprawnienia lub specjalizację   </vt:lpstr>
      <vt:lpstr>Koszty kwalifikowalne – informacje, publikacje i promocja  - koszty dotyczące wszelkich działań merytorycznych o charakterze informacji i promocji, koszty publikacji wydanych w ramach projektu. Kategoria ta nie obejmuje ogólnych działań informacyjno-promocyjnych dotyczących projektu, niezwiązanych z konkretnym działaniem merytorycznym    </vt:lpstr>
      <vt:lpstr>Koszty kwalifikowalne – inne koszty bezpośrednie  - to co nie mieści się w innych kategoriach  - w tej kategorii należy umieścić koszty reintegracji po powrocie  - wsparcie grup docelowych  - ryczałty na koszty ponoszone za granicą (transfer, ewaluacja biznesplanów itp.)    </vt:lpstr>
      <vt:lpstr>Koszty kwalifikowalne – koszty niestanowiące podstawy obliczenia kosztów pośrednich  - dotyczące zakupu usług remontowo-budowlanych, dostaw inwestycyjnych oraz tworzenia, rozbudowy i modernizacji systemów informatycznych  - koszty poniesione w wyniku zastosowania, od progu 30 000 EUR netto, zasady konkurencyjności lub ustawy PZP      </vt:lpstr>
      <vt:lpstr>Koszty kwalifikowalne – koszty pośrednie (1)  - 25 % kosztów bezpośrednich – w przypadku projektów o wartości do 1 mln zł włącznie - 20 % kosztów bezpośrednich – w przypadku projektów o wartości powyżej 1 mln zł do 2 mln zł włącznie - 15 % kosztów bezpośrednich – w przypadku projektów o wartości powyżej 2 mln zł do 5 mln zł włącznie - 10 % kosztów bezpośrednich – w przypadku projektów o wartości przekraczającej 5 mln zł  - można chcieć mniej - obniżenie kosztów ze względu na koszty niestanowiące….. nie powoduje obniżenie kosztów pośrednich poniżej 5%.       </vt:lpstr>
      <vt:lpstr>Koszty kwalifikowalne – koszty pośrednie (2)  - koszty zarządzania, zarządu, personelu obsługowego, obsługi księgowej  - biura dot. obsługi projektu  - działania informacyjno-promocyjne dot. projektu  - koszt sprzętu dla personelu rozliczanego w kosztach pośrednich  - koszty poczty, telekomunikacji, materiałów biurowych, ubezpieczeń, ochrony           </vt:lpstr>
      <vt:lpstr>  DZIĘKUJEMY ZA UWAGĘ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DLA WNIOSKODAWCÓW  Kwalifikowalność wydatków</dc:title>
  <dc:creator>User</dc:creator>
  <cp:lastModifiedBy>ptyszko</cp:lastModifiedBy>
  <cp:revision>116</cp:revision>
  <cp:lastPrinted>2015-03-11T07:35:13Z</cp:lastPrinted>
  <dcterms:created xsi:type="dcterms:W3CDTF">2014-08-25T06:41:09Z</dcterms:created>
  <dcterms:modified xsi:type="dcterms:W3CDTF">2015-03-26T10:47:04Z</dcterms:modified>
</cp:coreProperties>
</file>