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39" r:id="rId1"/>
    <p:sldMasterId id="2147483751" r:id="rId2"/>
  </p:sldMasterIdLst>
  <p:notesMasterIdLst>
    <p:notesMasterId r:id="rId64"/>
  </p:notesMasterIdLst>
  <p:handoutMasterIdLst>
    <p:handoutMasterId r:id="rId65"/>
  </p:handoutMasterIdLst>
  <p:sldIdLst>
    <p:sldId id="865" r:id="rId3"/>
    <p:sldId id="1089" r:id="rId4"/>
    <p:sldId id="1327" r:id="rId5"/>
    <p:sldId id="1332" r:id="rId6"/>
    <p:sldId id="1333" r:id="rId7"/>
    <p:sldId id="1334" r:id="rId8"/>
    <p:sldId id="1335" r:id="rId9"/>
    <p:sldId id="1336" r:id="rId10"/>
    <p:sldId id="1338" r:id="rId11"/>
    <p:sldId id="1339" r:id="rId12"/>
    <p:sldId id="1337" r:id="rId13"/>
    <p:sldId id="1328" r:id="rId14"/>
    <p:sldId id="1343" r:id="rId15"/>
    <p:sldId id="1346" r:id="rId16"/>
    <p:sldId id="1345" r:id="rId17"/>
    <p:sldId id="1344" r:id="rId18"/>
    <p:sldId id="1340" r:id="rId19"/>
    <p:sldId id="1341" r:id="rId20"/>
    <p:sldId id="1348" r:id="rId21"/>
    <p:sldId id="1349" r:id="rId22"/>
    <p:sldId id="1347" r:id="rId23"/>
    <p:sldId id="1350" r:id="rId24"/>
    <p:sldId id="1351" r:id="rId25"/>
    <p:sldId id="1352" r:id="rId26"/>
    <p:sldId id="1353" r:id="rId27"/>
    <p:sldId id="1354" r:id="rId28"/>
    <p:sldId id="1355" r:id="rId29"/>
    <p:sldId id="1356" r:id="rId30"/>
    <p:sldId id="1357" r:id="rId31"/>
    <p:sldId id="1358" r:id="rId32"/>
    <p:sldId id="1359" r:id="rId33"/>
    <p:sldId id="1360" r:id="rId34"/>
    <p:sldId id="1330" r:id="rId35"/>
    <p:sldId id="1375" r:id="rId36"/>
    <p:sldId id="1364" r:id="rId37"/>
    <p:sldId id="1365" r:id="rId38"/>
    <p:sldId id="1366" r:id="rId39"/>
    <p:sldId id="1367" r:id="rId40"/>
    <p:sldId id="1368" r:id="rId41"/>
    <p:sldId id="1369" r:id="rId42"/>
    <p:sldId id="1370" r:id="rId43"/>
    <p:sldId id="1371" r:id="rId44"/>
    <p:sldId id="1372" r:id="rId45"/>
    <p:sldId id="1373" r:id="rId46"/>
    <p:sldId id="1374" r:id="rId47"/>
    <p:sldId id="1362" r:id="rId48"/>
    <p:sldId id="1377" r:id="rId49"/>
    <p:sldId id="1376" r:id="rId50"/>
    <p:sldId id="1378" r:id="rId51"/>
    <p:sldId id="1379" r:id="rId52"/>
    <p:sldId id="1380" r:id="rId53"/>
    <p:sldId id="1381" r:id="rId54"/>
    <p:sldId id="1382" r:id="rId55"/>
    <p:sldId id="1383" r:id="rId56"/>
    <p:sldId id="1384" r:id="rId57"/>
    <p:sldId id="1385" r:id="rId58"/>
    <p:sldId id="1361" r:id="rId59"/>
    <p:sldId id="1387" r:id="rId60"/>
    <p:sldId id="1386" r:id="rId61"/>
    <p:sldId id="870" r:id="rId62"/>
    <p:sldId id="871" r:id="rId63"/>
  </p:sldIdLst>
  <p:sldSz cx="12192000" cy="6858000"/>
  <p:notesSz cx="6858000" cy="9144000"/>
  <p:embeddedFontLst>
    <p:embeddedFont>
      <p:font typeface="Lato" panose="020F0502020204030203" pitchFamily="34" charset="-18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Open Sans" panose="020B0604020202020204" charset="0"/>
      <p:regular r:id="rId74"/>
      <p:bold r:id="rId75"/>
      <p:italic r:id="rId76"/>
      <p:boldItalic r:id="rId77"/>
    </p:embeddedFont>
    <p:embeddedFont>
      <p:font typeface="Calibri Light" panose="020F0302020204030204" pitchFamily="34" charset="0"/>
      <p:regular r:id="rId78"/>
      <p:italic r:id="rId79"/>
    </p:embeddedFont>
    <p:embeddedFont>
      <p:font typeface="Open Sans Semibold" panose="020B0604020202020204" charset="0"/>
      <p:bold r:id="rId80"/>
      <p:boldItalic r:id="rId8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885" autoAdjust="0"/>
  </p:normalViewPr>
  <p:slideViewPr>
    <p:cSldViewPr snapToGrid="0">
      <p:cViewPr varScale="1">
        <p:scale>
          <a:sx n="69" d="100"/>
          <a:sy n="69" d="100"/>
        </p:scale>
        <p:origin x="1192" y="44"/>
      </p:cViewPr>
      <p:guideLst/>
    </p:cSldViewPr>
  </p:slideViewPr>
  <p:outlineViewPr>
    <p:cViewPr>
      <p:scale>
        <a:sx n="33" d="100"/>
        <a:sy n="33" d="100"/>
      </p:scale>
      <p:origin x="0" y="-15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1.fntdata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.fntdata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3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61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16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53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03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66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44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391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44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66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455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778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439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558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09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86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2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094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116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30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846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495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911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880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066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412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50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94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716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052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62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9362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04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276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519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200" dirty="0" smtClean="0"/>
              <a:t>By skontaktowała się z naszym pracownikiem/ekspertem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754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2792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236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4804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200" dirty="0" smtClean="0"/>
              <a:t>udostępnić/przesłać</a:t>
            </a: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7801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8546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913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7879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581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711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751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191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14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69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14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14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36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56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98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50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2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54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96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066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0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11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7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5" y="5384800"/>
            <a:ext cx="1491616" cy="14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3FBF-D1E2-4825-9EF5-7A2C3CD4669A}" type="datetimeFigureOut">
              <a:rPr lang="pl-PL" smtClean="0"/>
              <a:t>12.09.2023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D8AB-90F8-4EA8-85BF-6D38973DBB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3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promocja/prosto-o-funduszach-europejskich-1/deklaracja-prostego-jezyk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jp.pwn.pl/" TargetMode="External"/><Relationship Id="rId7" Type="http://schemas.openxmlformats.org/officeDocument/2006/relationships/hyperlink" Target="https://wsjp.pl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nonimy.pl/" TargetMode="External"/><Relationship Id="rId5" Type="http://schemas.openxmlformats.org/officeDocument/2006/relationships/hyperlink" Target="https://rjp.pan.pl/" TargetMode="External"/><Relationship Id="rId4" Type="http://schemas.openxmlformats.org/officeDocument/2006/relationships/hyperlink" Target="https://sjp.pwn.pl/poradnia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sluzbacywilna/prosty-jezyk" TargetMode="External"/><Relationship Id="rId3" Type="http://schemas.openxmlformats.org/officeDocument/2006/relationships/hyperlink" Target="https://jasnopis.pl/" TargetMode="External"/><Relationship Id="rId7" Type="http://schemas.openxmlformats.org/officeDocument/2006/relationships/hyperlink" Target="https://www.funduszeeuropejskie.gov.pl/strony/o-funduszach/promocja/prosto-o-funduszach-europejskich-1/o-prostym-jezyk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uszeeuropejskie.gov.pl/strony/o-funduszach/promocja/prosto-o-funduszach-europejskich-1/vlog-prosto-i-kropka/" TargetMode="External"/><Relationship Id="rId5" Type="http://schemas.openxmlformats.org/officeDocument/2006/relationships/hyperlink" Target="http://ppp.uni.wroc.pl/" TargetMode="External"/><Relationship Id="rId4" Type="http://schemas.openxmlformats.org/officeDocument/2006/relationships/hyperlink" Target="https://redaktor.logios.dev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90115234146/http:/www.ekologiainformacji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181477" y="29132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b="1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Zrozumiałość i prosty język</a:t>
            </a:r>
            <a:r>
              <a:rPr lang="pl-PL" sz="2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pl-PL" sz="2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</a:br>
            <a:r>
              <a:rPr lang="pl-PL" sz="2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Prosty język w </a:t>
            </a:r>
            <a:r>
              <a:rPr lang="pl-PL" sz="28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urzędzie</a:t>
            </a:r>
            <a:endParaRPr lang="pl-PL" sz="5400" b="1" dirty="0">
              <a:latin typeface="Lato" panose="020F0502020204030203" pitchFamily="34" charset="-18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 dirty="0" smtClean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</a:t>
            </a:r>
            <a:r>
              <a:rPr lang="pl-PL" sz="2300" smtClean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smtClean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2023 r.</a:t>
            </a:r>
            <a:endParaRPr lang="pl-PL" sz="230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Co wiemy z badań 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Indeks </a:t>
            </a:r>
            <a:r>
              <a:rPr lang="pl-PL" sz="2100" dirty="0">
                <a:latin typeface="Lato" panose="020F0502020204030203" pitchFamily="34" charset="-18"/>
              </a:rPr>
              <a:t>FOG to liczba lat edukacji, potrzebnych do łatwego czytania </a:t>
            </a:r>
            <a:r>
              <a:rPr lang="pl-PL" sz="2100" dirty="0" smtClean="0">
                <a:latin typeface="Lato" panose="020F0502020204030203" pitchFamily="34" charset="-18"/>
              </a:rPr>
              <a:t>tekstu </a:t>
            </a:r>
            <a:r>
              <a:rPr lang="pl-PL" sz="2100" dirty="0">
                <a:latin typeface="Lato" panose="020F0502020204030203" pitchFamily="34" charset="-18"/>
              </a:rPr>
              <a:t>różnych </a:t>
            </a:r>
            <a:r>
              <a:rPr lang="pl-PL" sz="2100" dirty="0" smtClean="0">
                <a:latin typeface="Lato" panose="020F0502020204030203" pitchFamily="34" charset="-18"/>
              </a:rPr>
              <a:t>publikacji.</a:t>
            </a:r>
          </a:p>
          <a:p>
            <a:r>
              <a:rPr lang="pl-PL" sz="2100" dirty="0" smtClean="0">
                <a:latin typeface="Lato" panose="020F0502020204030203" pitchFamily="34" charset="-18"/>
              </a:rPr>
              <a:t>Z badań wiemy między innymi, że: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polszczyzna </a:t>
            </a:r>
            <a:r>
              <a:rPr lang="pl-PL" sz="2100" dirty="0">
                <a:latin typeface="Lato" panose="020F0502020204030203" pitchFamily="34" charset="-18"/>
              </a:rPr>
              <a:t>mówiona – </a:t>
            </a:r>
            <a:r>
              <a:rPr lang="pl-PL" sz="2100" dirty="0" smtClean="0">
                <a:latin typeface="Lato" panose="020F0502020204030203" pitchFamily="34" charset="-18"/>
              </a:rPr>
              <a:t>FOG 3,5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 smtClean="0">
                <a:latin typeface="Lato" panose="020F0502020204030203" pitchFamily="34" charset="-18"/>
              </a:rPr>
              <a:t>tabloidy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r>
              <a:rPr lang="pl-PL" sz="2100" dirty="0">
                <a:latin typeface="Lato" panose="020F0502020204030203" pitchFamily="34" charset="-18"/>
              </a:rPr>
              <a:t>– </a:t>
            </a:r>
            <a:r>
              <a:rPr lang="pl-PL" sz="2100" dirty="0" smtClean="0">
                <a:latin typeface="Lato" panose="020F0502020204030203" pitchFamily="34" charset="-18"/>
              </a:rPr>
              <a:t>FOG 7,9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blogi</a:t>
            </a:r>
            <a:r>
              <a:rPr lang="pl-PL" sz="2100" dirty="0">
                <a:latin typeface="Lato" panose="020F0502020204030203" pitchFamily="34" charset="-18"/>
              </a:rPr>
              <a:t>, fora, chaty – </a:t>
            </a:r>
            <a:r>
              <a:rPr lang="pl-PL" sz="2100" dirty="0" smtClean="0">
                <a:latin typeface="Lato" panose="020F0502020204030203" pitchFamily="34" charset="-18"/>
              </a:rPr>
              <a:t>FOG 8,7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teksty </a:t>
            </a:r>
            <a:r>
              <a:rPr lang="pl-PL" sz="2100" dirty="0">
                <a:latin typeface="Lato" panose="020F0502020204030203" pitchFamily="34" charset="-18"/>
              </a:rPr>
              <a:t>urzędowe – </a:t>
            </a:r>
            <a:r>
              <a:rPr lang="pl-PL" sz="2100" dirty="0" smtClean="0">
                <a:latin typeface="Lato" panose="020F0502020204030203" pitchFamily="34" charset="-18"/>
              </a:rPr>
              <a:t>FOG 13,7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rozporządzenia </a:t>
            </a:r>
            <a:r>
              <a:rPr lang="pl-PL" sz="2100" dirty="0">
                <a:latin typeface="Lato" panose="020F0502020204030203" pitchFamily="34" charset="-18"/>
              </a:rPr>
              <a:t>UE – </a:t>
            </a:r>
            <a:r>
              <a:rPr lang="pl-PL" sz="2100" dirty="0" smtClean="0">
                <a:latin typeface="Lato" panose="020F0502020204030203" pitchFamily="34" charset="-18"/>
              </a:rPr>
              <a:t>FOG 20,1</a:t>
            </a:r>
          </a:p>
          <a:p>
            <a:pPr>
              <a:spcBef>
                <a:spcPts val="2400"/>
              </a:spcBef>
            </a:pPr>
            <a:r>
              <a:rPr lang="pl-PL" sz="1600" dirty="0" smtClean="0">
                <a:latin typeface="Lato" panose="020F0502020204030203" pitchFamily="34" charset="-18"/>
              </a:rPr>
              <a:t>Źródło: Prosto o konkursach europejskich, Ewelina Moroń, Tomasz </a:t>
            </a:r>
            <a:r>
              <a:rPr lang="pl-PL" sz="1600" dirty="0" err="1" smtClean="0">
                <a:latin typeface="Lato" panose="020F0502020204030203" pitchFamily="34" charset="-18"/>
              </a:rPr>
              <a:t>Piekot</a:t>
            </a:r>
            <a:r>
              <a:rPr lang="pl-PL" sz="1600" dirty="0" smtClean="0">
                <a:latin typeface="Lato" panose="020F0502020204030203" pitchFamily="34" charset="-18"/>
              </a:rPr>
              <a:t>, Grzegorz Zarzeczny, </a:t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>Marek Maziarz</a:t>
            </a:r>
          </a:p>
          <a:p>
            <a:pPr>
              <a:lnSpc>
                <a:spcPct val="120000"/>
              </a:lnSpc>
            </a:pPr>
            <a:r>
              <a:rPr lang="pl-PL" sz="2200" dirty="0" smtClean="0">
                <a:latin typeface="Lato" panose="020F0502020204030203" pitchFamily="34" charset="-18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 smtClean="0">
                <a:latin typeface="Lato" panose="020F0502020204030203" pitchFamily="34" charset="-18"/>
              </a:rPr>
              <a:t> </a:t>
            </a:r>
            <a:endParaRPr lang="pl-PL" sz="22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608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Fakty, które wynikają z badań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krótszy </a:t>
            </a:r>
            <a:r>
              <a:rPr lang="pl-PL" sz="2100" dirty="0" smtClean="0">
                <a:latin typeface="Lato" panose="020F0502020204030203" pitchFamily="34" charset="-18"/>
              </a:rPr>
              <a:t>tekst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lepsza </a:t>
            </a:r>
            <a:r>
              <a:rPr lang="pl-PL" sz="2100" dirty="0" smtClean="0">
                <a:latin typeface="Lato" panose="020F0502020204030203" pitchFamily="34" charset="-18"/>
              </a:rPr>
              <a:t>dostępność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szybsze </a:t>
            </a:r>
            <a:r>
              <a:rPr lang="pl-PL" sz="2100" dirty="0" smtClean="0">
                <a:latin typeface="Lato" panose="020F0502020204030203" pitchFamily="34" charset="-18"/>
              </a:rPr>
              <a:t>działanie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Prosty język = oszczędność czasu i </a:t>
            </a:r>
            <a:r>
              <a:rPr lang="pl-PL" sz="2100" dirty="0" smtClean="0">
                <a:latin typeface="Lato" panose="020F0502020204030203" pitchFamily="34" charset="-18"/>
              </a:rPr>
              <a:t>pieniędzy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59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Lato" panose="020F0502020204030203" pitchFamily="34" charset="-18"/>
              </a:rPr>
              <a:t>Prosty język a prawo</a:t>
            </a:r>
            <a:endParaRPr lang="pl-PL" b="1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368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Prawo o języku polskim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281594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 smtClean="0">
                <a:latin typeface="Lato" panose="020F0502020204030203" pitchFamily="34" charset="-18"/>
              </a:rPr>
              <a:t>Konstytucja RP:</a:t>
            </a:r>
          </a:p>
          <a:p>
            <a:pPr>
              <a:spcBef>
                <a:spcPts val="18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„</a:t>
            </a:r>
            <a:r>
              <a:rPr lang="pl-PL" sz="2100" dirty="0">
                <a:latin typeface="Lato" panose="020F0502020204030203" pitchFamily="34" charset="-18"/>
              </a:rPr>
              <a:t>w Rzeczypospolitej Polskiej językiem urzędowym jest język </a:t>
            </a:r>
            <a:r>
              <a:rPr lang="pl-PL" sz="2100" dirty="0" smtClean="0">
                <a:latin typeface="Lato" panose="020F0502020204030203" pitchFamily="34" charset="-18"/>
              </a:rPr>
              <a:t>polski.” </a:t>
            </a:r>
          </a:p>
          <a:p>
            <a:r>
              <a:rPr lang="pl-PL" sz="2100" dirty="0" smtClean="0">
                <a:latin typeface="Lato" panose="020F0502020204030203" pitchFamily="34" charset="-18"/>
              </a:rPr>
              <a:t>(art. 27 )</a:t>
            </a:r>
          </a:p>
          <a:p>
            <a:pPr>
              <a:spcBef>
                <a:spcPts val="2400"/>
              </a:spcBef>
            </a:pPr>
            <a:r>
              <a:rPr lang="pl-PL" sz="2100" b="1" dirty="0" smtClean="0">
                <a:latin typeface="Lato" panose="020F0502020204030203" pitchFamily="34" charset="-18"/>
              </a:rPr>
              <a:t>Ustawa </a:t>
            </a:r>
            <a:r>
              <a:rPr lang="pl-PL" sz="2100" b="1" dirty="0">
                <a:latin typeface="Lato" panose="020F0502020204030203" pitchFamily="34" charset="-18"/>
              </a:rPr>
              <a:t>o języku </a:t>
            </a:r>
            <a:r>
              <a:rPr lang="pl-PL" sz="2100" b="1" dirty="0" smtClean="0">
                <a:latin typeface="Lato" panose="020F0502020204030203" pitchFamily="34" charset="-18"/>
              </a:rPr>
              <a:t>polskim </a:t>
            </a:r>
            <a:r>
              <a:rPr lang="pl-PL" sz="2100" dirty="0" smtClean="0">
                <a:latin typeface="Lato" panose="020F0502020204030203" pitchFamily="34" charset="-18"/>
              </a:rPr>
              <a:t>zobowiązuje </a:t>
            </a:r>
            <a:r>
              <a:rPr lang="pl-PL" sz="2100" dirty="0">
                <a:latin typeface="Lato" panose="020F0502020204030203" pitchFamily="34" charset="-18"/>
              </a:rPr>
              <a:t>organy władzy publicznej oraz instytucje i organizacje, które uczestniczą w życiu publicznym do ochrony języka polskiego. Mają one: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dbać o to, by użytkownicy języka polskiego używali poprawnego języka i doskonalili swoją sprawność językową,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stwarzać warunki do właściwego rozwoju języka, który jest narzędziem międzyludzkiej </a:t>
            </a:r>
            <a:r>
              <a:rPr lang="pl-PL" sz="2100" dirty="0" smtClean="0">
                <a:latin typeface="Lato" panose="020F0502020204030203" pitchFamily="34" charset="-18"/>
              </a:rPr>
              <a:t>komunikacji. </a:t>
            </a:r>
          </a:p>
          <a:p>
            <a:pPr indent="-228600"/>
            <a:r>
              <a:rPr lang="pl-PL" sz="2100" dirty="0" smtClean="0">
                <a:latin typeface="Lato" panose="020F0502020204030203" pitchFamily="34" charset="-18"/>
              </a:rPr>
              <a:t>(art</a:t>
            </a:r>
            <a:r>
              <a:rPr lang="pl-PL" sz="2100" dirty="0">
                <a:latin typeface="Lato" panose="020F0502020204030203" pitchFamily="34" charset="-18"/>
              </a:rPr>
              <a:t>. 3 ust. 1 i ust. 2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16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</a:t>
            </a:r>
            <a:r>
              <a:rPr lang="pl-PL" dirty="0" smtClean="0">
                <a:latin typeface="Lato" panose="020F0502020204030203" pitchFamily="34" charset="-18"/>
              </a:rPr>
              <a:t>w postępowaniach administracyjnych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Kodeks postępowania </a:t>
            </a:r>
            <a:r>
              <a:rPr lang="pl-PL" sz="2100" b="1" dirty="0" smtClean="0">
                <a:latin typeface="Lato" panose="020F0502020204030203" pitchFamily="34" charset="-18"/>
              </a:rPr>
              <a:t>administracyjnego </a:t>
            </a:r>
            <a:r>
              <a:rPr lang="pl-PL" sz="2100" dirty="0" smtClean="0">
                <a:latin typeface="Lato" panose="020F0502020204030203" pitchFamily="34" charset="-18"/>
              </a:rPr>
              <a:t>nakazuje </a:t>
            </a:r>
            <a:r>
              <a:rPr lang="pl-PL" sz="2100" dirty="0">
                <a:latin typeface="Lato" panose="020F0502020204030203" pitchFamily="34" charset="-18"/>
              </a:rPr>
              <a:t>organom administracji </a:t>
            </a:r>
            <a:r>
              <a:rPr lang="pl-PL" sz="2100" dirty="0" smtClean="0">
                <a:latin typeface="Lato" panose="020F0502020204030203" pitchFamily="34" charset="-18"/>
              </a:rPr>
              <a:t>publicznej:</a:t>
            </a:r>
          </a:p>
          <a:p>
            <a:pPr>
              <a:spcBef>
                <a:spcPts val="18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by </a:t>
            </a:r>
            <a:r>
              <a:rPr lang="pl-PL" sz="2100" b="1" dirty="0">
                <a:latin typeface="Lato" panose="020F0502020204030203" pitchFamily="34" charset="-18"/>
              </a:rPr>
              <a:t>wyjaśniały stronom postępowania zasadność przesłanek</a:t>
            </a:r>
            <a:r>
              <a:rPr lang="pl-PL" sz="2100" dirty="0">
                <a:latin typeface="Lato" panose="020F0502020204030203" pitchFamily="34" charset="-18"/>
              </a:rPr>
              <a:t>, którymi kierują się przy załatwianiu sprawy. Umożliwi to wykonanie decyzji bez potrzeby stosowania środków przymusu (art. 11</a:t>
            </a:r>
            <a:r>
              <a:rPr lang="pl-PL" sz="2100" dirty="0" smtClean="0">
                <a:latin typeface="Lato" panose="020F0502020204030203" pitchFamily="34" charset="-18"/>
              </a:rPr>
              <a:t>).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52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Prosty język przy ochronie danych osobowych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Zasada </a:t>
            </a:r>
            <a:r>
              <a:rPr lang="pl-PL" sz="2100" dirty="0">
                <a:latin typeface="Lato" panose="020F0502020204030203" pitchFamily="34" charset="-18"/>
              </a:rPr>
              <a:t>przejrzystości </a:t>
            </a:r>
            <a:r>
              <a:rPr lang="pl-PL" sz="2100" b="1" dirty="0" smtClean="0">
                <a:latin typeface="Lato" panose="020F0502020204030203" pitchFamily="34" charset="-18"/>
              </a:rPr>
              <a:t>RODO</a:t>
            </a:r>
            <a:r>
              <a:rPr lang="pl-PL" sz="2100" dirty="0" smtClean="0">
                <a:latin typeface="Lato" panose="020F0502020204030203" pitchFamily="34" charset="-18"/>
              </a:rPr>
              <a:t> wymaga:</a:t>
            </a:r>
          </a:p>
          <a:p>
            <a:pPr>
              <a:spcBef>
                <a:spcPts val="18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by </a:t>
            </a:r>
            <a:r>
              <a:rPr lang="pl-PL" sz="2100" dirty="0">
                <a:latin typeface="Lato" panose="020F0502020204030203" pitchFamily="34" charset="-18"/>
              </a:rPr>
              <a:t>wszelkie informacje i wszelkie komunikaty związane z przetwarzaniem tych danych osobowych były </a:t>
            </a:r>
            <a:r>
              <a:rPr lang="pl-PL" sz="2100" b="1" dirty="0">
                <a:latin typeface="Lato" panose="020F0502020204030203" pitchFamily="34" charset="-18"/>
              </a:rPr>
              <a:t>łatwo dostępne</a:t>
            </a:r>
            <a:r>
              <a:rPr lang="pl-PL" sz="2100" dirty="0">
                <a:latin typeface="Lato" panose="020F0502020204030203" pitchFamily="34" charset="-18"/>
              </a:rPr>
              <a:t> i </a:t>
            </a:r>
            <a:r>
              <a:rPr lang="pl-PL" sz="2100" b="1" dirty="0">
                <a:latin typeface="Lato" panose="020F0502020204030203" pitchFamily="34" charset="-18"/>
              </a:rPr>
              <a:t>zrozumiałe</a:t>
            </a:r>
            <a:r>
              <a:rPr lang="pl-PL" sz="2100" dirty="0">
                <a:latin typeface="Lato" panose="020F0502020204030203" pitchFamily="34" charset="-18"/>
              </a:rPr>
              <a:t> oraz </a:t>
            </a:r>
            <a:r>
              <a:rPr lang="pl-PL" sz="2100" b="1" dirty="0">
                <a:latin typeface="Lato" panose="020F0502020204030203" pitchFamily="34" charset="-18"/>
              </a:rPr>
              <a:t>sformułowane jasnym i prostym </a:t>
            </a:r>
            <a:r>
              <a:rPr lang="pl-PL" sz="2100" b="1" dirty="0" smtClean="0">
                <a:latin typeface="Lato" panose="020F0502020204030203" pitchFamily="34" charset="-18"/>
              </a:rPr>
              <a:t>językiem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7 </a:t>
            </a:r>
            <a:r>
              <a:rPr lang="pl-PL" sz="2100" dirty="0">
                <a:latin typeface="Lato" panose="020F0502020204030203" pitchFamily="34" charset="-18"/>
              </a:rPr>
              <a:t>wystąpień frazy </a:t>
            </a:r>
            <a:r>
              <a:rPr lang="pl-PL" sz="2100" dirty="0" smtClean="0">
                <a:latin typeface="Lato" panose="020F0502020204030203" pitchFamily="34" charset="-18"/>
              </a:rPr>
              <a:t>„prosty język”.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121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</a:t>
            </a:r>
            <a:r>
              <a:rPr lang="pl-PL" dirty="0" smtClean="0">
                <a:latin typeface="Lato" panose="020F0502020204030203" pitchFamily="34" charset="-18"/>
              </a:rPr>
              <a:t>w zasadach technik prawodawczych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Rozporządzenie Prezesa Rady Ministrów z dnia 20 czerwca 2002 r. </a:t>
            </a:r>
            <a:br>
              <a:rPr lang="pl-PL" sz="2100" b="1" dirty="0">
                <a:latin typeface="Lato" panose="020F0502020204030203" pitchFamily="34" charset="-18"/>
              </a:rPr>
            </a:br>
            <a:r>
              <a:rPr lang="pl-PL" sz="2100" b="1" dirty="0">
                <a:latin typeface="Lato" panose="020F0502020204030203" pitchFamily="34" charset="-18"/>
              </a:rPr>
              <a:t>w sprawie „Zasad techniki </a:t>
            </a:r>
            <a:r>
              <a:rPr lang="pl-PL" sz="2100" b="1" dirty="0" smtClean="0">
                <a:latin typeface="Lato" panose="020F0502020204030203" pitchFamily="34" charset="-18"/>
              </a:rPr>
              <a:t>prawodawczej”</a:t>
            </a:r>
            <a:r>
              <a:rPr lang="pl-PL" sz="2100" dirty="0" smtClean="0">
                <a:latin typeface="Lato" panose="020F0502020204030203" pitchFamily="34" charset="-18"/>
              </a:rPr>
              <a:t>: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Przepisy </a:t>
            </a:r>
            <a:r>
              <a:rPr lang="pl-PL" sz="2100" dirty="0">
                <a:latin typeface="Lato" panose="020F0502020204030203" pitchFamily="34" charset="-18"/>
              </a:rPr>
              <a:t>ustawy redaguje się tak, aby dokładnie i w sposób </a:t>
            </a:r>
            <a:r>
              <a:rPr lang="pl-PL" sz="2100" b="1" dirty="0">
                <a:latin typeface="Lato" panose="020F0502020204030203" pitchFamily="34" charset="-18"/>
              </a:rPr>
              <a:t>zrozumiały </a:t>
            </a:r>
            <a:br>
              <a:rPr lang="pl-PL" sz="2100" b="1" dirty="0">
                <a:latin typeface="Lato" panose="020F0502020204030203" pitchFamily="34" charset="-18"/>
              </a:rPr>
            </a:br>
            <a:r>
              <a:rPr lang="pl-PL" sz="2100" b="1" dirty="0">
                <a:latin typeface="Lato" panose="020F0502020204030203" pitchFamily="34" charset="-18"/>
              </a:rPr>
              <a:t>dla adresatów</a:t>
            </a:r>
            <a:r>
              <a:rPr lang="pl-PL" sz="2100" dirty="0">
                <a:latin typeface="Lato" panose="020F0502020204030203" pitchFamily="34" charset="-18"/>
              </a:rPr>
              <a:t> zawartych w nich norm wyrażały intencje prawodawcy (§ </a:t>
            </a:r>
            <a:r>
              <a:rPr lang="pl-PL" sz="2100" dirty="0" smtClean="0">
                <a:latin typeface="Lato" panose="020F0502020204030203" pitchFamily="34" charset="-18"/>
              </a:rPr>
              <a:t>6) 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Zdania w ustawie redaguje się zgodnie z powszechnie przyjętymi regułami składni języka polskiego, </a:t>
            </a:r>
            <a:r>
              <a:rPr lang="pl-PL" sz="2100" b="1" dirty="0">
                <a:latin typeface="Lato" panose="020F0502020204030203" pitchFamily="34" charset="-18"/>
              </a:rPr>
              <a:t>unikając zdań wielokrotnie złożonych </a:t>
            </a:r>
            <a:r>
              <a:rPr lang="pl-PL" sz="2100" dirty="0">
                <a:latin typeface="Lato" panose="020F0502020204030203" pitchFamily="34" charset="-18"/>
              </a:rPr>
              <a:t>(§ </a:t>
            </a:r>
            <a:r>
              <a:rPr lang="pl-PL" sz="2100" dirty="0" smtClean="0">
                <a:latin typeface="Lato" panose="020F0502020204030203" pitchFamily="34" charset="-18"/>
              </a:rPr>
              <a:t>7)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ustawie należy posługiwać się poprawnymi wyrażeniami językowymi (określeniami) w ich </a:t>
            </a:r>
            <a:r>
              <a:rPr lang="pl-PL" sz="2100" b="1" dirty="0">
                <a:latin typeface="Lato" panose="020F0502020204030203" pitchFamily="34" charset="-18"/>
              </a:rPr>
              <a:t>podstawowym i powszechnie przyjętym znaczeniu </a:t>
            </a:r>
            <a:r>
              <a:rPr lang="pl-PL" sz="2100" b="1" dirty="0" smtClean="0">
                <a:latin typeface="Lato" panose="020F0502020204030203" pitchFamily="34" charset="-18"/>
              </a:rPr>
              <a:t/>
            </a:r>
            <a:br>
              <a:rPr lang="pl-PL" sz="2100" b="1" dirty="0" smtClean="0">
                <a:latin typeface="Lato" panose="020F0502020204030203" pitchFamily="34" charset="-18"/>
              </a:rPr>
            </a:br>
            <a:r>
              <a:rPr lang="pl-PL" sz="2100" dirty="0" smtClean="0">
                <a:latin typeface="Lato" panose="020F0502020204030203" pitchFamily="34" charset="-18"/>
              </a:rPr>
              <a:t>(§ 8.1)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763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</a:t>
            </a:r>
            <a:r>
              <a:rPr lang="pl-PL" dirty="0" smtClean="0">
                <a:latin typeface="Lato" panose="020F0502020204030203" pitchFamily="34" charset="-18"/>
              </a:rPr>
              <a:t>na ulotkach produktów leczniczych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Rozporządzenie z dnia 26 kwietnia 2010 r. </a:t>
            </a:r>
            <a:r>
              <a:rPr lang="pl-PL" sz="2100" b="1" dirty="0" smtClean="0">
                <a:latin typeface="Lato" panose="020F0502020204030203" pitchFamily="34" charset="-18"/>
              </a:rPr>
              <a:t>w </a:t>
            </a:r>
            <a:r>
              <a:rPr lang="pl-PL" sz="2100" b="1" dirty="0">
                <a:latin typeface="Lato" panose="020F0502020204030203" pitchFamily="34" charset="-18"/>
              </a:rPr>
              <a:t>sprawie badania czytelności </a:t>
            </a:r>
            <a:r>
              <a:rPr lang="pl-PL" sz="2100" b="1" dirty="0" smtClean="0">
                <a:latin typeface="Lato" panose="020F0502020204030203" pitchFamily="34" charset="-18"/>
              </a:rPr>
              <a:t>ulotki</a:t>
            </a:r>
            <a:r>
              <a:rPr lang="pl-PL" sz="2100" dirty="0" smtClean="0">
                <a:latin typeface="Lato" panose="020F0502020204030203" pitchFamily="34" charset="-18"/>
              </a:rPr>
              <a:t>: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1800"/>
              </a:spcBef>
            </a:pPr>
            <a:r>
              <a:rPr lang="pl-PL" sz="2100" b="1" dirty="0" smtClean="0">
                <a:latin typeface="Lato" panose="020F0502020204030203" pitchFamily="34" charset="-18"/>
              </a:rPr>
              <a:t>Badanie </a:t>
            </a:r>
            <a:r>
              <a:rPr lang="pl-PL" sz="2100" b="1" dirty="0">
                <a:latin typeface="Lato" panose="020F0502020204030203" pitchFamily="34" charset="-18"/>
              </a:rPr>
              <a:t>czytelności ulotki </a:t>
            </a:r>
            <a:r>
              <a:rPr lang="pl-PL" sz="2100" dirty="0">
                <a:latin typeface="Lato" panose="020F0502020204030203" pitchFamily="34" charset="-18"/>
              </a:rPr>
              <a:t>produktu leczniczego przeprowadza podmiot odpowiedzialny albo inny podmiot na jego zlecenie, m.in</a:t>
            </a:r>
            <a:r>
              <a:rPr lang="pl-PL" sz="2100" b="1" dirty="0">
                <a:latin typeface="Lato" panose="020F0502020204030203" pitchFamily="34" charset="-18"/>
              </a:rPr>
              <a:t>. z osobami, które mają trudności w rozumieniu pisemnych informacji</a:t>
            </a:r>
            <a:r>
              <a:rPr lang="pl-PL" sz="2100" dirty="0">
                <a:latin typeface="Lato" panose="020F0502020204030203" pitchFamily="34" charset="-18"/>
              </a:rPr>
              <a:t>, w sposób zapewniający, że użytkownik zrozumie istotne informacje zawarte w ulotce oraz będzie w stanie prawidłowo stosować produkt leczniczy </a:t>
            </a:r>
            <a:r>
              <a:rPr lang="pl-PL" sz="2100" dirty="0" smtClean="0">
                <a:latin typeface="Lato" panose="020F0502020204030203" pitchFamily="34" charset="-18"/>
              </a:rPr>
              <a:t>(§ </a:t>
            </a:r>
            <a:r>
              <a:rPr lang="pl-PL" sz="2100" dirty="0">
                <a:latin typeface="Lato" panose="020F0502020204030203" pitchFamily="34" charset="-18"/>
              </a:rPr>
              <a:t>2). 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992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na stronach i w aplikacjach podmiotów publicznych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 smtClean="0">
                <a:latin typeface="Lato" panose="020F0502020204030203" pitchFamily="34" charset="-18"/>
              </a:rPr>
              <a:t>Ustawa z dnia 4 kwietnia 2019 r. </a:t>
            </a:r>
            <a:r>
              <a:rPr lang="pl-PL" sz="2100" b="1" dirty="0">
                <a:latin typeface="Lato" panose="020F0502020204030203" pitchFamily="34" charset="-18"/>
              </a:rPr>
              <a:t>o dostępności cyfrowej stron internetowych </a:t>
            </a:r>
            <a:r>
              <a:rPr lang="pl-PL" sz="2100" b="1" dirty="0" smtClean="0">
                <a:latin typeface="Lato" panose="020F0502020204030203" pitchFamily="34" charset="-18"/>
              </a:rPr>
              <a:t>i </a:t>
            </a:r>
            <a:r>
              <a:rPr lang="pl-PL" sz="2100" b="1" dirty="0">
                <a:latin typeface="Lato" panose="020F0502020204030203" pitchFamily="34" charset="-18"/>
              </a:rPr>
              <a:t>aplikacji </a:t>
            </a:r>
            <a:r>
              <a:rPr lang="pl-PL" sz="2100" b="1" dirty="0" smtClean="0">
                <a:latin typeface="Lato" panose="020F0502020204030203" pitchFamily="34" charset="-18"/>
              </a:rPr>
              <a:t>mobilnych podmiotów publicznych</a:t>
            </a:r>
            <a:r>
              <a:rPr lang="pl-PL" sz="2100" dirty="0" smtClean="0">
                <a:latin typeface="Lato" panose="020F0502020204030203" pitchFamily="34" charset="-18"/>
              </a:rPr>
              <a:t>: </a:t>
            </a:r>
          </a:p>
          <a:p>
            <a:pPr>
              <a:spcBef>
                <a:spcPts val="18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Podmioty publiczne mają obowiązek tworzyć </a:t>
            </a:r>
            <a:r>
              <a:rPr lang="pl-PL" sz="2100" dirty="0">
                <a:latin typeface="Lato" panose="020F0502020204030203" pitchFamily="34" charset="-18"/>
              </a:rPr>
              <a:t>dostępne </a:t>
            </a:r>
            <a:r>
              <a:rPr lang="pl-PL" sz="2100" dirty="0" smtClean="0">
                <a:latin typeface="Lato" panose="020F0502020204030203" pitchFamily="34" charset="-18"/>
              </a:rPr>
              <a:t>cyfrowo </a:t>
            </a:r>
            <a:r>
              <a:rPr lang="pl-PL" sz="2100" b="1" dirty="0" smtClean="0">
                <a:latin typeface="Lato" panose="020F0502020204030203" pitchFamily="34" charset="-18"/>
              </a:rPr>
              <a:t>strony </a:t>
            </a:r>
            <a:r>
              <a:rPr lang="pl-PL" sz="2100" b="1" dirty="0">
                <a:latin typeface="Lato" panose="020F0502020204030203" pitchFamily="34" charset="-18"/>
              </a:rPr>
              <a:t>internetowe i aplikacje mobilne</a:t>
            </a:r>
            <a:r>
              <a:rPr lang="pl-PL" sz="2100" dirty="0">
                <a:latin typeface="Lato" panose="020F0502020204030203" pitchFamily="34" charset="-18"/>
              </a:rPr>
              <a:t>, </a:t>
            </a:r>
            <a:r>
              <a:rPr lang="pl-PL" sz="2100" dirty="0" smtClean="0">
                <a:latin typeface="Lato" panose="020F0502020204030203" pitchFamily="34" charset="-18"/>
              </a:rPr>
              <a:t>które </a:t>
            </a:r>
            <a:r>
              <a:rPr lang="pl-PL" sz="2100" dirty="0">
                <a:latin typeface="Lato" panose="020F0502020204030203" pitchFamily="34" charset="-18"/>
              </a:rPr>
              <a:t>będą </a:t>
            </a:r>
            <a:r>
              <a:rPr lang="pl-PL" sz="2100" b="1" dirty="0">
                <a:latin typeface="Lato" panose="020F0502020204030203" pitchFamily="34" charset="-18"/>
              </a:rPr>
              <a:t>zrozumiałe dla użytkownika</a:t>
            </a:r>
            <a:r>
              <a:rPr lang="pl-PL" sz="2100" dirty="0">
                <a:latin typeface="Lato" panose="020F0502020204030203" pitchFamily="34" charset="-18"/>
              </a:rPr>
              <a:t> tych stron i aplikacji </a:t>
            </a:r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art. 4 ust. 11</a:t>
            </a:r>
            <a:r>
              <a:rPr lang="pl-PL" sz="2100" dirty="0" smtClean="0">
                <a:latin typeface="Lato" panose="020F0502020204030203" pitchFamily="34" charset="-18"/>
              </a:rPr>
              <a:t>).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4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Prosty język </a:t>
            </a:r>
            <a:r>
              <a:rPr lang="pl-PL" dirty="0" smtClean="0">
                <a:latin typeface="Lato" panose="020F0502020204030203" pitchFamily="34" charset="-18"/>
              </a:rPr>
              <a:t>w różnych dokumentach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2018 r. przedstawiciele administracji publicznej i partnerów podpisali Deklarację Prostego Języka. Porozumienie zakłada, że pracownicy urzędów będą doskonalili kompetencje niezbędne do przestrzegania zasad prostego języka w mowie i piśmie, także z uwzględnieniem potrzeb osób z niepełnosprawnościami </a:t>
            </a:r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 smtClean="0">
                <a:latin typeface="Lato" panose="020F0502020204030203" pitchFamily="34" charset="-18"/>
                <a:hlinkClick r:id="rId3"/>
              </a:rPr>
              <a:t>Deklarację Prostego Języka podpisały 54 instytucje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Szef </a:t>
            </a:r>
            <a:r>
              <a:rPr lang="pl-PL" sz="2100" dirty="0">
                <a:latin typeface="Lato" panose="020F0502020204030203" pitchFamily="34" charset="-18"/>
              </a:rPr>
              <a:t>Służby Cywilnej </a:t>
            </a:r>
            <a:r>
              <a:rPr lang="pl-PL" sz="2100" dirty="0" smtClean="0">
                <a:latin typeface="Lato" panose="020F0502020204030203" pitchFamily="34" charset="-18"/>
              </a:rPr>
              <a:t>wskazał prostą komunikację </a:t>
            </a:r>
            <a:r>
              <a:rPr lang="pl-PL" sz="2100" dirty="0">
                <a:latin typeface="Lato" panose="020F0502020204030203" pitchFamily="34" charset="-18"/>
              </a:rPr>
              <a:t>i upowszechnianie prostego języka </a:t>
            </a:r>
            <a:r>
              <a:rPr lang="pl-PL" sz="2100" dirty="0" smtClean="0">
                <a:latin typeface="Lato" panose="020F0502020204030203" pitchFamily="34" charset="-18"/>
              </a:rPr>
              <a:t>jako jeden ze swoich celów </a:t>
            </a:r>
            <a:r>
              <a:rPr lang="pl-PL" sz="2100" dirty="0">
                <a:latin typeface="Lato" panose="020F0502020204030203" pitchFamily="34" charset="-18"/>
              </a:rPr>
              <a:t>i </a:t>
            </a:r>
            <a:r>
              <a:rPr lang="pl-PL" sz="2100" dirty="0" smtClean="0">
                <a:latin typeface="Lato" panose="020F0502020204030203" pitchFamily="34" charset="-18"/>
              </a:rPr>
              <a:t>zadań (Sprawozdanie Szefa Służby Cywilnej (za 2018 rok i za rok 2021)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70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Czym jest prosty język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Prosty język a prawo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Zasady </a:t>
            </a: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prostego </a:t>
            </a: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języka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Jak </a:t>
            </a: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pisać prostym </a:t>
            </a: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językiem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Jak </a:t>
            </a:r>
            <a:r>
              <a:rPr lang="pl-PL" sz="2100" dirty="0">
                <a:solidFill>
                  <a:schemeClr val="tx1"/>
                </a:solidFill>
                <a:latin typeface="Lato" panose="020F0502020204030203" pitchFamily="34" charset="-18"/>
              </a:rPr>
              <a:t>wdrażać prosty </a:t>
            </a:r>
            <a:r>
              <a:rPr lang="pl-PL" sz="2100" dirty="0" smtClean="0">
                <a:solidFill>
                  <a:schemeClr val="tx1"/>
                </a:solidFill>
                <a:latin typeface="Lato" panose="020F0502020204030203" pitchFamily="34" charset="-18"/>
              </a:rPr>
              <a:t>język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717026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latin typeface="Lato" panose="020F0502020204030203" pitchFamily="34" charset="-18"/>
              </a:rPr>
              <a:t>10 zasad prostego języka</a:t>
            </a:r>
            <a:r>
              <a:rPr lang="pl-PL" dirty="0" smtClean="0">
                <a:latin typeface="Lato" panose="020F0502020204030203" pitchFamily="34" charset="-18"/>
              </a:rPr>
              <a:t/>
            </a:r>
            <a:br>
              <a:rPr lang="pl-PL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/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/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/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/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/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600" dirty="0" smtClean="0">
                <a:latin typeface="Lato" panose="020F0502020204030203" pitchFamily="34" charset="-18"/>
              </a:rPr>
              <a:t/>
            </a:r>
            <a:br>
              <a:rPr lang="pl-PL" sz="1600" dirty="0" smtClean="0">
                <a:latin typeface="Lato" panose="020F0502020204030203" pitchFamily="34" charset="-18"/>
              </a:rPr>
            </a:br>
            <a:r>
              <a:rPr lang="pl-PL" sz="18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Źródło: Prosta </a:t>
            </a:r>
            <a: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polszczyzna w praktyce. Standaryzacja języka serwisu </a:t>
            </a:r>
            <a:r>
              <a:rPr lang="pl-PL" sz="18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Obywatel.gov.pl, </a:t>
            </a:r>
            <a:r>
              <a:rPr lang="pl-PL" sz="1800" dirty="0" err="1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Piekot</a:t>
            </a:r>
            <a: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 T., G. Zarzeczny, E. Moroń, </a:t>
            </a:r>
            <a:r>
              <a:rPr lang="pl-PL" sz="18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2017</a:t>
            </a:r>
            <a: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pl-PL" sz="18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</a:br>
            <a:endParaRPr lang="pl-PL" sz="1800" dirty="0">
              <a:latin typeface="Lato" panose="020F0502020204030203" pitchFamily="34" charset="-18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Zasada </a:t>
            </a:r>
            <a:r>
              <a:rPr lang="pl-PL" dirty="0" smtClean="0">
                <a:latin typeface="Lato" panose="020F0502020204030203" pitchFamily="34" charset="-18"/>
              </a:rPr>
              <a:t>1 </a:t>
            </a:r>
            <a:r>
              <a:rPr lang="pl-PL" sz="2400" dirty="0" smtClean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Używaj znanych słów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</a:t>
            </a:r>
            <a:r>
              <a:rPr lang="pl-PL" sz="2100" dirty="0">
                <a:latin typeface="Lato" panose="020F0502020204030203" pitchFamily="34" charset="-18"/>
              </a:rPr>
              <a:t>Nupturienci muszą zgłosić się w USC osobiście, oboje jednocześnie z kompletem w/w dokumentów celem spisania zapewnienia o braku przeszkód do zawarcia małżeństwa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PO) Narzeczeni powinni zgłosić się osobiście w urzędzie stanu cywilnego z kompletem dokumentów. Urzędnik przygotuje dokument, w którym potwierdzi, że nie ma przeszkód, aby narzeczeni zostali małżeństwem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615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Zasada </a:t>
            </a:r>
            <a:r>
              <a:rPr lang="pl-PL" dirty="0" smtClean="0">
                <a:latin typeface="Lato" panose="020F0502020204030203" pitchFamily="34" charset="-18"/>
              </a:rPr>
              <a:t>2 </a:t>
            </a:r>
            <a:r>
              <a:rPr lang="pl-PL" sz="24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Jedna myśl to jedno zdanie (1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755294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Obywatel państwa członkowskiego Unii Europejskiej i członek jego rodziny nie będący obywatelem państwa członkowskiego Unii Europejskiej, </a:t>
            </a:r>
            <a:r>
              <a:rPr lang="pl-PL" sz="2100" dirty="0" smtClean="0">
                <a:latin typeface="Lato" panose="020F0502020204030203" pitchFamily="34" charset="-18"/>
              </a:rPr>
              <a:t>którzy dokonują </a:t>
            </a:r>
            <a:r>
              <a:rPr lang="pl-PL" sz="2100" dirty="0">
                <a:latin typeface="Lato" panose="020F0502020204030203" pitchFamily="34" charset="-18"/>
              </a:rPr>
              <a:t>zameldowania na pobyt czasowy trwający ponad 3 miesiące </a:t>
            </a:r>
            <a:r>
              <a:rPr lang="pl-PL" sz="2100" dirty="0" smtClean="0">
                <a:latin typeface="Lato" panose="020F0502020204030203" pitchFamily="34" charset="-18"/>
              </a:rPr>
              <a:t>zgłaszają dane </a:t>
            </a:r>
            <a:r>
              <a:rPr lang="pl-PL" sz="2100" dirty="0">
                <a:latin typeface="Lato" panose="020F0502020204030203" pitchFamily="34" charset="-18"/>
              </a:rPr>
              <a:t>wymagane do zameldowania, przy czym obywatel państwa </a:t>
            </a:r>
            <a:r>
              <a:rPr lang="pl-PL" sz="2100" dirty="0" smtClean="0">
                <a:latin typeface="Lato" panose="020F0502020204030203" pitchFamily="34" charset="-18"/>
              </a:rPr>
              <a:t>członkowskiego Unii </a:t>
            </a:r>
            <a:r>
              <a:rPr lang="pl-PL" sz="2100" dirty="0">
                <a:latin typeface="Lato" panose="020F0502020204030203" pitchFamily="34" charset="-18"/>
              </a:rPr>
              <a:t>Europejskiej przedstawia ważny dokument potwierdzający prawo </a:t>
            </a:r>
            <a:r>
              <a:rPr lang="pl-PL" sz="2100" dirty="0" smtClean="0">
                <a:latin typeface="Lato" panose="020F0502020204030203" pitchFamily="34" charset="-18"/>
              </a:rPr>
              <a:t>stałego pobytu </a:t>
            </a:r>
            <a:r>
              <a:rPr lang="pl-PL" sz="2100" dirty="0">
                <a:latin typeface="Lato" panose="020F0502020204030203" pitchFamily="34" charset="-18"/>
              </a:rPr>
              <a:t>lub zaświadczenie o zarejestrowaniu pobytu obywatela UE lub w przypadku </a:t>
            </a:r>
            <a:r>
              <a:rPr lang="pl-PL" sz="2100" dirty="0" smtClean="0">
                <a:latin typeface="Lato" panose="020F0502020204030203" pitchFamily="34" charset="-18"/>
              </a:rPr>
              <a:t>braku zaświadczenia </a:t>
            </a:r>
            <a:r>
              <a:rPr lang="pl-PL" sz="2100" dirty="0">
                <a:latin typeface="Lato" panose="020F0502020204030203" pitchFamily="34" charset="-18"/>
              </a:rPr>
              <a:t>składa oświadczenie o zarejestrowaniu pobytu </a:t>
            </a:r>
            <a:r>
              <a:rPr lang="pl-PL" sz="2100" dirty="0" smtClean="0">
                <a:latin typeface="Lato" panose="020F0502020204030203" pitchFamily="34" charset="-18"/>
              </a:rPr>
              <a:t>na terytorium </a:t>
            </a:r>
            <a:r>
              <a:rPr lang="pl-PL" sz="2100" dirty="0">
                <a:latin typeface="Lato" panose="020F0502020204030203" pitchFamily="34" charset="-18"/>
              </a:rPr>
              <a:t>Rzeczypospolitej Polskiej, a członek jego rodziny nie będący obywatelem państwa członkowskiego Unii Europejskiej </a:t>
            </a:r>
            <a:r>
              <a:rPr lang="pl-PL" sz="21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sz="2100" dirty="0" smtClean="0">
                <a:latin typeface="Lato" panose="020F0502020204030203" pitchFamily="34" charset="-18"/>
              </a:rPr>
              <a:t> ważny dokument </a:t>
            </a:r>
            <a:r>
              <a:rPr lang="pl-PL" sz="2100" dirty="0">
                <a:latin typeface="Lato" panose="020F0502020204030203" pitchFamily="34" charset="-18"/>
              </a:rPr>
              <a:t>podróży </a:t>
            </a:r>
            <a:r>
              <a:rPr lang="pl-PL" sz="2100" dirty="0" smtClean="0">
                <a:latin typeface="Lato" panose="020F0502020204030203" pitchFamily="34" charset="-18"/>
              </a:rPr>
              <a:t>oraz ważną </a:t>
            </a:r>
            <a:r>
              <a:rPr lang="pl-PL" sz="2100" dirty="0">
                <a:latin typeface="Lato" panose="020F0502020204030203" pitchFamily="34" charset="-18"/>
              </a:rPr>
              <a:t>kartę stałego pobyt członka rodziny obywatela UE lub ważną kartę </a:t>
            </a:r>
            <a:r>
              <a:rPr lang="pl-PL" sz="2100" dirty="0" smtClean="0">
                <a:latin typeface="Lato" panose="020F0502020204030203" pitchFamily="34" charset="-18"/>
              </a:rPr>
              <a:t>pobytu członka </a:t>
            </a:r>
            <a:r>
              <a:rPr lang="pl-PL" sz="2100" dirty="0">
                <a:latin typeface="Lato" panose="020F0502020204030203" pitchFamily="34" charset="-18"/>
              </a:rPr>
              <a:t>rodziny obywatela UE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15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Zasada </a:t>
            </a:r>
            <a:r>
              <a:rPr lang="pl-PL" dirty="0" smtClean="0">
                <a:latin typeface="Lato" panose="020F0502020204030203" pitchFamily="34" charset="-18"/>
              </a:rPr>
              <a:t>2 </a:t>
            </a:r>
            <a:r>
              <a:rPr lang="pl-PL" sz="20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Jedna myśl to jedno zdanie (2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370664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PO) </a:t>
            </a:r>
            <a:r>
              <a:rPr lang="pl-PL" sz="2100" b="1" dirty="0">
                <a:latin typeface="Lato" panose="020F0502020204030203" pitchFamily="34" charset="-18"/>
              </a:rPr>
              <a:t>Zameldowanie cudzoziemca na pobyt czasowy</a:t>
            </a:r>
          </a:p>
          <a:p>
            <a:r>
              <a:rPr lang="pl-PL" sz="2100" b="1" dirty="0">
                <a:latin typeface="Lato" panose="020F0502020204030203" pitchFamily="34" charset="-18"/>
              </a:rPr>
              <a:t>Jakie dokumenty przygotować</a:t>
            </a:r>
          </a:p>
          <a:p>
            <a:r>
              <a:rPr lang="pl-PL" sz="2100" dirty="0">
                <a:latin typeface="Lato" panose="020F0502020204030203" pitchFamily="34" charset="-18"/>
              </a:rPr>
              <a:t>Obywatel państwa członkowskiego Unii Europejskiej (UE) składa jeden z poniższych dokumentów: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ważny </a:t>
            </a:r>
            <a:r>
              <a:rPr lang="pl-PL" sz="2100" dirty="0">
                <a:latin typeface="Lato" panose="020F0502020204030203" pitchFamily="34" charset="-18"/>
              </a:rPr>
              <a:t>dokument, który potwierdza prawo stałego pobytu,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zaświadczenie, </a:t>
            </a:r>
            <a:r>
              <a:rPr lang="pl-PL" sz="2100" dirty="0">
                <a:latin typeface="Lato" panose="020F0502020204030203" pitchFamily="34" charset="-18"/>
              </a:rPr>
              <a:t>o zarejestrowaniu pobytu,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oświadczenie</a:t>
            </a:r>
            <a:r>
              <a:rPr lang="pl-PL" sz="2100" dirty="0">
                <a:latin typeface="Lato" panose="020F0502020204030203" pitchFamily="34" charset="-18"/>
              </a:rPr>
              <a:t>, że jego pobyt na terytorium Polski jest zarejestrowany.</a:t>
            </a:r>
          </a:p>
          <a:p>
            <a:r>
              <a:rPr lang="pl-PL" sz="2100" dirty="0">
                <a:latin typeface="Lato" panose="020F0502020204030203" pitchFamily="34" charset="-18"/>
              </a:rPr>
              <a:t>Członek rodziny obywatela UE, który sam nie jest obywatelem UE, składa: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ważny </a:t>
            </a:r>
            <a:r>
              <a:rPr lang="pl-PL" sz="2100" dirty="0">
                <a:latin typeface="Lato" panose="020F0502020204030203" pitchFamily="34" charset="-18"/>
              </a:rPr>
              <a:t>dokument podróży,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ważną </a:t>
            </a:r>
            <a:r>
              <a:rPr lang="pl-PL" sz="2100" dirty="0">
                <a:latin typeface="Lato" panose="020F0502020204030203" pitchFamily="34" charset="-18"/>
              </a:rPr>
              <a:t>kartę pobytu członka rodziny, który jest obywatelem UE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576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3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Używaj naturalnego szyku </a:t>
            </a:r>
            <a:r>
              <a:rPr lang="pl-PL" dirty="0" smtClean="0">
                <a:latin typeface="Lato" panose="020F0502020204030203" pitchFamily="34" charset="-18"/>
              </a:rPr>
              <a:t>zdań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>
                <a:latin typeface="Lato" panose="020F0502020204030203" pitchFamily="34" charset="-18"/>
              </a:rPr>
              <a:t>(podmiot → orzeczenie → dopełnienie)</a:t>
            </a:r>
          </a:p>
          <a:p>
            <a:r>
              <a:rPr lang="pl-PL" sz="2100" dirty="0">
                <a:latin typeface="Lato" panose="020F0502020204030203" pitchFamily="34" charset="-18"/>
              </a:rPr>
              <a:t>(PRZED) </a:t>
            </a:r>
            <a:r>
              <a:rPr lang="pl-PL" sz="2100" dirty="0" smtClean="0">
                <a:latin typeface="Lato" panose="020F0502020204030203" pitchFamily="34" charset="-18"/>
              </a:rPr>
              <a:t>Odpis </a:t>
            </a:r>
            <a:r>
              <a:rPr lang="pl-PL" sz="2100" dirty="0">
                <a:latin typeface="Lato" panose="020F0502020204030203" pitchFamily="34" charset="-18"/>
              </a:rPr>
              <a:t>aktu urodzenia po naniesieniu stosownych zmian odebrać </a:t>
            </a:r>
            <a:r>
              <a:rPr lang="pl-PL" sz="2100" dirty="0" smtClean="0">
                <a:latin typeface="Lato" panose="020F0502020204030203" pitchFamily="34" charset="-18"/>
              </a:rPr>
              <a:t>można po </a:t>
            </a:r>
            <a:r>
              <a:rPr lang="pl-PL" sz="2100" dirty="0">
                <a:latin typeface="Lato" panose="020F0502020204030203" pitchFamily="34" charset="-18"/>
              </a:rPr>
              <a:t>3 dniach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PO</a:t>
            </a:r>
            <a:r>
              <a:rPr lang="pl-PL" sz="2100" dirty="0" smtClean="0">
                <a:latin typeface="Lato" panose="020F0502020204030203" pitchFamily="34" charset="-18"/>
              </a:rPr>
              <a:t>) Odbierz </a:t>
            </a:r>
            <a:r>
              <a:rPr lang="pl-PL" sz="2100" dirty="0">
                <a:latin typeface="Lato" panose="020F0502020204030203" pitchFamily="34" charset="-18"/>
              </a:rPr>
              <a:t>odpis aktu urodzenia po 3 dniach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786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</a:t>
            </a:r>
            <a:r>
              <a:rPr lang="pl-PL" dirty="0" smtClean="0">
                <a:latin typeface="Lato" panose="020F0502020204030203" pitchFamily="34" charset="-18"/>
              </a:rPr>
              <a:t>4 </a:t>
            </a:r>
            <a:r>
              <a:rPr lang="pl-PL" dirty="0">
                <a:latin typeface="Lato" panose="020F0502020204030203" pitchFamily="34" charset="-18"/>
              </a:rPr>
              <a:t>— Unikaj imiesłowów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są rzadkie w codziennej mowie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/>
              <a:t>(PRZED) </a:t>
            </a:r>
            <a:r>
              <a:rPr lang="pl-PL" sz="2100" dirty="0" smtClean="0">
                <a:latin typeface="Lato" panose="020F0502020204030203" pitchFamily="34" charset="-18"/>
              </a:rPr>
              <a:t>Prawo </a:t>
            </a:r>
            <a:r>
              <a:rPr lang="pl-PL" sz="2100" dirty="0">
                <a:latin typeface="Lato" panose="020F0502020204030203" pitchFamily="34" charset="-18"/>
              </a:rPr>
              <a:t>jazdy będzie gotowe najpóźniej po 9 dniach roboczych licząc od dnia, w którym urząd dostał potwierdzenie opłaty za prawo jazdy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</a:t>
            </a:r>
            <a:r>
              <a:rPr lang="pl-PL" sz="2100" dirty="0" smtClean="0">
                <a:latin typeface="Lato" panose="020F0502020204030203" pitchFamily="34" charset="-18"/>
              </a:rPr>
              <a:t>Prawo </a:t>
            </a:r>
            <a:r>
              <a:rPr lang="pl-PL" sz="2100" dirty="0">
                <a:latin typeface="Lato" panose="020F0502020204030203" pitchFamily="34" charset="-18"/>
              </a:rPr>
              <a:t>jazdy będzie gotowe najpóźniej 10 dni roboczych od dnia, w którym urząd dostał potwierdzenie </a:t>
            </a:r>
            <a:r>
              <a:rPr lang="pl-PL" sz="2100" dirty="0" smtClean="0">
                <a:latin typeface="Lato" panose="020F0502020204030203" pitchFamily="34" charset="-18"/>
              </a:rPr>
              <a:t>opłaty.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6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</a:t>
            </a:r>
            <a:r>
              <a:rPr lang="pl-PL" dirty="0" smtClean="0">
                <a:latin typeface="Lato" panose="020F0502020204030203" pitchFamily="34" charset="-18"/>
              </a:rPr>
              <a:t>5 </a:t>
            </a:r>
            <a:r>
              <a:rPr lang="pl-PL" dirty="0">
                <a:latin typeface="Lato" panose="020F0502020204030203" pitchFamily="34" charset="-18"/>
              </a:rPr>
              <a:t>— Unikaj „ukrytych czynności”, czyli rzeczowników odczasownikowych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</a:t>
            </a:r>
            <a:r>
              <a:rPr lang="pl-PL" sz="2100" dirty="0" smtClean="0">
                <a:latin typeface="Lato" panose="020F0502020204030203" pitchFamily="34" charset="-18"/>
              </a:rPr>
              <a:t>Po </a:t>
            </a:r>
            <a:r>
              <a:rPr lang="pl-PL" sz="2100" dirty="0">
                <a:latin typeface="Lato" panose="020F0502020204030203" pitchFamily="34" charset="-18"/>
              </a:rPr>
              <a:t>otrzymaniu zgłoszenia o nadchodzącym jubileuszu „Pożycia Małżeńskiego” urząd przystępuje do kompletowania dokumentów niezbędnych </a:t>
            </a:r>
            <a:r>
              <a:rPr lang="pl-PL" sz="2100" dirty="0" smtClean="0">
                <a:latin typeface="Lato" panose="020F0502020204030203" pitchFamily="34" charset="-18"/>
              </a:rPr>
              <a:t>do wystąpienia </a:t>
            </a:r>
            <a:r>
              <a:rPr lang="pl-PL" sz="2100" dirty="0">
                <a:latin typeface="Lato" panose="020F0502020204030203" pitchFamily="34" charset="-18"/>
              </a:rPr>
              <a:t>z wnioskiem o nadanie medalu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PO) </a:t>
            </a:r>
            <a:r>
              <a:rPr lang="pl-PL" sz="2100" dirty="0" smtClean="0">
                <a:latin typeface="Lato" panose="020F0502020204030203" pitchFamily="34" charset="-18"/>
              </a:rPr>
              <a:t>Zgłoś </a:t>
            </a:r>
            <a:r>
              <a:rPr lang="pl-PL" sz="2100" dirty="0">
                <a:latin typeface="Lato" panose="020F0502020204030203" pitchFamily="34" charset="-18"/>
              </a:rPr>
              <a:t>do urzędu gminy informację o jubileuszu „Pożycia Małżeńskiego</a:t>
            </a:r>
            <a:r>
              <a:rPr lang="pl-PL" sz="2100" dirty="0" smtClean="0">
                <a:latin typeface="Lato" panose="020F0502020204030203" pitchFamily="34" charset="-18"/>
              </a:rPr>
              <a:t>”. Następnie </a:t>
            </a:r>
            <a:r>
              <a:rPr lang="pl-PL" sz="2100" dirty="0">
                <a:latin typeface="Lato" panose="020F0502020204030203" pitchFamily="34" charset="-18"/>
              </a:rPr>
              <a:t>urząd skompletuje dokumenty i złoży wniosek o nadanie medalu</a:t>
            </a:r>
            <a:r>
              <a:rPr lang="pl-PL" sz="2100" dirty="0" smtClean="0">
                <a:latin typeface="Lato" panose="020F0502020204030203" pitchFamily="34" charset="-18"/>
              </a:rPr>
              <a:t>.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25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Zasada </a:t>
            </a:r>
            <a:r>
              <a:rPr lang="pl-PL" dirty="0" smtClean="0">
                <a:latin typeface="Lato" panose="020F0502020204030203" pitchFamily="34" charset="-18"/>
              </a:rPr>
              <a:t>6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Unikaj strony biernej i form bezosobowych 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do obywatela zwracaj się bezpośrednio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PRZED) </a:t>
            </a:r>
            <a:r>
              <a:rPr lang="pl-PL" sz="2100" dirty="0" smtClean="0">
                <a:latin typeface="Lato" panose="020F0502020204030203" pitchFamily="34" charset="-18"/>
              </a:rPr>
              <a:t>W </a:t>
            </a:r>
            <a:r>
              <a:rPr lang="pl-PL" sz="2100" dirty="0">
                <a:latin typeface="Lato" panose="020F0502020204030203" pitchFamily="34" charset="-18"/>
              </a:rPr>
              <a:t>celu uzyskania odpisu z aktu stanu cywilnego wnioskodawca </a:t>
            </a:r>
            <a:r>
              <a:rPr lang="pl-PL" sz="2100" dirty="0" smtClean="0">
                <a:latin typeface="Lato" panose="020F0502020204030203" pitchFamily="34" charset="-18"/>
              </a:rPr>
              <a:t>wypełnia na </a:t>
            </a:r>
            <a:r>
              <a:rPr lang="pl-PL" sz="2100" dirty="0">
                <a:latin typeface="Lato" panose="020F0502020204030203" pitchFamily="34" charset="-18"/>
              </a:rPr>
              <a:t>miejscu podanie, w którym określa cel, do jakiego dany dokument ma </a:t>
            </a:r>
            <a:r>
              <a:rPr lang="pl-PL" sz="2100" dirty="0" smtClean="0">
                <a:latin typeface="Lato" panose="020F0502020204030203" pitchFamily="34" charset="-18"/>
              </a:rPr>
              <a:t>służyć oraz </a:t>
            </a:r>
            <a:r>
              <a:rPr lang="pl-PL" sz="2100" dirty="0">
                <a:latin typeface="Lato" panose="020F0502020204030203" pitchFamily="34" charset="-18"/>
              </a:rPr>
              <a:t>legitymuje się dowodem osobistym dla ustalenia stopnia pokrewieństwa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</a:t>
            </a:r>
            <a:r>
              <a:rPr lang="pl-PL" sz="2100" dirty="0" smtClean="0">
                <a:latin typeface="Lato" panose="020F0502020204030203" pitchFamily="34" charset="-18"/>
              </a:rPr>
              <a:t>Jeśli </a:t>
            </a:r>
            <a:r>
              <a:rPr lang="pl-PL" sz="2100" dirty="0">
                <a:latin typeface="Lato" panose="020F0502020204030203" pitchFamily="34" charset="-18"/>
              </a:rPr>
              <a:t>potrzebujesz odpisu aktu stanu cywilnego, wypełnij wniosek. </a:t>
            </a:r>
            <a:r>
              <a:rPr lang="pl-PL" sz="2100" dirty="0" smtClean="0">
                <a:latin typeface="Lato" panose="020F0502020204030203" pitchFamily="34" charset="-18"/>
              </a:rPr>
              <a:t>Odpis odbierzesz </a:t>
            </a:r>
            <a:r>
              <a:rPr lang="pl-PL" sz="2100" dirty="0">
                <a:latin typeface="Lato" panose="020F0502020204030203" pitchFamily="34" charset="-18"/>
              </a:rPr>
              <a:t>od razu po okazaniu dowodu osobistego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71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Zasada 7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Unikaj trudnych </a:t>
            </a:r>
            <a:r>
              <a:rPr lang="pl-PL" dirty="0" smtClean="0">
                <a:latin typeface="Lato" panose="020F0502020204030203" pitchFamily="34" charset="-18"/>
              </a:rPr>
              <a:t>sformułowań, a trudny wyraz wyjaśnij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</a:t>
            </a:r>
            <a:r>
              <a:rPr lang="pl-PL" sz="2100" dirty="0" smtClean="0">
                <a:latin typeface="Lato" panose="020F0502020204030203" pitchFamily="34" charset="-18"/>
              </a:rPr>
              <a:t>PESEL </a:t>
            </a:r>
            <a:r>
              <a:rPr lang="pl-PL" sz="2100" dirty="0">
                <a:latin typeface="Lato" panose="020F0502020204030203" pitchFamily="34" charset="-18"/>
              </a:rPr>
              <a:t>jest jednym z podstawowych rejestrów w Polsce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</a:t>
            </a:r>
            <a:r>
              <a:rPr lang="pl-PL" sz="2100" dirty="0">
                <a:latin typeface="Lato" panose="020F0502020204030203" pitchFamily="34" charset="-18"/>
              </a:rPr>
              <a:t>PO) </a:t>
            </a:r>
            <a:r>
              <a:rPr lang="pl-PL" sz="2100" dirty="0" smtClean="0">
                <a:latin typeface="Lato" panose="020F0502020204030203" pitchFamily="34" charset="-18"/>
              </a:rPr>
              <a:t>PESEL</a:t>
            </a:r>
            <a:r>
              <a:rPr lang="pl-PL" sz="2100" dirty="0">
                <a:latin typeface="Lato" panose="020F0502020204030203" pitchFamily="34" charset="-18"/>
              </a:rPr>
              <a:t>, czyli Powszechny Elektroniczny System Ewidencji Ludności</a:t>
            </a:r>
            <a:r>
              <a:rPr lang="pl-PL" sz="2100" dirty="0" smtClean="0">
                <a:latin typeface="Lato" panose="020F0502020204030203" pitchFamily="34" charset="-18"/>
              </a:rPr>
              <a:t>, jest </a:t>
            </a:r>
            <a:r>
              <a:rPr lang="pl-PL" sz="2100" dirty="0">
                <a:latin typeface="Lato" panose="020F0502020204030203" pitchFamily="34" charset="-18"/>
              </a:rPr>
              <a:t>jednym z podstawowych rejestrów w Polsce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950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Zasada 8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Wpuść do tekstu światło 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używaj nagłówków, dziel tekst na akapity i stosuj </a:t>
            </a:r>
            <a:r>
              <a:rPr lang="pl-PL" dirty="0" smtClean="0">
                <a:latin typeface="Lato" panose="020F0502020204030203" pitchFamily="34" charset="-18"/>
              </a:rPr>
              <a:t>listy (1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</a:t>
            </a:r>
            <a:r>
              <a:rPr lang="pl-PL" sz="2100" dirty="0" smtClean="0">
                <a:latin typeface="Lato" panose="020F0502020204030203" pitchFamily="34" charset="-18"/>
              </a:rPr>
              <a:t>Zazwyczaj </a:t>
            </a:r>
            <a:r>
              <a:rPr lang="pl-PL" sz="2100" dirty="0">
                <a:latin typeface="Lato" panose="020F0502020204030203" pitchFamily="34" charset="-18"/>
              </a:rPr>
              <a:t>możesz zapłacić w kasie urzędu, w którym złożysz wniosek o prawo jazdy. Potwierdzenie zapłaty zanieś do pokoju, w którym wcześniej złożysz wniosek</a:t>
            </a:r>
            <a:r>
              <a:rPr lang="pl-PL" sz="2100" dirty="0" smtClean="0">
                <a:latin typeface="Lato" panose="020F0502020204030203" pitchFamily="34" charset="-18"/>
              </a:rPr>
              <a:t>. Często </a:t>
            </a:r>
            <a:r>
              <a:rPr lang="pl-PL" sz="2100" dirty="0">
                <a:latin typeface="Lato" panose="020F0502020204030203" pitchFamily="34" charset="-18"/>
              </a:rPr>
              <a:t>możesz również zapłacić przelewem na numer konta urzędu, w którym </a:t>
            </a:r>
            <a:r>
              <a:rPr lang="pl-PL" sz="2100" dirty="0" smtClean="0">
                <a:latin typeface="Lato" panose="020F0502020204030203" pitchFamily="34" charset="-18"/>
              </a:rPr>
              <a:t>złożysz wniosek </a:t>
            </a:r>
            <a:r>
              <a:rPr lang="pl-PL" sz="2100" dirty="0">
                <a:latin typeface="Lato" panose="020F0502020204030203" pitchFamily="34" charset="-18"/>
              </a:rPr>
              <a:t>o prawo jazdy. Pamiętaj, żeby potwierdzenie przelewu wysłać wtedy </a:t>
            </a:r>
            <a:r>
              <a:rPr lang="pl-PL" sz="2100" dirty="0" smtClean="0">
                <a:latin typeface="Lato" panose="020F0502020204030203" pitchFamily="34" charset="-18"/>
              </a:rPr>
              <a:t>e-mailem do </a:t>
            </a:r>
            <a:r>
              <a:rPr lang="pl-PL" sz="2100" dirty="0">
                <a:latin typeface="Lato" panose="020F0502020204030203" pitchFamily="34" charset="-18"/>
              </a:rPr>
              <a:t>urzędu. Najlepiej zadzwoń do urzędu i dowiedz się, jak możesz zapłacić</a:t>
            </a:r>
            <a:r>
              <a:rPr lang="pl-PL" sz="2100" dirty="0" smtClean="0">
                <a:latin typeface="Lato" panose="020F0502020204030203" pitchFamily="34" charset="-18"/>
              </a:rPr>
              <a:t>.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831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Lato" panose="020F0502020204030203" pitchFamily="34" charset="-18"/>
              </a:rPr>
              <a:t>Czym jest prosty język</a:t>
            </a:r>
            <a:endParaRPr lang="pl-PL" b="1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426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Zasada 8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Wpuść do tekstu światło 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używaj nagłówków, dziel tekst na akapity i stosuj </a:t>
            </a:r>
            <a:r>
              <a:rPr lang="pl-PL" dirty="0" smtClean="0">
                <a:latin typeface="Lato" panose="020F0502020204030203" pitchFamily="34" charset="-18"/>
              </a:rPr>
              <a:t>listy (2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(PO) </a:t>
            </a:r>
            <a:r>
              <a:rPr lang="pl-PL" sz="2100" dirty="0" smtClean="0">
                <a:latin typeface="Lato" panose="020F0502020204030203" pitchFamily="34" charset="-18"/>
              </a:rPr>
              <a:t>Możesz </a:t>
            </a:r>
            <a:r>
              <a:rPr lang="pl-PL" sz="2100" dirty="0">
                <a:latin typeface="Lato" panose="020F0502020204030203" pitchFamily="34" charset="-18"/>
              </a:rPr>
              <a:t>zapłacić: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smtClean="0">
                <a:latin typeface="Lato" panose="020F0502020204030203" pitchFamily="34" charset="-18"/>
              </a:rPr>
              <a:t>gotówką </a:t>
            </a:r>
            <a:r>
              <a:rPr lang="pl-PL" sz="2100" b="1" dirty="0">
                <a:latin typeface="Lato" panose="020F0502020204030203" pitchFamily="34" charset="-18"/>
              </a:rPr>
              <a:t>w kasie urzędu</a:t>
            </a:r>
            <a:r>
              <a:rPr lang="pl-PL" sz="2100" dirty="0">
                <a:latin typeface="Lato" panose="020F0502020204030203" pitchFamily="34" charset="-18"/>
              </a:rPr>
              <a:t>, w którym składasz wniosek o prawo jazdy. </a:t>
            </a:r>
            <a:r>
              <a:rPr lang="pl-PL" sz="2100" dirty="0" smtClean="0">
                <a:latin typeface="Lato" panose="020F0502020204030203" pitchFamily="34" charset="-18"/>
              </a:rPr>
              <a:t>Otrzymasz </a:t>
            </a:r>
            <a:r>
              <a:rPr lang="pl-PL" sz="2100" dirty="0">
                <a:latin typeface="Lato" panose="020F0502020204030203" pitchFamily="34" charset="-18"/>
              </a:rPr>
              <a:t>potwierdzenie —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r>
              <a:rPr lang="pl-PL" sz="2100" dirty="0">
                <a:latin typeface="Lato" panose="020F0502020204030203" pitchFamily="34" charset="-18"/>
              </a:rPr>
              <a:t>zanieś je do pokoju, w którym przyjęto wniosek;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smtClean="0">
                <a:latin typeface="Lato" panose="020F0502020204030203" pitchFamily="34" charset="-18"/>
              </a:rPr>
              <a:t>przelewem </a:t>
            </a:r>
            <a:r>
              <a:rPr lang="pl-PL" sz="2100" b="1" dirty="0">
                <a:latin typeface="Lato" panose="020F0502020204030203" pitchFamily="34" charset="-18"/>
              </a:rPr>
              <a:t>na numer konta urzędu</a:t>
            </a:r>
            <a:r>
              <a:rPr lang="pl-PL" sz="2100" dirty="0">
                <a:latin typeface="Lato" panose="020F0502020204030203" pitchFamily="34" charset="-18"/>
              </a:rPr>
              <a:t>, w którym składasz wniosek o </a:t>
            </a:r>
            <a:r>
              <a:rPr lang="pl-PL" sz="2100" dirty="0" smtClean="0">
                <a:latin typeface="Lato" panose="020F0502020204030203" pitchFamily="34" charset="-18"/>
              </a:rPr>
              <a:t>prawo jazdy</a:t>
            </a:r>
            <a:r>
              <a:rPr lang="pl-PL" sz="2100" dirty="0">
                <a:latin typeface="Lato" panose="020F0502020204030203" pitchFamily="34" charset="-18"/>
              </a:rPr>
              <a:t>. Potwierdzenie przelewu wyślij e-mailem do urzędu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954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Zasada 9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Opisuj tylko to, co niezbędne do załatwienia sprawy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Przedmiotowe </a:t>
            </a:r>
            <a:r>
              <a:rPr lang="pl-PL" sz="2100" dirty="0">
                <a:latin typeface="Lato" panose="020F0502020204030203" pitchFamily="34" charset="-18"/>
              </a:rPr>
              <a:t>oświadczenie </a:t>
            </a:r>
            <a:r>
              <a:rPr lang="pl-PL" sz="2100" dirty="0" smtClean="0">
                <a:latin typeface="Lato" panose="020F0502020204030203" pitchFamily="34" charset="-18"/>
              </a:rPr>
              <a:t>zostało złożone </a:t>
            </a:r>
            <a:r>
              <a:rPr lang="pl-PL" sz="2100" dirty="0">
                <a:latin typeface="Lato" panose="020F0502020204030203" pitchFamily="34" charset="-18"/>
              </a:rPr>
              <a:t>w procedurze rejestracji urodzenia pierwszego wspólnego dziecka. Niniejszy protokół stanowi podstawę sporządzenia wzmianki dodatkowej w </a:t>
            </a:r>
            <a:r>
              <a:rPr lang="pl-PL" sz="2100" dirty="0" smtClean="0">
                <a:latin typeface="Lato" panose="020F0502020204030203" pitchFamily="34" charset="-18"/>
              </a:rPr>
              <a:t>akcie małżeństwa </a:t>
            </a:r>
            <a:r>
              <a:rPr lang="pl-PL" sz="2100" dirty="0">
                <a:latin typeface="Lato" panose="020F0502020204030203" pitchFamily="34" charset="-18"/>
              </a:rPr>
              <a:t>rodziców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</a:t>
            </a:r>
            <a:r>
              <a:rPr lang="pl-PL" sz="2100" dirty="0" smtClean="0">
                <a:latin typeface="Lato" panose="020F0502020204030203" pitchFamily="34" charset="-18"/>
              </a:rPr>
              <a:t>PO) Oświadczenie </a:t>
            </a:r>
            <a:r>
              <a:rPr lang="pl-PL" sz="2100" dirty="0">
                <a:latin typeface="Lato" panose="020F0502020204030203" pitchFamily="34" charset="-18"/>
              </a:rPr>
              <a:t>zostało złożone podczas rejestracji urodzenia pierwszego wspólnego dziecka. Ten protokół jest podstawą wzmianki dodatkowej w akcie małżeństwa rodziców.</a:t>
            </a:r>
          </a:p>
        </p:txBody>
      </p:sp>
    </p:spTree>
    <p:extLst>
      <p:ext uri="{BB962C8B-B14F-4D97-AF65-F5344CB8AC3E}">
        <p14:creationId xmlns:p14="http://schemas.microsoft.com/office/powerpoint/2010/main" val="29833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Zasada 10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Unikaj czasu przeszłego 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(PRZED) </a:t>
            </a:r>
            <a:r>
              <a:rPr lang="pl-PL" sz="2100" dirty="0" smtClean="0">
                <a:latin typeface="Lato" panose="020F0502020204030203" pitchFamily="34" charset="-18"/>
              </a:rPr>
              <a:t>Uzyskałeś/uzyskałaś </a:t>
            </a:r>
            <a:r>
              <a:rPr lang="pl-PL" sz="2100" dirty="0">
                <a:latin typeface="Lato" panose="020F0502020204030203" pitchFamily="34" charset="-18"/>
              </a:rPr>
              <a:t>odmowę? Możesz się odwołać</a:t>
            </a:r>
            <a:r>
              <a:rPr lang="pl-PL" sz="2100" dirty="0" smtClean="0">
                <a:latin typeface="Lato" panose="020F0502020204030203" pitchFamily="34" charset="-18"/>
              </a:rPr>
              <a:t>!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</a:rPr>
              <a:t>(PO) </a:t>
            </a:r>
            <a:r>
              <a:rPr lang="pl-PL" sz="2100" dirty="0" smtClean="0">
                <a:latin typeface="Lato" panose="020F0502020204030203" pitchFamily="34" charset="-18"/>
              </a:rPr>
              <a:t>Pamiętaj</a:t>
            </a:r>
            <a:r>
              <a:rPr lang="pl-PL" sz="2100" dirty="0">
                <a:latin typeface="Lato" panose="020F0502020204030203" pitchFamily="34" charset="-18"/>
              </a:rPr>
              <a:t>, jeśli otrzymasz odmowę —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r>
              <a:rPr lang="pl-PL" sz="2100" dirty="0">
                <a:latin typeface="Lato" panose="020F0502020204030203" pitchFamily="34" charset="-18"/>
              </a:rPr>
              <a:t>możesz się odwołać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64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Lato" panose="020F0502020204030203" pitchFamily="34" charset="-18"/>
              </a:rPr>
              <a:t>Zmieniamy językowe nawyki</a:t>
            </a:r>
            <a:endParaRPr lang="pl-PL" b="1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01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Zastąp </a:t>
            </a:r>
            <a:r>
              <a:rPr lang="pl-PL" dirty="0">
                <a:latin typeface="Lato" panose="020F0502020204030203" pitchFamily="34" charset="-18"/>
              </a:rPr>
              <a:t>słowa i zwroty (1 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niniejszy </a:t>
            </a:r>
            <a:r>
              <a:rPr lang="pl-PL" sz="2100" dirty="0">
                <a:latin typeface="Lato" panose="020F0502020204030203" pitchFamily="34" charset="-18"/>
              </a:rPr>
              <a:t>→ </a:t>
            </a:r>
            <a:r>
              <a:rPr lang="pl-PL" sz="2100" b="1" dirty="0">
                <a:latin typeface="Lato" panose="020F0502020204030203" pitchFamily="34" charset="-18"/>
              </a:rPr>
              <a:t>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iż </a:t>
            </a:r>
            <a:r>
              <a:rPr lang="pl-PL" sz="2100" dirty="0">
                <a:latin typeface="Lato" panose="020F0502020204030203" pitchFamily="34" charset="-18"/>
              </a:rPr>
              <a:t>→ </a:t>
            </a:r>
            <a:r>
              <a:rPr lang="pl-PL" sz="2100" b="1" dirty="0">
                <a:latin typeface="Lato" panose="020F0502020204030203" pitchFamily="34" charset="-18"/>
              </a:rPr>
              <a:t>że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wzmiankowany → </a:t>
            </a:r>
            <a:r>
              <a:rPr lang="pl-PL" sz="2100" b="1" dirty="0">
                <a:latin typeface="Lato" panose="020F0502020204030203" pitchFamily="34" charset="-18"/>
              </a:rPr>
              <a:t>wspomniany</a:t>
            </a:r>
            <a:r>
              <a:rPr lang="pl-PL" sz="21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 uwagi na fakt, iż → </a:t>
            </a:r>
            <a:r>
              <a:rPr lang="pl-PL" sz="2100" b="1" dirty="0">
                <a:latin typeface="Lato" panose="020F0502020204030203" pitchFamily="34" charset="-18"/>
              </a:rPr>
              <a:t>ponieważ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dniu 13 maja 2022 r. → </a:t>
            </a:r>
            <a:r>
              <a:rPr lang="pl-PL" sz="2100" b="1" dirty="0">
                <a:latin typeface="Lato" panose="020F0502020204030203" pitchFamily="34" charset="-18"/>
              </a:rPr>
              <a:t>13 maja 2022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siedzibie urzędu → </a:t>
            </a:r>
            <a:r>
              <a:rPr lang="pl-PL" sz="2100" b="1" dirty="0">
                <a:latin typeface="Lato" panose="020F0502020204030203" pitchFamily="34" charset="-18"/>
              </a:rPr>
              <a:t>w </a:t>
            </a:r>
            <a:r>
              <a:rPr lang="pl-PL" sz="2100" b="1" dirty="0" smtClean="0">
                <a:latin typeface="Lato" panose="020F0502020204030203" pitchFamily="34" charset="-18"/>
              </a:rPr>
              <a:t>urzędzie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005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</a:t>
            </a:r>
            <a:r>
              <a:rPr lang="pl-PL" dirty="0" smtClean="0">
                <a:latin typeface="Lato" panose="020F0502020204030203" pitchFamily="34" charset="-18"/>
              </a:rPr>
              <a:t>słowa </a:t>
            </a:r>
            <a:r>
              <a:rPr lang="pl-PL" dirty="0">
                <a:latin typeface="Lato" panose="020F0502020204030203" pitchFamily="34" charset="-18"/>
              </a:rPr>
              <a:t>i zwroty </a:t>
            </a:r>
            <a:r>
              <a:rPr lang="pl-PL" dirty="0" smtClean="0">
                <a:latin typeface="Lato" panose="020F0502020204030203" pitchFamily="34" charset="-18"/>
              </a:rPr>
              <a:t>(2 </a:t>
            </a:r>
            <a:r>
              <a:rPr lang="pl-PL" dirty="0">
                <a:latin typeface="Lato" panose="020F0502020204030203" pitchFamily="34" charset="-18"/>
              </a:rPr>
              <a:t>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adres korespondencyjny → </a:t>
            </a:r>
            <a:r>
              <a:rPr lang="pl-PL" sz="2200" b="1" dirty="0">
                <a:latin typeface="Lato" panose="020F0502020204030203" pitchFamily="34" charset="-18"/>
              </a:rPr>
              <a:t>adres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ubiegać się → </a:t>
            </a:r>
            <a:r>
              <a:rPr lang="pl-PL" sz="2200" b="1" dirty="0">
                <a:latin typeface="Lato" panose="020F0502020204030203" pitchFamily="34" charset="-18"/>
              </a:rPr>
              <a:t>starać się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ulec zmianie →  </a:t>
            </a:r>
            <a:r>
              <a:rPr lang="pl-PL" sz="2200" b="1" dirty="0">
                <a:latin typeface="Lato" panose="020F0502020204030203" pitchFamily="34" charset="-18"/>
              </a:rPr>
              <a:t>zmienić się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dokonać uzupełnienia → </a:t>
            </a:r>
            <a:r>
              <a:rPr lang="pl-PL" sz="2200" b="1" dirty="0">
                <a:latin typeface="Lato" panose="020F0502020204030203" pitchFamily="34" charset="-18"/>
              </a:rPr>
              <a:t>uzupełnić</a:t>
            </a:r>
            <a:r>
              <a:rPr lang="pl-PL" sz="22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 za pośrednictwem poczty →  </a:t>
            </a:r>
            <a:r>
              <a:rPr lang="pl-PL" sz="2200" b="1" dirty="0">
                <a:latin typeface="Lato" panose="020F0502020204030203" pitchFamily="34" charset="-18"/>
              </a:rPr>
              <a:t>pocztą</a:t>
            </a:r>
            <a:r>
              <a:rPr lang="pl-PL" sz="2200" dirty="0">
                <a:latin typeface="Lato" panose="020F0502020204030203" pitchFamily="34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Lato" panose="020F0502020204030203" pitchFamily="34" charset="-18"/>
              </a:rPr>
              <a:t>ktoś ma możliwość →  </a:t>
            </a:r>
            <a:r>
              <a:rPr lang="pl-PL" sz="2200" b="1" dirty="0">
                <a:latin typeface="Lato" panose="020F0502020204030203" pitchFamily="34" charset="-18"/>
              </a:rPr>
              <a:t>ktoś </a:t>
            </a:r>
            <a:r>
              <a:rPr lang="pl-PL" sz="2200" b="1" dirty="0" smtClean="0">
                <a:latin typeface="Lato" panose="020F0502020204030203" pitchFamily="34" charset="-18"/>
              </a:rPr>
              <a:t>może</a:t>
            </a:r>
            <a:endParaRPr lang="pl-PL" sz="22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483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</a:t>
            </a:r>
            <a:r>
              <a:rPr lang="pl-PL" dirty="0" smtClean="0">
                <a:latin typeface="Lato" panose="020F0502020204030203" pitchFamily="34" charset="-18"/>
              </a:rPr>
              <a:t>słowa </a:t>
            </a:r>
            <a:r>
              <a:rPr lang="pl-PL" dirty="0">
                <a:latin typeface="Lato" panose="020F0502020204030203" pitchFamily="34" charset="-18"/>
              </a:rPr>
              <a:t>i zwroty </a:t>
            </a:r>
            <a:r>
              <a:rPr lang="pl-PL" dirty="0" smtClean="0">
                <a:latin typeface="Lato" panose="020F0502020204030203" pitchFamily="34" charset="-18"/>
              </a:rPr>
              <a:t>(3 </a:t>
            </a:r>
            <a:r>
              <a:rPr lang="pl-PL" dirty="0">
                <a:latin typeface="Lato" panose="020F0502020204030203" pitchFamily="34" charset="-18"/>
              </a:rPr>
              <a:t>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wniosek zawiera braki → </a:t>
            </a:r>
            <a:r>
              <a:rPr lang="pl-PL" sz="2100" b="1" dirty="0">
                <a:latin typeface="Lato" panose="020F0502020204030203" pitchFamily="34" charset="-18"/>
              </a:rPr>
              <a:t>wniosek jest niepełny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szczególnych przypadkach → </a:t>
            </a:r>
            <a:r>
              <a:rPr lang="pl-PL" sz="2100" b="1" dirty="0">
                <a:latin typeface="Lato" panose="020F0502020204030203" pitchFamily="34" charset="-18"/>
              </a:rPr>
              <a:t>wyjątkowo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stanowić (wyjątek) → </a:t>
            </a:r>
            <a:r>
              <a:rPr lang="pl-PL" sz="2100" b="1" dirty="0">
                <a:latin typeface="Lato" panose="020F0502020204030203" pitchFamily="34" charset="-18"/>
              </a:rPr>
              <a:t>być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napisz uzasadnienie → </a:t>
            </a:r>
            <a:r>
              <a:rPr lang="pl-PL" sz="2100" b="1" dirty="0">
                <a:latin typeface="Lato" panose="020F0502020204030203" pitchFamily="34" charset="-18"/>
              </a:rPr>
              <a:t>wyjaśnij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szczególności → </a:t>
            </a:r>
            <a:r>
              <a:rPr lang="pl-PL" sz="2100" b="1" dirty="0">
                <a:latin typeface="Lato" panose="020F0502020204030203" pitchFamily="34" charset="-18"/>
              </a:rPr>
              <a:t>zwłaszcza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zapoznaj się z czymś → </a:t>
            </a:r>
            <a:r>
              <a:rPr lang="pl-PL" sz="2100" b="1" dirty="0">
                <a:latin typeface="Lato" panose="020F0502020204030203" pitchFamily="34" charset="-18"/>
              </a:rPr>
              <a:t>spójrz/zobacz/sprawdź</a:t>
            </a:r>
            <a:r>
              <a:rPr lang="pl-PL" sz="2100" b="1" dirty="0" smtClean="0">
                <a:latin typeface="Lato" panose="020F0502020204030203" pitchFamily="34" charset="-18"/>
              </a:rPr>
              <a:t>…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133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</a:t>
            </a:r>
            <a:r>
              <a:rPr lang="pl-PL" dirty="0" smtClean="0">
                <a:latin typeface="Lato" panose="020F0502020204030203" pitchFamily="34" charset="-18"/>
              </a:rPr>
              <a:t>słowa </a:t>
            </a:r>
            <a:r>
              <a:rPr lang="pl-PL" dirty="0">
                <a:latin typeface="Lato" panose="020F0502020204030203" pitchFamily="34" charset="-18"/>
              </a:rPr>
              <a:t>i zwroty </a:t>
            </a:r>
            <a:r>
              <a:rPr lang="pl-PL" dirty="0" smtClean="0">
                <a:latin typeface="Lato" panose="020F0502020204030203" pitchFamily="34" charset="-18"/>
              </a:rPr>
              <a:t>(4 </a:t>
            </a:r>
            <a:r>
              <a:rPr lang="pl-PL" dirty="0">
                <a:latin typeface="Lato" panose="020F0502020204030203" pitchFamily="34" charset="-18"/>
              </a:rPr>
              <a:t>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harmonogram realizacji całego projektu → </a:t>
            </a:r>
            <a:r>
              <a:rPr lang="pl-PL" sz="2100" b="1" dirty="0">
                <a:latin typeface="Lato" panose="020F0502020204030203" pitchFamily="34" charset="-18"/>
              </a:rPr>
              <a:t>harmonogram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dokonać oceny formalnej wniosku →  </a:t>
            </a:r>
            <a:r>
              <a:rPr lang="pl-PL" sz="2100" b="1" dirty="0">
                <a:latin typeface="Lato" panose="020F0502020204030203" pitchFamily="34" charset="-18"/>
              </a:rPr>
              <a:t>formalnie ocenić wniosek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jako zasadę ogólną → </a:t>
            </a:r>
            <a:r>
              <a:rPr lang="pl-PL" sz="2100" b="1" dirty="0">
                <a:latin typeface="Lato" panose="020F0502020204030203" pitchFamily="34" charset="-18"/>
              </a:rPr>
              <a:t>głównie, przede wszystkim, zwykle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generowanie idei projektu → </a:t>
            </a:r>
            <a:r>
              <a:rPr lang="pl-PL" sz="2100" b="1" dirty="0">
                <a:latin typeface="Lato" panose="020F0502020204030203" pitchFamily="34" charset="-18"/>
              </a:rPr>
              <a:t>tworzenie koncepcji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przypadku </a:t>
            </a:r>
            <a:r>
              <a:rPr lang="pl-PL" sz="2100" dirty="0" smtClean="0">
                <a:latin typeface="Lato" panose="020F0502020204030203" pitchFamily="34" charset="-18"/>
              </a:rPr>
              <a:t>zamieszkania </a:t>
            </a:r>
            <a:r>
              <a:rPr lang="pl-PL" sz="2100" dirty="0">
                <a:latin typeface="Lato" panose="020F0502020204030203" pitchFamily="34" charset="-18"/>
              </a:rPr>
              <a:t>w </a:t>
            </a:r>
            <a:r>
              <a:rPr lang="pl-PL" sz="2100" dirty="0" smtClean="0">
                <a:latin typeface="Lato" panose="020F0502020204030203" pitchFamily="34" charset="-18"/>
              </a:rPr>
              <a:t>Warszawie </a:t>
            </a:r>
            <a:r>
              <a:rPr lang="pl-PL" sz="2100" dirty="0">
                <a:latin typeface="Lato" panose="020F0502020204030203" pitchFamily="34" charset="-18"/>
              </a:rPr>
              <a:t>→ </a:t>
            </a:r>
            <a:r>
              <a:rPr lang="pl-PL" sz="2100" b="1" dirty="0">
                <a:latin typeface="Lato" panose="020F0502020204030203" pitchFamily="34" charset="-18"/>
              </a:rPr>
              <a:t>jeśli </a:t>
            </a:r>
            <a:r>
              <a:rPr lang="pl-PL" sz="2100" b="1" dirty="0" smtClean="0">
                <a:latin typeface="Lato" panose="020F0502020204030203" pitchFamily="34" charset="-18"/>
              </a:rPr>
              <a:t>mieszkasz </a:t>
            </a:r>
            <a:r>
              <a:rPr lang="pl-PL" sz="2100" b="1" dirty="0">
                <a:latin typeface="Lato" panose="020F0502020204030203" pitchFamily="34" charset="-18"/>
              </a:rPr>
              <a:t>w </a:t>
            </a:r>
            <a:r>
              <a:rPr lang="pl-PL" sz="2100" b="1" dirty="0" smtClean="0">
                <a:latin typeface="Lato" panose="020F0502020204030203" pitchFamily="34" charset="-18"/>
              </a:rPr>
              <a:t>Warszawie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jaką pomoc finansową dostaniesz → </a:t>
            </a:r>
            <a:r>
              <a:rPr lang="pl-PL" sz="2100" b="1" dirty="0">
                <a:latin typeface="Lato" panose="020F0502020204030203" pitchFamily="34" charset="-18"/>
              </a:rPr>
              <a:t>ile pieniędzy</a:t>
            </a:r>
            <a:r>
              <a:rPr lang="pl-PL" sz="2100" b="1" dirty="0" smtClean="0">
                <a:latin typeface="Lato" panose="020F0502020204030203" pitchFamily="34" charset="-18"/>
              </a:rPr>
              <a:t>…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34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</a:t>
            </a:r>
            <a:r>
              <a:rPr lang="pl-PL" dirty="0" smtClean="0">
                <a:latin typeface="Lato" panose="020F0502020204030203" pitchFamily="34" charset="-18"/>
              </a:rPr>
              <a:t>słowa </a:t>
            </a:r>
            <a:r>
              <a:rPr lang="pl-PL" dirty="0">
                <a:latin typeface="Lato" panose="020F0502020204030203" pitchFamily="34" charset="-18"/>
              </a:rPr>
              <a:t>i zwroty </a:t>
            </a:r>
            <a:r>
              <a:rPr lang="pl-PL" dirty="0" smtClean="0">
                <a:latin typeface="Lato" panose="020F0502020204030203" pitchFamily="34" charset="-18"/>
              </a:rPr>
              <a:t>(5 </a:t>
            </a:r>
            <a:r>
              <a:rPr lang="pl-PL" dirty="0">
                <a:latin typeface="Lato" panose="020F0502020204030203" pitchFamily="34" charset="-18"/>
              </a:rPr>
              <a:t>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pod </a:t>
            </a:r>
            <a:r>
              <a:rPr lang="pl-PL" sz="2100" dirty="0">
                <a:latin typeface="Lato" panose="020F0502020204030203" pitchFamily="34" charset="-18"/>
              </a:rPr>
              <a:t>rząd → </a:t>
            </a:r>
            <a:r>
              <a:rPr lang="pl-PL" sz="2100" b="1" dirty="0">
                <a:latin typeface="Lato" panose="020F0502020204030203" pitchFamily="34" charset="-18"/>
              </a:rPr>
              <a:t>z </a:t>
            </a:r>
            <a:r>
              <a:rPr lang="pl-PL" sz="2100" b="1" dirty="0" smtClean="0">
                <a:latin typeface="Lato" panose="020F0502020204030203" pitchFamily="34" charset="-18"/>
              </a:rPr>
              <a:t>rzędu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dlatego </a:t>
            </a:r>
            <a:r>
              <a:rPr lang="pl-PL" sz="2100" dirty="0">
                <a:latin typeface="Lato" panose="020F0502020204030203" pitchFamily="34" charset="-18"/>
              </a:rPr>
              <a:t>bo </a:t>
            </a:r>
            <a:r>
              <a:rPr lang="pl-PL" sz="2100" dirty="0" smtClean="0">
                <a:latin typeface="Lato" panose="020F0502020204030203" pitchFamily="34" charset="-18"/>
              </a:rPr>
              <a:t>→ </a:t>
            </a:r>
            <a:r>
              <a:rPr lang="pl-PL" sz="2100" b="1" dirty="0">
                <a:latin typeface="Lato" panose="020F0502020204030203" pitchFamily="34" charset="-18"/>
              </a:rPr>
              <a:t>dlatego że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półtorej roku → </a:t>
            </a:r>
            <a:r>
              <a:rPr lang="pl-PL" sz="2100" b="1" dirty="0">
                <a:latin typeface="Lato" panose="020F0502020204030203" pitchFamily="34" charset="-18"/>
              </a:rPr>
              <a:t>półtora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półtora </a:t>
            </a:r>
            <a:r>
              <a:rPr lang="pl-PL" sz="2100" dirty="0">
                <a:latin typeface="Lato" panose="020F0502020204030203" pitchFamily="34" charset="-18"/>
              </a:rPr>
              <a:t>godziny → </a:t>
            </a:r>
            <a:r>
              <a:rPr lang="pl-PL" sz="2100" b="1" dirty="0">
                <a:latin typeface="Lato" panose="020F0502020204030203" pitchFamily="34" charset="-18"/>
              </a:rPr>
              <a:t>półtorej </a:t>
            </a:r>
            <a:r>
              <a:rPr lang="pl-PL" sz="2100" b="1" dirty="0" smtClean="0">
                <a:latin typeface="Lato" panose="020F0502020204030203" pitchFamily="34" charset="-18"/>
              </a:rPr>
              <a:t>godziny 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 lewo czy po prawo → </a:t>
            </a:r>
            <a:r>
              <a:rPr lang="pl-PL" sz="2100" b="1" dirty="0">
                <a:latin typeface="Lato" panose="020F0502020204030203" pitchFamily="34" charset="-18"/>
              </a:rPr>
              <a:t>z lewej czy z prawej lub po lewej i po </a:t>
            </a:r>
            <a:r>
              <a:rPr lang="pl-PL" sz="2100" b="1" dirty="0" smtClean="0">
                <a:latin typeface="Lato" panose="020F0502020204030203" pitchFamily="34" charset="-18"/>
              </a:rPr>
              <a:t>prawej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001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</a:t>
            </a:r>
            <a:r>
              <a:rPr lang="pl-PL" dirty="0" smtClean="0">
                <a:latin typeface="Lato" panose="020F0502020204030203" pitchFamily="34" charset="-18"/>
              </a:rPr>
              <a:t>słowa </a:t>
            </a:r>
            <a:r>
              <a:rPr lang="pl-PL" dirty="0">
                <a:latin typeface="Lato" panose="020F0502020204030203" pitchFamily="34" charset="-18"/>
              </a:rPr>
              <a:t>i zwroty </a:t>
            </a:r>
            <a:r>
              <a:rPr lang="pl-PL" dirty="0" smtClean="0">
                <a:latin typeface="Lato" panose="020F0502020204030203" pitchFamily="34" charset="-18"/>
              </a:rPr>
              <a:t>(6 </a:t>
            </a:r>
            <a:r>
              <a:rPr lang="pl-PL" dirty="0">
                <a:latin typeface="Lato" panose="020F0502020204030203" pitchFamily="34" charset="-18"/>
              </a:rPr>
              <a:t>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mogą być zastosowane → </a:t>
            </a:r>
            <a:r>
              <a:rPr lang="pl-PL" sz="2100" b="1" dirty="0">
                <a:latin typeface="Lato" panose="020F0502020204030203" pitchFamily="34" charset="-18"/>
              </a:rPr>
              <a:t>możemy zastosować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uwaga zostanie zwrócona → </a:t>
            </a:r>
            <a:r>
              <a:rPr lang="pl-PL" sz="2100" b="1" dirty="0">
                <a:latin typeface="Lato" panose="020F0502020204030203" pitchFamily="34" charset="-18"/>
              </a:rPr>
              <a:t>szczególną uwagę zwrócimy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pismo zostało podpisane → </a:t>
            </a:r>
            <a:r>
              <a:rPr lang="pl-PL" sz="2100" b="1" dirty="0">
                <a:latin typeface="Lato" panose="020F0502020204030203" pitchFamily="34" charset="-18"/>
              </a:rPr>
              <a:t>podpisałam pismo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zostały przekazane do Państwa → </a:t>
            </a:r>
            <a:r>
              <a:rPr lang="pl-PL" sz="2100" b="1" dirty="0">
                <a:latin typeface="Lato" panose="020F0502020204030203" pitchFamily="34" charset="-18"/>
              </a:rPr>
              <a:t>przekazaliśmy do Państwa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można uznać </a:t>
            </a:r>
            <a:r>
              <a:rPr lang="pl-PL" sz="2100" dirty="0" smtClean="0">
                <a:latin typeface="Lato" panose="020F0502020204030203" pitchFamily="34" charset="-18"/>
              </a:rPr>
              <a:t>→ </a:t>
            </a:r>
            <a:r>
              <a:rPr lang="pl-PL" sz="2100" b="1" dirty="0" smtClean="0">
                <a:latin typeface="Lato" panose="020F0502020204030203" pitchFamily="34" charset="-18"/>
              </a:rPr>
              <a:t>uznajemy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uwaga o braku jest podtrzymana → </a:t>
            </a:r>
            <a:r>
              <a:rPr lang="pl-PL" sz="2100" b="1" dirty="0">
                <a:latin typeface="Lato" panose="020F0502020204030203" pitchFamily="34" charset="-18"/>
              </a:rPr>
              <a:t>nadal uważamy, że </a:t>
            </a:r>
            <a:r>
              <a:rPr lang="pl-PL" sz="2100" b="1" dirty="0" smtClean="0">
                <a:latin typeface="Lato" panose="020F0502020204030203" pitchFamily="34" charset="-18"/>
              </a:rPr>
              <a:t>brakuje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508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Prosty język to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specyficzny </a:t>
            </a:r>
            <a:r>
              <a:rPr lang="pl-PL" sz="2100" b="1" dirty="0">
                <a:latin typeface="Lato" panose="020F0502020204030203" pitchFamily="34" charset="-18"/>
              </a:rPr>
              <a:t>styl pisania</a:t>
            </a:r>
            <a:r>
              <a:rPr lang="pl-PL" sz="2100" dirty="0">
                <a:latin typeface="Lato" panose="020F0502020204030203" pitchFamily="34" charset="-18"/>
              </a:rPr>
              <a:t>, który sprawia, że wszystkim jest lepiej, zarówno tym którzy piszą, jak i tym którzy </a:t>
            </a:r>
            <a:r>
              <a:rPr lang="pl-PL" sz="2100" dirty="0" smtClean="0">
                <a:latin typeface="Lato" panose="020F0502020204030203" pitchFamily="34" charset="-18"/>
              </a:rPr>
              <a:t>czytają </a:t>
            </a:r>
            <a:r>
              <a:rPr lang="pl-PL" sz="2100" dirty="0">
                <a:latin typeface="Lato" panose="020F0502020204030203" pitchFamily="34" charset="-18"/>
              </a:rPr>
              <a:t>(</a:t>
            </a:r>
            <a:r>
              <a:rPr lang="pl-PL" sz="2100" dirty="0" smtClean="0">
                <a:latin typeface="Lato" panose="020F0502020204030203" pitchFamily="34" charset="-18"/>
              </a:rPr>
              <a:t>Pracownia Prostej Polszczyzny)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100" b="1" dirty="0" smtClean="0">
                <a:latin typeface="Lato" panose="020F0502020204030203" pitchFamily="34" charset="-18"/>
              </a:rPr>
              <a:t>standard</a:t>
            </a:r>
            <a:r>
              <a:rPr lang="pl-PL" sz="2100" dirty="0" smtClean="0">
                <a:latin typeface="Lato" panose="020F0502020204030203" pitchFamily="34" charset="-18"/>
              </a:rPr>
              <a:t>, który tworzą konkretne zasady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459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Zastąp </a:t>
            </a:r>
            <a:r>
              <a:rPr lang="pl-PL" dirty="0" smtClean="0">
                <a:latin typeface="Lato" panose="020F0502020204030203" pitchFamily="34" charset="-18"/>
              </a:rPr>
              <a:t>słowa </a:t>
            </a:r>
            <a:r>
              <a:rPr lang="pl-PL" dirty="0">
                <a:latin typeface="Lato" panose="020F0502020204030203" pitchFamily="34" charset="-18"/>
              </a:rPr>
              <a:t>i zwroty </a:t>
            </a:r>
            <a:r>
              <a:rPr lang="pl-PL" dirty="0" smtClean="0">
                <a:latin typeface="Lato" panose="020F0502020204030203" pitchFamily="34" charset="-18"/>
              </a:rPr>
              <a:t>(7 </a:t>
            </a:r>
            <a:r>
              <a:rPr lang="pl-PL" dirty="0">
                <a:latin typeface="Lato" panose="020F0502020204030203" pitchFamily="34" charset="-18"/>
              </a:rPr>
              <a:t>z 7)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podejmując decyzję → </a:t>
            </a:r>
            <a:r>
              <a:rPr lang="pl-PL" sz="2100" b="1" dirty="0">
                <a:latin typeface="Lato" panose="020F0502020204030203" pitchFamily="34" charset="-18"/>
              </a:rPr>
              <a:t>podjął decyzję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dokonując zakupu → </a:t>
            </a:r>
            <a:r>
              <a:rPr lang="pl-PL" sz="2100" b="1" dirty="0">
                <a:latin typeface="Lato" panose="020F0502020204030203" pitchFamily="34" charset="-18"/>
              </a:rPr>
              <a:t>kupić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dla pracowników dokonujących kontroli autentyczności dokumentów → </a:t>
            </a:r>
            <a:r>
              <a:rPr lang="pl-PL" sz="2100" b="1" dirty="0">
                <a:latin typeface="Lato" panose="020F0502020204030203" pitchFamily="34" charset="-18"/>
              </a:rPr>
              <a:t>którzy kontrolują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okazać dokument potwierdzający → </a:t>
            </a:r>
            <a:r>
              <a:rPr lang="pl-PL" sz="2100" b="1" dirty="0">
                <a:latin typeface="Lato" panose="020F0502020204030203" pitchFamily="34" charset="-18"/>
              </a:rPr>
              <a:t>który potwierdza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zawiadamiać kogoś, jednocześnie na coś wskazując→ </a:t>
            </a:r>
            <a:r>
              <a:rPr lang="pl-PL" sz="2100" b="1" dirty="0">
                <a:latin typeface="Lato" panose="020F0502020204030203" pitchFamily="34" charset="-18"/>
              </a:rPr>
              <a:t>zawiadamiać kogoś i wskazać coś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 związku z pozytywną oceną kryterium kończącego negocjacje </a:t>
            </a:r>
            <a:r>
              <a:rPr lang="pl-PL" sz="2100" dirty="0" smtClean="0">
                <a:latin typeface="Lato" panose="020F0502020204030203" pitchFamily="34" charset="-18"/>
              </a:rPr>
              <a:t>→ </a:t>
            </a:r>
            <a:r>
              <a:rPr lang="pl-PL" sz="2100" b="1" dirty="0">
                <a:latin typeface="Lato" panose="020F0502020204030203" pitchFamily="34" charset="-18"/>
              </a:rPr>
              <a:t>w związku z pozytywną oceną, która kończy </a:t>
            </a:r>
            <a:r>
              <a:rPr lang="pl-PL" sz="2100" b="1" dirty="0" smtClean="0">
                <a:latin typeface="Lato" panose="020F0502020204030203" pitchFamily="34" charset="-18"/>
              </a:rPr>
              <a:t>negocjacje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38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Wykreśl ze swoich pism i dokumentów (1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okres </a:t>
            </a:r>
            <a:r>
              <a:rPr lang="pl-PL" sz="2100" dirty="0" smtClean="0">
                <a:latin typeface="Lato" panose="020F0502020204030203" pitchFamily="34" charset="-18"/>
              </a:rPr>
              <a:t>czasu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trwać </a:t>
            </a:r>
            <a:r>
              <a:rPr lang="pl-PL" sz="2100" dirty="0" smtClean="0">
                <a:latin typeface="Lato" panose="020F0502020204030203" pitchFamily="34" charset="-18"/>
              </a:rPr>
              <a:t>nadal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kartkę </a:t>
            </a:r>
            <a:r>
              <a:rPr lang="pl-PL" sz="2100" dirty="0" smtClean="0">
                <a:latin typeface="Lato" panose="020F0502020204030203" pitchFamily="34" charset="-18"/>
              </a:rPr>
              <a:t>papieru 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fakt </a:t>
            </a:r>
            <a:r>
              <a:rPr lang="pl-PL" sz="2100" dirty="0" smtClean="0">
                <a:latin typeface="Lato" panose="020F0502020204030203" pitchFamily="34" charset="-18"/>
              </a:rPr>
              <a:t>autentyczny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spadać </a:t>
            </a:r>
            <a:r>
              <a:rPr lang="pl-PL" sz="2100" dirty="0">
                <a:latin typeface="Lato" panose="020F0502020204030203" pitchFamily="34" charset="-18"/>
              </a:rPr>
              <a:t>w </a:t>
            </a:r>
            <a:r>
              <a:rPr lang="pl-PL" sz="2100" dirty="0" smtClean="0">
                <a:latin typeface="Lato" panose="020F0502020204030203" pitchFamily="34" charset="-18"/>
              </a:rPr>
              <a:t>dół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wciąż </a:t>
            </a:r>
            <a:r>
              <a:rPr lang="pl-PL" sz="2100" dirty="0" smtClean="0">
                <a:latin typeface="Lato" panose="020F0502020204030203" pitchFamily="34" charset="-18"/>
              </a:rPr>
              <a:t>kontynuować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cofać do </a:t>
            </a:r>
            <a:r>
              <a:rPr lang="pl-PL" sz="2100" dirty="0" smtClean="0">
                <a:latin typeface="Lato" panose="020F0502020204030203" pitchFamily="34" charset="-18"/>
              </a:rPr>
              <a:t>tyłu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w </a:t>
            </a:r>
            <a:r>
              <a:rPr lang="pl-PL" sz="2100" dirty="0">
                <a:latin typeface="Lato" panose="020F0502020204030203" pitchFamily="34" charset="-18"/>
              </a:rPr>
              <a:t>każdym bądź </a:t>
            </a:r>
            <a:r>
              <a:rPr lang="pl-PL" sz="2100" dirty="0" smtClean="0">
                <a:latin typeface="Lato" panose="020F0502020204030203" pitchFamily="34" charset="-18"/>
              </a:rPr>
              <a:t>razie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73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Wykreśl ze swoich pism i dokumentów (2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Informujemy…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Zawiadamiamy</a:t>
            </a:r>
            <a:r>
              <a:rPr lang="pl-PL" sz="22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Pragniemy przypomnieć/nadmienić/poinformować/ogłosić…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Zaznaczyć jednak należy…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Pragnę podkreślić, poinformować…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Uprzejmie wskazuję…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Jednocześnie informuję</a:t>
            </a:r>
            <a:r>
              <a:rPr lang="pl-PL" sz="2200" dirty="0" smtClean="0"/>
              <a:t>…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7221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Nadawaj podobnym tekstom </a:t>
            </a:r>
            <a:r>
              <a:rPr lang="pl-PL" dirty="0">
                <a:latin typeface="Lato" panose="020F0502020204030203" pitchFamily="34" charset="-18"/>
              </a:rPr>
              <a:t>powtarzalną strukturę </a:t>
            </a:r>
          </a:p>
        </p:txBody>
      </p:sp>
      <p:pic>
        <p:nvPicPr>
          <p:cNvPr id="3" name="Obraz 2" descr="Karta usługi w portalu GOV.pl z widocznym podziałem na sekcje: o czym jest ta usługa, dla kogo jest ta usługa, co musisz zrobić, ile zapłacisz, ile będziesz czekać, podstawa prawna. "/>
          <p:cNvPicPr>
            <a:picLocks noChangeAspect="1"/>
          </p:cNvPicPr>
          <p:nvPr/>
        </p:nvPicPr>
        <p:blipFill rotWithShape="1">
          <a:blip r:embed="rId3"/>
          <a:srcRect l="42" t="7191" r="25078" b="5347"/>
          <a:stretch/>
        </p:blipFill>
        <p:spPr>
          <a:xfrm>
            <a:off x="1005435" y="1349828"/>
            <a:ext cx="7521708" cy="49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Nie zmuszaj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>
                <a:latin typeface="Lato" panose="020F0502020204030203" pitchFamily="34" charset="-18"/>
              </a:rPr>
              <a:t>Słowo „musisz” tworzy dystans między odbiorcą a </a:t>
            </a:r>
            <a:r>
              <a:rPr lang="pl-PL" sz="2200" dirty="0" smtClean="0">
                <a:latin typeface="Lato" panose="020F0502020204030203" pitchFamily="34" charset="-18"/>
              </a:rPr>
              <a:t>nadawcą. </a:t>
            </a:r>
            <a:r>
              <a:rPr lang="pl-PL" sz="2200" dirty="0">
                <a:latin typeface="Lato" panose="020F0502020204030203" pitchFamily="34" charset="-18"/>
              </a:rPr>
              <a:t>A my chcemy </a:t>
            </a:r>
            <a:r>
              <a:rPr lang="pl-PL" sz="2200" dirty="0" smtClean="0">
                <a:latin typeface="Lato" panose="020F0502020204030203" pitchFamily="34" charset="-18"/>
              </a:rPr>
              <a:t>zachęcić </a:t>
            </a:r>
            <a:r>
              <a:rPr lang="pl-PL" sz="2200" dirty="0">
                <a:latin typeface="Lato" panose="020F0502020204030203" pitchFamily="34" charset="-18"/>
              </a:rPr>
              <a:t>do skorzystania z usługi</a:t>
            </a:r>
            <a:r>
              <a:rPr lang="pl-PL" sz="2200" dirty="0" smtClean="0">
                <a:latin typeface="Lato" panose="020F0502020204030203" pitchFamily="34" charset="-18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pl-PL" sz="2200" dirty="0" smtClean="0">
                <a:latin typeface="Lato" panose="020F0502020204030203" pitchFamily="34" charset="-18"/>
              </a:rPr>
              <a:t>musisz </a:t>
            </a:r>
            <a:r>
              <a:rPr lang="pl-PL" sz="2200" dirty="0">
                <a:latin typeface="Lato" panose="020F0502020204030203" pitchFamily="34" charset="-18"/>
              </a:rPr>
              <a:t>złożyć wniosek</a:t>
            </a:r>
            <a:r>
              <a:rPr lang="pl-PL" sz="2200" b="1" dirty="0">
                <a:latin typeface="Lato" panose="020F0502020204030203" pitchFamily="34" charset="-18"/>
              </a:rPr>
              <a:t> → złóż </a:t>
            </a:r>
            <a:r>
              <a:rPr lang="pl-PL" sz="2200" b="1" dirty="0" smtClean="0">
                <a:latin typeface="Lato" panose="020F0502020204030203" pitchFamily="34" charset="-18"/>
              </a:rPr>
              <a:t>wniosek</a:t>
            </a:r>
            <a:endParaRPr lang="pl-PL" sz="22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200" i="1" dirty="0">
                <a:latin typeface="Lato" panose="020F0502020204030203" pitchFamily="34" charset="-18"/>
              </a:rPr>
              <a:t>Kodeks postępowania </a:t>
            </a:r>
            <a:r>
              <a:rPr lang="pl-PL" sz="2200" i="1" dirty="0" smtClean="0">
                <a:latin typeface="Lato" panose="020F0502020204030203" pitchFamily="34" charset="-18"/>
              </a:rPr>
              <a:t>administracyjnego (art</a:t>
            </a:r>
            <a:r>
              <a:rPr lang="pl-PL" sz="2200" i="1" dirty="0">
                <a:latin typeface="Lato" panose="020F0502020204030203" pitchFamily="34" charset="-18"/>
              </a:rPr>
              <a:t>. 11.) </a:t>
            </a:r>
            <a:r>
              <a:rPr lang="pl-PL" sz="2400" dirty="0">
                <a:latin typeface="Lato" panose="020F0502020204030203" pitchFamily="34" charset="-18"/>
              </a:rPr>
              <a:t>—</a:t>
            </a:r>
            <a:r>
              <a:rPr lang="pl-PL" sz="2200" i="1" dirty="0" smtClean="0">
                <a:latin typeface="Lato" panose="020F0502020204030203" pitchFamily="34" charset="-18"/>
              </a:rPr>
              <a:t> </a:t>
            </a:r>
            <a:r>
              <a:rPr lang="pl-PL" sz="2200" i="1" dirty="0">
                <a:latin typeface="Lato" panose="020F0502020204030203" pitchFamily="34" charset="-18"/>
              </a:rPr>
              <a:t>Organy administracji publicznej powinny wyjaśniać stronom zasadność przesłanek, którymi kierują się przy załatwieniu sprawy, aby w ten sposób w miarę możności doprowadzić do wykonania przez strony decyzji bez potrzeby stosowania środków przymusu</a:t>
            </a:r>
            <a:r>
              <a:rPr lang="pl-PL" sz="2200" i="1" dirty="0" smtClean="0">
                <a:latin typeface="Lato" panose="020F0502020204030203" pitchFamily="34" charset="-18"/>
              </a:rPr>
              <a:t>.</a:t>
            </a:r>
            <a:endParaRPr lang="pl-PL" sz="2200" dirty="0" smtClean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7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Określaj i nazywaj nadawcę i odbiorcę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b="1" dirty="0" smtClean="0">
                <a:latin typeface="Lato" panose="020F0502020204030203" pitchFamily="34" charset="-18"/>
              </a:rPr>
              <a:t>Nadawca (my </a:t>
            </a:r>
            <a:r>
              <a:rPr lang="pl-PL" sz="2100" b="1" dirty="0">
                <a:latin typeface="Lato" panose="020F0502020204030203" pitchFamily="34" charset="-18"/>
              </a:rPr>
              <a:t>lub </a:t>
            </a:r>
            <a:r>
              <a:rPr lang="pl-PL" sz="2100" b="1" dirty="0" smtClean="0">
                <a:latin typeface="Lato" panose="020F0502020204030203" pitchFamily="34" charset="-18"/>
              </a:rPr>
              <a:t>ja):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Przekazuję Pani naszą </a:t>
            </a:r>
            <a:r>
              <a:rPr lang="pl-PL" sz="2100" dirty="0" smtClean="0">
                <a:latin typeface="Lato" panose="020F0502020204030203" pitchFamily="34" charset="-18"/>
              </a:rPr>
              <a:t>decyzję… 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Przygotowałam dla Pani listę </a:t>
            </a:r>
            <a:r>
              <a:rPr lang="pl-PL" sz="2100" dirty="0" smtClean="0">
                <a:latin typeface="Lato" panose="020F0502020204030203" pitchFamily="34" charset="-18"/>
              </a:rPr>
              <a:t>dokumentów… 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Przypominamy, że termin płatności…</a:t>
            </a:r>
          </a:p>
          <a:p>
            <a:r>
              <a:rPr lang="pl-PL" sz="2100" b="1" dirty="0" smtClean="0">
                <a:latin typeface="Lato" panose="020F0502020204030203" pitchFamily="34" charset="-18"/>
              </a:rPr>
              <a:t>Adresat (Pani</a:t>
            </a:r>
            <a:r>
              <a:rPr lang="pl-PL" sz="2100" b="1" dirty="0">
                <a:latin typeface="Lato" panose="020F0502020204030203" pitchFamily="34" charset="-18"/>
              </a:rPr>
              <a:t>, Pan, </a:t>
            </a:r>
            <a:r>
              <a:rPr lang="pl-PL" sz="2100" b="1" dirty="0" smtClean="0">
                <a:latin typeface="Lato" panose="020F0502020204030203" pitchFamily="34" charset="-18"/>
              </a:rPr>
              <a:t>Państwo): </a:t>
            </a:r>
            <a:endParaRPr lang="pl-PL" sz="2100" b="1" dirty="0">
              <a:latin typeface="Lato" panose="020F0502020204030203" pitchFamily="34" charset="-18"/>
            </a:endParaRPr>
          </a:p>
          <a:p>
            <a:r>
              <a:rPr lang="pl-PL" sz="2100" dirty="0" smtClean="0">
                <a:latin typeface="Lato" panose="020F0502020204030203" pitchFamily="34" charset="-18"/>
              </a:rPr>
              <a:t>Jeśli </a:t>
            </a:r>
            <a:r>
              <a:rPr lang="pl-PL" sz="2100" dirty="0">
                <a:latin typeface="Lato" panose="020F0502020204030203" pitchFamily="34" charset="-18"/>
              </a:rPr>
              <a:t>będzie Pani miała pytania, proszę, by odwiedziła Pani naszego doradcę. </a:t>
            </a:r>
          </a:p>
          <a:p>
            <a:r>
              <a:rPr lang="pl-PL" sz="2100" b="1" dirty="0" smtClean="0">
                <a:latin typeface="Lato" panose="020F0502020204030203" pitchFamily="34" charset="-18"/>
              </a:rPr>
              <a:t>Adresat (ty/Ty </a:t>
            </a:r>
            <a:r>
              <a:rPr lang="pl-PL" sz="2100" dirty="0">
                <a:latin typeface="Lato" panose="020F0502020204030203" pitchFamily="34" charset="-18"/>
              </a:rPr>
              <a:t>—</a:t>
            </a:r>
            <a:r>
              <a:rPr lang="pl-PL" sz="2100" b="1" dirty="0" smtClean="0">
                <a:latin typeface="Lato" panose="020F0502020204030203" pitchFamily="34" charset="-18"/>
              </a:rPr>
              <a:t> w instrukcjach, formularzach, procedurach)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Wpisz nazwisko: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Podaj </a:t>
            </a:r>
            <a:r>
              <a:rPr lang="pl-PL" sz="2100" dirty="0">
                <a:latin typeface="Lato" panose="020F0502020204030203" pitchFamily="34" charset="-18"/>
              </a:rPr>
              <a:t>datę </a:t>
            </a:r>
            <a:r>
              <a:rPr lang="pl-PL" sz="2100" dirty="0" smtClean="0">
                <a:latin typeface="Lato" panose="020F0502020204030203" pitchFamily="34" charset="-18"/>
              </a:rPr>
              <a:t>urodzenia:</a:t>
            </a:r>
          </a:p>
        </p:txBody>
      </p:sp>
    </p:spTree>
    <p:extLst>
      <p:ext uri="{BB962C8B-B14F-4D97-AF65-F5344CB8AC3E}">
        <p14:creationId xmlns:p14="http://schemas.microsoft.com/office/powerpoint/2010/main" val="33301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Lato" panose="020F0502020204030203" pitchFamily="34" charset="-18"/>
              </a:rPr>
              <a:t>Jak upraszczać </a:t>
            </a:r>
            <a:br>
              <a:rPr lang="pl-PL" b="1" dirty="0" smtClean="0">
                <a:latin typeface="Lato" panose="020F0502020204030203" pitchFamily="34" charset="-18"/>
              </a:rPr>
            </a:br>
            <a:r>
              <a:rPr lang="pl-PL" b="1" dirty="0" smtClean="0">
                <a:latin typeface="Lato" panose="020F0502020204030203" pitchFamily="34" charset="-18"/>
              </a:rPr>
              <a:t>— przykłady i narzędzia</a:t>
            </a:r>
            <a:endParaRPr lang="pl-PL" b="1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682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Przykłady uproszczeń (1 z 6)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W </a:t>
            </a:r>
            <a:r>
              <a:rPr lang="pl-PL" sz="2100" dirty="0">
                <a:latin typeface="Lato" panose="020F0502020204030203" pitchFamily="34" charset="-18"/>
              </a:rPr>
              <a:t>razie konieczności doprecyzowania tematu, proszę o kontakt z p. xxx (tel.: xxx). </a:t>
            </a:r>
            <a:endParaRPr lang="pl-PL" sz="2100" dirty="0" smtClean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Gdyby </a:t>
            </a:r>
            <a:r>
              <a:rPr lang="pl-PL" sz="2100" dirty="0">
                <a:latin typeface="Lato" panose="020F0502020204030203" pitchFamily="34" charset="-18"/>
              </a:rPr>
              <a:t>potrzebował Pan bardziej szczegółowych informacji, proszę skontaktować się z p. xxx (tel.: xxx</a:t>
            </a:r>
            <a:r>
              <a:rPr lang="pl-PL" sz="2100" dirty="0" smtClean="0">
                <a:latin typeface="Lato" panose="020F0502020204030203" pitchFamily="34" charset="-18"/>
              </a:rPr>
              <a:t>).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42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(PRZED) Uprzejma </a:t>
            </a:r>
            <a:r>
              <a:rPr lang="pl-PL" sz="2100" dirty="0">
                <a:latin typeface="Lato" panose="020F0502020204030203" pitchFamily="34" charset="-18"/>
              </a:rPr>
              <a:t>prośba o szczególną uwagę w zakresie projektów ustaw. </a:t>
            </a: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Proszę </a:t>
            </a:r>
            <a:r>
              <a:rPr lang="pl-PL" sz="2100" dirty="0">
                <a:latin typeface="Lato" panose="020F0502020204030203" pitchFamily="34" charset="-18"/>
              </a:rPr>
              <a:t>Państwa o szczególną uwagę przy projektach </a:t>
            </a:r>
            <a:r>
              <a:rPr lang="pl-PL" sz="2100" dirty="0" smtClean="0">
                <a:latin typeface="Lato" panose="020F0502020204030203" pitchFamily="34" charset="-18"/>
              </a:rPr>
              <a:t>ustaw.</a:t>
            </a:r>
          </a:p>
        </p:txBody>
      </p:sp>
    </p:spTree>
    <p:extLst>
      <p:ext uri="{BB962C8B-B14F-4D97-AF65-F5344CB8AC3E}">
        <p14:creationId xmlns:p14="http://schemas.microsoft.com/office/powerpoint/2010/main" val="33421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Przykłady uproszczeń (2 z 6)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Szanowna </a:t>
            </a:r>
            <a:r>
              <a:rPr lang="pl-PL" sz="2100" dirty="0">
                <a:latin typeface="Lato" panose="020F0502020204030203" pitchFamily="34" charset="-18"/>
              </a:rPr>
              <a:t>Pani,</a:t>
            </a:r>
          </a:p>
          <a:p>
            <a:r>
              <a:rPr lang="pl-PL" sz="2100" dirty="0">
                <a:latin typeface="Lato" panose="020F0502020204030203" pitchFamily="34" charset="-18"/>
              </a:rPr>
              <a:t>informacje na temat konkretnego naboru (w tym oferowanego wynagrodzenia) można uzyskać bezpośrednio w urzędzie, który go ogłosił.</a:t>
            </a: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Szanowna </a:t>
            </a:r>
            <a:r>
              <a:rPr lang="pl-PL" sz="2100" dirty="0">
                <a:latin typeface="Lato" panose="020F0502020204030203" pitchFamily="34" charset="-18"/>
              </a:rPr>
              <a:t>Pani,</a:t>
            </a:r>
          </a:p>
          <a:p>
            <a:r>
              <a:rPr lang="pl-PL" sz="2100" dirty="0">
                <a:latin typeface="Lato" panose="020F0502020204030203" pitchFamily="34" charset="-18"/>
              </a:rPr>
              <a:t>informacje na temat konkretnego naboru (w tym oferowanego wynagrodzenia) może Pani uzyskać bezpośrednio w urzędzie, który go ogłosił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6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Przykłady uproszczeń (3 z 6)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W </a:t>
            </a:r>
            <a:r>
              <a:rPr lang="pl-PL" sz="2100" dirty="0">
                <a:latin typeface="Lato" panose="020F0502020204030203" pitchFamily="34" charset="-18"/>
              </a:rPr>
              <a:t>związku z prowadzonymi w DOB analizami, uprzejmie zwracam się z prośbą o udostępnienie DOB w terminie do XXX. informacji na temat badań opinii publicznej oraz diagnoz </a:t>
            </a:r>
            <a:r>
              <a:rPr lang="pl-PL" sz="2100" dirty="0" smtClean="0">
                <a:latin typeface="Lato" panose="020F0502020204030203" pitchFamily="34" charset="-18"/>
              </a:rPr>
              <a:t>problemów społecznych </a:t>
            </a:r>
            <a:r>
              <a:rPr lang="pl-PL" sz="2100" dirty="0">
                <a:latin typeface="Lato" panose="020F0502020204030203" pitchFamily="34" charset="-18"/>
              </a:rPr>
              <a:t>przeprowadzonych oraz planowanych do realizacji przez ministerstwa i jednostki podległe w latach 2016-2019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W </a:t>
            </a:r>
            <a:r>
              <a:rPr lang="pl-PL" sz="2100" dirty="0">
                <a:latin typeface="Lato" panose="020F0502020204030203" pitchFamily="34" charset="-18"/>
              </a:rPr>
              <a:t>związku z analizami, które prowadzimy, proszę </a:t>
            </a:r>
            <a:r>
              <a:rPr lang="pl-PL" sz="2100" dirty="0" smtClean="0">
                <a:latin typeface="Lato" panose="020F0502020204030203" pitchFamily="34" charset="-18"/>
              </a:rPr>
              <a:t>nam udostępnić do </a:t>
            </a:r>
            <a:r>
              <a:rPr lang="pl-PL" sz="2100" dirty="0">
                <a:latin typeface="Lato" panose="020F0502020204030203" pitchFamily="34" charset="-18"/>
              </a:rPr>
              <a:t>XXX </a:t>
            </a:r>
            <a:r>
              <a:rPr lang="pl-PL" sz="2100" dirty="0" smtClean="0">
                <a:latin typeface="Lato" panose="020F0502020204030203" pitchFamily="34" charset="-18"/>
              </a:rPr>
              <a:t>informacje </a:t>
            </a:r>
            <a:r>
              <a:rPr lang="pl-PL" sz="2100" dirty="0">
                <a:latin typeface="Lato" panose="020F0502020204030203" pitchFamily="34" charset="-18"/>
              </a:rPr>
              <a:t>na temat badań opinii publicznej oraz diagnoz problemów społecznych przeprowadzonych oraz planowanych do realizacji przez ministerstwa i jednostki podległe w latach </a:t>
            </a:r>
            <a:r>
              <a:rPr lang="pl-PL" sz="2100" dirty="0" smtClean="0">
                <a:latin typeface="Lato" panose="020F0502020204030203" pitchFamily="34" charset="-18"/>
              </a:rPr>
              <a:t>2016-2019.</a:t>
            </a:r>
          </a:p>
        </p:txBody>
      </p:sp>
    </p:spTree>
    <p:extLst>
      <p:ext uri="{BB962C8B-B14F-4D97-AF65-F5344CB8AC3E}">
        <p14:creationId xmlns:p14="http://schemas.microsoft.com/office/powerpoint/2010/main" val="9708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Zrozumiałość to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</a:rPr>
              <a:t>właściwość</a:t>
            </a:r>
            <a:r>
              <a:rPr lang="pl-PL" sz="2100" dirty="0">
                <a:latin typeface="Lato" panose="020F0502020204030203" pitchFamily="34" charset="-18"/>
              </a:rPr>
              <a:t> strony internetowej lub aplikacji mobilnej, </a:t>
            </a:r>
            <a:r>
              <a:rPr lang="pl-PL" sz="2100" b="1" dirty="0">
                <a:latin typeface="Lato" panose="020F0502020204030203" pitchFamily="34" charset="-18"/>
              </a:rPr>
              <a:t>która </a:t>
            </a:r>
            <a:r>
              <a:rPr lang="pl-PL" sz="2100" b="1" dirty="0" smtClean="0">
                <a:latin typeface="Lato" panose="020F0502020204030203" pitchFamily="34" charset="-18"/>
              </a:rPr>
              <a:t>umożliwia </a:t>
            </a:r>
            <a:r>
              <a:rPr lang="pl-PL" sz="2100" dirty="0">
                <a:latin typeface="Lato" panose="020F0502020204030203" pitchFamily="34" charset="-18"/>
              </a:rPr>
              <a:t>użytkownikowi tych stron i aplikacji </a:t>
            </a:r>
            <a:r>
              <a:rPr lang="pl-PL" sz="2100" b="1" dirty="0">
                <a:latin typeface="Lato" panose="020F0502020204030203" pitchFamily="34" charset="-18"/>
              </a:rPr>
              <a:t>zrozumieć treści i sposób ich prezentacji </a:t>
            </a:r>
            <a:r>
              <a:rPr lang="pl-PL" sz="2100" dirty="0" smtClean="0">
                <a:latin typeface="Lato" panose="020F0502020204030203" pitchFamily="34" charset="-18"/>
              </a:rPr>
              <a:t>(ustawa </a:t>
            </a:r>
            <a:r>
              <a:rPr lang="pl-PL" sz="2100" dirty="0">
                <a:latin typeface="Lato" panose="020F0502020204030203" pitchFamily="34" charset="-18"/>
              </a:rPr>
              <a:t>o dostępności cyfrowej stron internetowych i aplikacji mobilnych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smtClean="0">
                <a:latin typeface="Lato" panose="020F0502020204030203" pitchFamily="34" charset="-18"/>
              </a:rPr>
              <a:t>tworzenie treści, które są możliwe </a:t>
            </a:r>
            <a:r>
              <a:rPr lang="pl-PL" sz="2100" b="1" dirty="0">
                <a:latin typeface="Lato" panose="020F0502020204030203" pitchFamily="34" charset="-18"/>
              </a:rPr>
              <a:t>do odczytania i </a:t>
            </a:r>
            <a:r>
              <a:rPr lang="pl-PL" sz="2100" b="1" dirty="0" smtClean="0">
                <a:latin typeface="Lato" panose="020F0502020204030203" pitchFamily="34" charset="-18"/>
              </a:rPr>
              <a:t>zrozumienia </a:t>
            </a:r>
            <a:r>
              <a:rPr lang="pl-PL" sz="2100" dirty="0" smtClean="0">
                <a:latin typeface="Lato" panose="020F0502020204030203" pitchFamily="34" charset="-18"/>
              </a:rPr>
              <a:t>(wytyczna 3.1 w załączniku do </a:t>
            </a:r>
            <a:r>
              <a:rPr lang="pl-PL" sz="2100" dirty="0">
                <a:latin typeface="Lato" panose="020F0502020204030203" pitchFamily="34" charset="-18"/>
              </a:rPr>
              <a:t>ustawy o dostępności cyfrowej </a:t>
            </a:r>
            <a:r>
              <a:rPr lang="pl-PL" sz="2100" dirty="0" smtClean="0">
                <a:latin typeface="Lato" panose="020F0502020204030203" pitchFamily="34" charset="-18"/>
              </a:rPr>
              <a:t>stron </a:t>
            </a:r>
            <a:r>
              <a:rPr lang="pl-PL" sz="2100" dirty="0">
                <a:latin typeface="Lato" panose="020F0502020204030203" pitchFamily="34" charset="-18"/>
              </a:rPr>
              <a:t>internetowych i aplikacji </a:t>
            </a:r>
            <a:r>
              <a:rPr lang="pl-PL" sz="2100" dirty="0" smtClean="0">
                <a:latin typeface="Lato" panose="020F0502020204030203" pitchFamily="34" charset="-18"/>
              </a:rPr>
              <a:t>mobilnych)</a:t>
            </a:r>
          </a:p>
        </p:txBody>
      </p:sp>
    </p:spTree>
    <p:extLst>
      <p:ext uri="{BB962C8B-B14F-4D97-AF65-F5344CB8AC3E}">
        <p14:creationId xmlns:p14="http://schemas.microsoft.com/office/powerpoint/2010/main" val="1594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Przykłady uproszczeń (4 z 6)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Realizacja </a:t>
            </a:r>
            <a:r>
              <a:rPr lang="pl-PL" sz="2100" dirty="0">
                <a:latin typeface="Lato" panose="020F0502020204030203" pitchFamily="34" charset="-18"/>
              </a:rPr>
              <a:t>projektu zgodnie z przyjętym zakresem i </a:t>
            </a:r>
            <a:r>
              <a:rPr lang="pl-PL" sz="2100" dirty="0" smtClean="0">
                <a:latin typeface="Lato" panose="020F0502020204030203" pitchFamily="34" charset="-18"/>
              </a:rPr>
              <a:t>terminami. 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Specjalista </a:t>
            </a:r>
            <a:r>
              <a:rPr lang="pl-PL" sz="2100" dirty="0">
                <a:latin typeface="Lato" panose="020F0502020204030203" pitchFamily="34" charset="-18"/>
              </a:rPr>
              <a:t>ds. (...) realizuje projekt zgodnie z przyjętym zakresem i </a:t>
            </a:r>
            <a:r>
              <a:rPr lang="pl-PL" sz="2100" dirty="0" smtClean="0">
                <a:latin typeface="Lato" panose="020F0502020204030203" pitchFamily="34" charset="-18"/>
              </a:rPr>
              <a:t>terminami.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42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(PRZED) Uruchomienie </a:t>
            </a:r>
            <a:r>
              <a:rPr lang="pl-PL" sz="2100" dirty="0">
                <a:latin typeface="Lato" panose="020F0502020204030203" pitchFamily="34" charset="-18"/>
              </a:rPr>
              <a:t>projektu zgodnie z przyjętym zakresem /</a:t>
            </a: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Uruchomimy </a:t>
            </a:r>
            <a:r>
              <a:rPr lang="pl-PL" sz="2100" dirty="0">
                <a:latin typeface="Lato" panose="020F0502020204030203" pitchFamily="34" charset="-18"/>
              </a:rPr>
              <a:t>projekt</a:t>
            </a:r>
            <a:r>
              <a:rPr lang="pl-PL" sz="2100" dirty="0" smtClean="0">
                <a:latin typeface="Lato" panose="020F0502020204030203" pitchFamily="34" charset="-1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30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Przykłady uproszczeń (5 z 6)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Opracowanie</a:t>
            </a:r>
            <a:r>
              <a:rPr lang="pl-PL" sz="2100" dirty="0">
                <a:latin typeface="Lato" panose="020F0502020204030203" pitchFamily="34" charset="-18"/>
              </a:rPr>
              <a:t>, weryfikacja i podpisanie porozumienia / aneksów do porozumienia w sprawie realizacji programu operacyjnego, bądź ich </a:t>
            </a:r>
            <a:r>
              <a:rPr lang="pl-PL" sz="2100" dirty="0" smtClean="0">
                <a:latin typeface="Lato" panose="020F0502020204030203" pitchFamily="34" charset="-18"/>
              </a:rPr>
              <a:t>modyfikacja…  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Specjalista </a:t>
            </a:r>
            <a:r>
              <a:rPr lang="pl-PL" sz="2100" dirty="0">
                <a:latin typeface="Lato" panose="020F0502020204030203" pitchFamily="34" charset="-18"/>
              </a:rPr>
              <a:t>opracowuje, naczelnik weryfikuje, dyrektor </a:t>
            </a:r>
            <a:r>
              <a:rPr lang="pl-PL" sz="2100" dirty="0" smtClean="0">
                <a:latin typeface="Lato" panose="020F0502020204030203" pitchFamily="34" charset="-18"/>
              </a:rPr>
              <a:t>podpisuje…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42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(PRZED) Analiza </a:t>
            </a:r>
            <a:r>
              <a:rPr lang="pl-PL" sz="2100" dirty="0">
                <a:latin typeface="Lato" panose="020F0502020204030203" pitchFamily="34" charset="-18"/>
              </a:rPr>
              <a:t>protestu pod względem wymogów </a:t>
            </a:r>
            <a:r>
              <a:rPr lang="pl-PL" sz="2100" dirty="0" smtClean="0">
                <a:latin typeface="Lato" panose="020F0502020204030203" pitchFamily="34" charset="-18"/>
              </a:rPr>
              <a:t>formalnych…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Analizujemy </a:t>
            </a:r>
            <a:r>
              <a:rPr lang="pl-PL" sz="2100" dirty="0">
                <a:latin typeface="Lato" panose="020F0502020204030203" pitchFamily="34" charset="-18"/>
              </a:rPr>
              <a:t>protest</a:t>
            </a:r>
            <a:r>
              <a:rPr lang="pl-PL" sz="2100" dirty="0" smtClean="0">
                <a:latin typeface="Lato" panose="020F0502020204030203" pitchFamily="34" charset="-1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52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Przykłady uproszczeń (6 z 6)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370663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smtClean="0">
                <a:latin typeface="Lato" panose="020F0502020204030203" pitchFamily="34" charset="-18"/>
              </a:rPr>
              <a:t>(PRZED) Zaproponowane </a:t>
            </a:r>
            <a:r>
              <a:rPr lang="pl-PL" sz="2100" dirty="0">
                <a:latin typeface="Lato" panose="020F0502020204030203" pitchFamily="34" charset="-18"/>
              </a:rPr>
              <a:t>zmiany nie zwiększą obciążenia pracą, ani nie wydłużą czasu trwania procesu. Nie będą miały również wpływu na inne procesy oraz nie wymagają zmian w innych regulacjach wewnętrznych, modyfikacji systemów informatycznych, czy ponoszenia dodatkowych nakładów.</a:t>
            </a:r>
          </a:p>
          <a:p>
            <a:pPr>
              <a:spcBef>
                <a:spcPts val="2400"/>
              </a:spcBef>
            </a:pPr>
            <a:r>
              <a:rPr lang="pl-PL" sz="2100" dirty="0" smtClean="0">
                <a:latin typeface="Lato" panose="020F0502020204030203" pitchFamily="34" charset="-18"/>
              </a:rPr>
              <a:t>(PO) Zaproponowane </a:t>
            </a:r>
            <a:r>
              <a:rPr lang="pl-PL" sz="2100" dirty="0">
                <a:latin typeface="Lato" panose="020F0502020204030203" pitchFamily="34" charset="-18"/>
              </a:rPr>
              <a:t>zmiany: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nie </a:t>
            </a:r>
            <a:r>
              <a:rPr lang="pl-PL" sz="2100" dirty="0">
                <a:latin typeface="Lato" panose="020F0502020204030203" pitchFamily="34" charset="-18"/>
              </a:rPr>
              <a:t>zwiększą obciążenia pracą,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nie </a:t>
            </a:r>
            <a:r>
              <a:rPr lang="pl-PL" sz="2100" dirty="0">
                <a:latin typeface="Lato" panose="020F0502020204030203" pitchFamily="34" charset="-18"/>
              </a:rPr>
              <a:t>wydłużą czasu trwania procesu,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nie </a:t>
            </a:r>
            <a:r>
              <a:rPr lang="pl-PL" sz="2100" dirty="0">
                <a:latin typeface="Lato" panose="020F0502020204030203" pitchFamily="34" charset="-18"/>
              </a:rPr>
              <a:t>będą miały wpływu na inne </a:t>
            </a:r>
            <a:r>
              <a:rPr lang="pl-PL" sz="2100" dirty="0" smtClean="0">
                <a:latin typeface="Lato" panose="020F0502020204030203" pitchFamily="34" charset="-18"/>
              </a:rPr>
              <a:t>procesy,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nie </a:t>
            </a:r>
            <a:r>
              <a:rPr lang="pl-PL" sz="2100" dirty="0">
                <a:latin typeface="Lato" panose="020F0502020204030203" pitchFamily="34" charset="-18"/>
              </a:rPr>
              <a:t>wymagają zmian w innych regulacjach wewnętrznych, modyfikacji systemów informatycznych czy ponoszenia dodatkowych nakładów</a:t>
            </a:r>
            <a:r>
              <a:rPr lang="pl-PL" sz="2100" dirty="0" smtClean="0">
                <a:latin typeface="Lato" panose="020F0502020204030203" pitchFamily="34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6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Sprawdź zrozumiałość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 err="1" smtClean="0">
                <a:latin typeface="Lato" panose="020F0502020204030203" pitchFamily="34" charset="-18"/>
              </a:rPr>
              <a:t>Jasnopis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3561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err="1" smtClean="0">
                <a:latin typeface="Lato" panose="020F0502020204030203" pitchFamily="34" charset="-18"/>
              </a:rPr>
              <a:t>Jasnopis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r>
              <a:rPr lang="pl-PL" sz="2100" dirty="0">
                <a:latin typeface="Lato" panose="020F0502020204030203" pitchFamily="34" charset="-18"/>
              </a:rPr>
              <a:t>—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r>
              <a:rPr lang="pl-PL" sz="2100" dirty="0">
                <a:latin typeface="Lato" panose="020F0502020204030203" pitchFamily="34" charset="-18"/>
              </a:rPr>
              <a:t>aplikacja, która mierzy poziom trudności tekstu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dziecinnie łatwy </a:t>
            </a:r>
            <a:r>
              <a:rPr lang="pl-PL" sz="2100" dirty="0" smtClean="0">
                <a:latin typeface="Lato" panose="020F0502020204030203" pitchFamily="34" charset="-18"/>
              </a:rPr>
              <a:t>(klasy </a:t>
            </a:r>
            <a:r>
              <a:rPr lang="pl-PL" sz="2100" dirty="0">
                <a:latin typeface="Lato" panose="020F0502020204030203" pitchFamily="34" charset="-18"/>
              </a:rPr>
              <a:t>1 – 3 szkoły podstawowej)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bardzo łatwy </a:t>
            </a:r>
            <a:r>
              <a:rPr lang="pl-PL" sz="2100" dirty="0" smtClean="0">
                <a:latin typeface="Lato" panose="020F0502020204030203" pitchFamily="34" charset="-18"/>
              </a:rPr>
              <a:t>(klasy </a:t>
            </a:r>
            <a:r>
              <a:rPr lang="pl-PL" sz="2100" dirty="0">
                <a:latin typeface="Lato" panose="020F0502020204030203" pitchFamily="34" charset="-18"/>
              </a:rPr>
              <a:t>3 – 6 szkoły podstawowej)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łatwy, zrozumiały dla przeciętnego Polaka </a:t>
            </a:r>
            <a:r>
              <a:rPr lang="pl-PL" sz="2100" dirty="0" smtClean="0">
                <a:latin typeface="Lato" panose="020F0502020204030203" pitchFamily="34" charset="-18"/>
              </a:rPr>
              <a:t>(klasy </a:t>
            </a:r>
            <a:r>
              <a:rPr lang="pl-PL" sz="2100" dirty="0">
                <a:latin typeface="Lato" panose="020F0502020204030203" pitchFamily="34" charset="-18"/>
              </a:rPr>
              <a:t>7 – 8 szkoły podstawowej)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nieco </a:t>
            </a:r>
            <a:r>
              <a:rPr lang="pl-PL" sz="2100" dirty="0">
                <a:latin typeface="Lato" panose="020F0502020204030203" pitchFamily="34" charset="-18"/>
              </a:rPr>
              <a:t>trudniejszy, zrozumiały dla osób z wykształceniem średnim lub mających duże doświadczenie życiowe (liceum)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trudniejszy, zrozumiały dla ludzi wykształconych </a:t>
            </a:r>
            <a:r>
              <a:rPr lang="pl-PL" sz="2100" dirty="0" smtClean="0">
                <a:latin typeface="Lato" panose="020F0502020204030203" pitchFamily="34" charset="-18"/>
              </a:rPr>
              <a:t>(studia </a:t>
            </a:r>
            <a:r>
              <a:rPr lang="pl-PL" sz="2100" dirty="0">
                <a:latin typeface="Lato" panose="020F0502020204030203" pitchFamily="34" charset="-18"/>
              </a:rPr>
              <a:t>licencjackie/inżynierskie)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trudny w odbiorze dla przeciętnego Polaka </a:t>
            </a:r>
            <a:r>
              <a:rPr lang="pl-PL" sz="2100" dirty="0" smtClean="0">
                <a:latin typeface="Lato" panose="020F0502020204030203" pitchFamily="34" charset="-18"/>
              </a:rPr>
              <a:t>(studia </a:t>
            </a:r>
            <a:r>
              <a:rPr lang="pl-PL" sz="2100" dirty="0">
                <a:latin typeface="Lato" panose="020F0502020204030203" pitchFamily="34" charset="-18"/>
              </a:rPr>
              <a:t>magisterskie)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bardzo trudny (doktorat lub specjalizacja w dziedzinie, której dotyczy </a:t>
            </a:r>
            <a:r>
              <a:rPr lang="pl-PL" sz="2100" dirty="0" smtClean="0">
                <a:latin typeface="Lato" panose="020F0502020204030203" pitchFamily="34" charset="-18"/>
              </a:rPr>
              <a:t>tekst)</a:t>
            </a:r>
          </a:p>
        </p:txBody>
      </p:sp>
    </p:spTree>
    <p:extLst>
      <p:ext uri="{BB962C8B-B14F-4D97-AF65-F5344CB8AC3E}">
        <p14:creationId xmlns:p14="http://schemas.microsoft.com/office/powerpoint/2010/main" val="31128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Sprawdź zrozumiałość </a:t>
            </a:r>
            <a:r>
              <a:rPr lang="pl-PL" dirty="0">
                <a:latin typeface="Lato" panose="020F0502020204030203" pitchFamily="34" charset="-18"/>
              </a:rPr>
              <a:t>—</a:t>
            </a:r>
            <a:r>
              <a:rPr lang="pl-PL" dirty="0" smtClean="0">
                <a:latin typeface="Lato" panose="020F0502020204030203" pitchFamily="34" charset="-18"/>
              </a:rPr>
              <a:t> </a:t>
            </a:r>
            <a:r>
              <a:rPr lang="pl-PL" dirty="0" err="1" smtClean="0">
                <a:latin typeface="Lato" panose="020F0502020204030203" pitchFamily="34" charset="-18"/>
              </a:rPr>
              <a:t>Logios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085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 err="1" smtClean="0">
                <a:latin typeface="Lato" panose="020F0502020204030203" pitchFamily="34" charset="-18"/>
              </a:rPr>
              <a:t>Logios</a:t>
            </a:r>
            <a:r>
              <a:rPr lang="pl-PL" sz="2100" dirty="0" smtClean="0">
                <a:latin typeface="Lato" panose="020F0502020204030203" pitchFamily="34" charset="-18"/>
              </a:rPr>
              <a:t> </a:t>
            </a:r>
            <a:r>
              <a:rPr lang="pl-PL" sz="2100" dirty="0">
                <a:latin typeface="Lato" panose="020F0502020204030203" pitchFamily="34" charset="-18"/>
              </a:rPr>
              <a:t>—</a:t>
            </a:r>
            <a:r>
              <a:rPr lang="pl-PL" sz="2100" dirty="0" smtClean="0">
                <a:latin typeface="Lato" panose="020F0502020204030203" pitchFamily="34" charset="-18"/>
              </a:rPr>
              <a:t> na przykład: indeks </a:t>
            </a:r>
            <a:r>
              <a:rPr lang="pl-PL" sz="2100" dirty="0">
                <a:latin typeface="Lato" panose="020F0502020204030203" pitchFamily="34" charset="-18"/>
              </a:rPr>
              <a:t>czytelności FOG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przystępność </a:t>
            </a:r>
            <a:r>
              <a:rPr lang="pl-PL" sz="2100" dirty="0">
                <a:latin typeface="Lato" panose="020F0502020204030203" pitchFamily="34" charset="-18"/>
              </a:rPr>
              <a:t>na poziomie szkoły podstawowej		FOG 1-6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przystępność </a:t>
            </a:r>
            <a:r>
              <a:rPr lang="pl-PL" sz="2100" dirty="0">
                <a:latin typeface="Lato" panose="020F0502020204030203" pitchFamily="34" charset="-18"/>
              </a:rPr>
              <a:t>na poziomie gimnazjum			FOG 7-9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przystępność </a:t>
            </a:r>
            <a:r>
              <a:rPr lang="pl-PL" sz="2100" dirty="0">
                <a:latin typeface="Lato" panose="020F0502020204030203" pitchFamily="34" charset="-18"/>
              </a:rPr>
              <a:t>na poziomie szkoły średniej			FOG 10-12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przystępność </a:t>
            </a:r>
            <a:r>
              <a:rPr lang="pl-PL" sz="2100" dirty="0">
                <a:latin typeface="Lato" panose="020F0502020204030203" pitchFamily="34" charset="-18"/>
              </a:rPr>
              <a:t>na poziomie studiów licencjackich		FOG 13-15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przystępność </a:t>
            </a:r>
            <a:r>
              <a:rPr lang="pl-PL" sz="2100" dirty="0">
                <a:latin typeface="Lato" panose="020F0502020204030203" pitchFamily="34" charset="-18"/>
              </a:rPr>
              <a:t>na poziomie studiów magisterskich		FOG 16-17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przystępność </a:t>
            </a:r>
            <a:r>
              <a:rPr lang="pl-PL" sz="2100" dirty="0">
                <a:latin typeface="Lato" panose="020F0502020204030203" pitchFamily="34" charset="-18"/>
              </a:rPr>
              <a:t>na poziomie studiów doktoranckich	FOG 18-21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wymagany </a:t>
            </a:r>
            <a:r>
              <a:rPr lang="pl-PL" sz="2100" dirty="0">
                <a:latin typeface="Lato" panose="020F0502020204030203" pitchFamily="34" charset="-18"/>
              </a:rPr>
              <a:t>doktorat                                                     	FOG 22 i </a:t>
            </a:r>
            <a:r>
              <a:rPr lang="pl-PL" sz="2100" dirty="0" smtClean="0">
                <a:latin typeface="Lato" panose="020F0502020204030203" pitchFamily="34" charset="-18"/>
              </a:rPr>
              <a:t>więcej</a:t>
            </a:r>
          </a:p>
        </p:txBody>
      </p:sp>
    </p:spTree>
    <p:extLst>
      <p:ext uri="{BB962C8B-B14F-4D97-AF65-F5344CB8AC3E}">
        <p14:creationId xmlns:p14="http://schemas.microsoft.com/office/powerpoint/2010/main" val="35157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Przydatne narzędzia i serwisy </a:t>
            </a:r>
            <a:r>
              <a:rPr lang="pl-PL" dirty="0" smtClean="0">
                <a:latin typeface="Lato" panose="020F0502020204030203" pitchFamily="34" charset="-18"/>
              </a:rPr>
              <a:t>internetowe (1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085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3"/>
              </a:rPr>
              <a:t>Słownik Języka Polskiego PWN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4"/>
              </a:rPr>
              <a:t>Poradnia Językowa PWN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5"/>
              </a:rPr>
              <a:t>Rada </a:t>
            </a:r>
            <a:r>
              <a:rPr lang="pl-PL" sz="2100" b="1" dirty="0" err="1">
                <a:latin typeface="Lato" panose="020F0502020204030203" pitchFamily="34" charset="-18"/>
                <a:hlinkClick r:id="rId5"/>
              </a:rPr>
              <a:t>Jezyka</a:t>
            </a:r>
            <a:r>
              <a:rPr lang="pl-PL" sz="2100" b="1" dirty="0">
                <a:latin typeface="Lato" panose="020F0502020204030203" pitchFamily="34" charset="-18"/>
                <a:hlinkClick r:id="rId5"/>
              </a:rPr>
              <a:t> Polskiego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6"/>
              </a:rPr>
              <a:t>Słownik synonimów języka polskiego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7"/>
              </a:rPr>
              <a:t>Wielki słownik języka polskiego </a:t>
            </a:r>
            <a:r>
              <a:rPr lang="pl-PL" sz="2100" b="1" dirty="0" smtClean="0">
                <a:latin typeface="Lato" panose="020F0502020204030203" pitchFamily="34" charset="-18"/>
                <a:hlinkClick r:id="rId7"/>
              </a:rPr>
              <a:t>PAN</a:t>
            </a:r>
            <a:endParaRPr lang="pl-PL" sz="2100" dirty="0" smtClean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5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Lato" panose="020F0502020204030203" pitchFamily="34" charset="-18"/>
              </a:rPr>
              <a:t>Przydatne narzędzia i serwisy </a:t>
            </a:r>
            <a:r>
              <a:rPr lang="pl-PL" dirty="0" smtClean="0">
                <a:latin typeface="Lato" panose="020F0502020204030203" pitchFamily="34" charset="-18"/>
              </a:rPr>
              <a:t>internetowe (2 z 2)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508549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err="1" smtClean="0">
                <a:latin typeface="Lato" panose="020F0502020204030203" pitchFamily="34" charset="-18"/>
                <a:hlinkClick r:id="rId3"/>
              </a:rPr>
              <a:t>Jasnopis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err="1">
                <a:latin typeface="Lato" panose="020F0502020204030203" pitchFamily="34" charset="-18"/>
                <a:hlinkClick r:id="rId4"/>
              </a:rPr>
              <a:t>Logios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5"/>
              </a:rPr>
              <a:t>Pracownia Prostej Polszczyzny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err="1" smtClean="0">
                <a:latin typeface="Lato" panose="020F0502020204030203" pitchFamily="34" charset="-18"/>
                <a:hlinkClick r:id="rId6"/>
              </a:rPr>
              <a:t>Vlog</a:t>
            </a:r>
            <a:r>
              <a:rPr lang="pl-PL" sz="2100" b="1" dirty="0" smtClean="0">
                <a:latin typeface="Lato" panose="020F0502020204030203" pitchFamily="34" charset="-18"/>
                <a:hlinkClick r:id="rId6"/>
              </a:rPr>
              <a:t> "Prosto i kropka"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7"/>
              </a:rPr>
              <a:t>O prostym języku na Portalu Funduszy Europejskich </a:t>
            </a:r>
            <a:endParaRPr lang="pl-PL" sz="2100" b="1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Lato" panose="020F0502020204030203" pitchFamily="34" charset="-18"/>
                <a:hlinkClick r:id="rId8"/>
              </a:rPr>
              <a:t>O prostym języku w serwisie Służby </a:t>
            </a:r>
            <a:r>
              <a:rPr lang="pl-PL" sz="2100" b="1" dirty="0" smtClean="0">
                <a:latin typeface="Lato" panose="020F0502020204030203" pitchFamily="34" charset="-18"/>
                <a:hlinkClick r:id="rId8"/>
              </a:rPr>
              <a:t>Cywilnej</a:t>
            </a:r>
            <a:endParaRPr lang="pl-PL" sz="2100" dirty="0" smtClean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84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Jak wdrażać prosty język</a:t>
            </a:r>
            <a:endParaRPr lang="pl-PL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866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Myśl o odbiorcy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00" dirty="0">
                <a:latin typeface="Lato" panose="020F0502020204030203" pitchFamily="34" charset="-18"/>
              </a:rPr>
              <a:t>Nie wystarczy pisać do rzeczy, trzeba jeszcze pisać do ludzi</a:t>
            </a:r>
            <a:r>
              <a:rPr lang="pl-PL" sz="2100" dirty="0" smtClean="0">
                <a:latin typeface="Lato" panose="020F0502020204030203" pitchFamily="34" charset="-18"/>
              </a:rPr>
              <a:t>! (S</a:t>
            </a:r>
            <a:r>
              <a:rPr lang="pl-PL" sz="2100" dirty="0">
                <a:latin typeface="Lato" panose="020F0502020204030203" pitchFamily="34" charset="-18"/>
              </a:rPr>
              <a:t>. J. Lec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W biznesie prosty język jest </a:t>
            </a:r>
            <a:r>
              <a:rPr lang="pl-PL" sz="2100" b="1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przewagą konkurencyjną</a:t>
            </a: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pl-PL" sz="21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w </a:t>
            </a:r>
            <a:r>
              <a:rPr lang="pl-PL" sz="2100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administracji państwowej </a:t>
            </a:r>
            <a:r>
              <a:rPr lang="pl-PL" sz="2100" dirty="0">
                <a:latin typeface="Lato" panose="020F0502020204030203" pitchFamily="34" charset="-18"/>
              </a:rPr>
              <a:t>—</a:t>
            </a:r>
            <a:r>
              <a:rPr lang="pl-PL" sz="21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2100" b="1" dirty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prawem </a:t>
            </a:r>
            <a:r>
              <a:rPr lang="pl-PL" sz="2100" b="1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człowieka</a:t>
            </a:r>
            <a:r>
              <a:rPr lang="pl-PL" sz="21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. (dr hab. Tomasz </a:t>
            </a:r>
            <a:r>
              <a:rPr lang="pl-PL" sz="2100" dirty="0" err="1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Piekot</a:t>
            </a:r>
            <a:r>
              <a:rPr lang="pl-PL" sz="2100" dirty="0" smtClean="0">
                <a:latin typeface="Lato" panose="020F0502020204030203" pitchFamily="34" charset="-18"/>
                <a:ea typeface="Open Sans" panose="020B0604020202020204" charset="0"/>
                <a:cs typeface="Open Sans" panose="020B0604020202020204" charset="0"/>
              </a:rPr>
              <a:t>)</a:t>
            </a:r>
            <a:endParaRPr lang="pl-PL" sz="2100" dirty="0" smtClean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63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Planuj i realizuj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90769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postaraj </a:t>
            </a:r>
            <a:r>
              <a:rPr lang="pl-PL" sz="2100" dirty="0">
                <a:latin typeface="Lato" panose="020F0502020204030203" pitchFamily="34" charset="-18"/>
              </a:rPr>
              <a:t>się zaangażować jak najwięcej osób, które dbają o prosty język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</a:t>
            </a:r>
            <a:r>
              <a:rPr lang="pl-PL" sz="2100" dirty="0" smtClean="0">
                <a:latin typeface="Lato" panose="020F0502020204030203" pitchFamily="34" charset="-18"/>
              </a:rPr>
              <a:t>rzygotuj współpracowników:</a:t>
            </a:r>
            <a:endParaRPr lang="pl-PL" sz="2100" dirty="0">
              <a:latin typeface="Lato" panose="020F0502020204030203" pitchFamily="34" charset="-18"/>
            </a:endParaRPr>
          </a:p>
          <a:p>
            <a:pPr marL="1028700" lvl="1" indent="-342900"/>
            <a:r>
              <a:rPr lang="pl-PL" sz="2100" dirty="0" smtClean="0">
                <a:latin typeface="Lato" panose="020F0502020204030203" pitchFamily="34" charset="-18"/>
              </a:rPr>
              <a:t>organizuj szkolenia </a:t>
            </a:r>
            <a:r>
              <a:rPr lang="pl-PL" sz="2100" dirty="0">
                <a:latin typeface="Lato" panose="020F0502020204030203" pitchFamily="34" charset="-18"/>
              </a:rPr>
              <a:t>wewnętrzne i zewnętrzne (w tym takie, które przygotowują do pracy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  <a:p>
            <a:pPr marL="1028700" lvl="1" indent="-342900"/>
            <a:r>
              <a:rPr lang="pl-PL" sz="2100" dirty="0">
                <a:latin typeface="Lato" panose="020F0502020204030203" pitchFamily="34" charset="-18"/>
              </a:rPr>
              <a:t>p</a:t>
            </a:r>
            <a:r>
              <a:rPr lang="pl-PL" sz="2100" dirty="0" smtClean="0">
                <a:latin typeface="Lato" panose="020F0502020204030203" pitchFamily="34" charset="-18"/>
              </a:rPr>
              <a:t>rzygotuj i </a:t>
            </a:r>
            <a:r>
              <a:rPr lang="pl-PL" sz="2100" dirty="0">
                <a:latin typeface="Lato" panose="020F0502020204030203" pitchFamily="34" charset="-18"/>
              </a:rPr>
              <a:t>stosuj listę kontrolną prostego języka, wzorce i szablony </a:t>
            </a:r>
            <a:r>
              <a:rPr lang="pl-PL" sz="2100" dirty="0" smtClean="0">
                <a:latin typeface="Lato" panose="020F0502020204030203" pitchFamily="34" charset="-18"/>
              </a:rPr>
              <a:t>dokumentów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jasno </a:t>
            </a:r>
            <a:r>
              <a:rPr lang="pl-PL" sz="2100" dirty="0">
                <a:latin typeface="Lato" panose="020F0502020204030203" pitchFamily="34" charset="-18"/>
              </a:rPr>
              <a:t>określaj </a:t>
            </a:r>
            <a:r>
              <a:rPr lang="pl-PL" sz="2100" dirty="0" smtClean="0">
                <a:latin typeface="Lato" panose="020F0502020204030203" pitchFamily="34" charset="-18"/>
              </a:rPr>
              <a:t>priorytety, zasady </a:t>
            </a:r>
            <a:r>
              <a:rPr lang="pl-PL" sz="2100" dirty="0">
                <a:latin typeface="Lato" panose="020F0502020204030203" pitchFamily="34" charset="-18"/>
              </a:rPr>
              <a:t>i wymagania </a:t>
            </a:r>
            <a:r>
              <a:rPr lang="pl-PL" sz="2100" dirty="0" smtClean="0">
                <a:latin typeface="Lato" panose="020F0502020204030203" pitchFamily="34" charset="-18"/>
              </a:rPr>
              <a:t>(poprawianie </a:t>
            </a:r>
            <a:r>
              <a:rPr lang="pl-PL" sz="2100" dirty="0">
                <a:latin typeface="Lato" panose="020F0502020204030203" pitchFamily="34" charset="-18"/>
              </a:rPr>
              <a:t>jest dłuższe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stawiaj </a:t>
            </a:r>
            <a:r>
              <a:rPr lang="pl-PL" sz="2100" dirty="0">
                <a:latin typeface="Lato" panose="020F0502020204030203" pitchFamily="34" charset="-18"/>
              </a:rPr>
              <a:t>jasne wymagania dla (</a:t>
            </a:r>
            <a:r>
              <a:rPr lang="pl-PL" sz="2100" dirty="0" smtClean="0">
                <a:latin typeface="Lato" panose="020F0502020204030203" pitchFamily="34" charset="-18"/>
              </a:rPr>
              <a:t>pod)wykonawców</a:t>
            </a:r>
          </a:p>
        </p:txBody>
      </p:sp>
    </p:spTree>
    <p:extLst>
      <p:ext uri="{BB962C8B-B14F-4D97-AF65-F5344CB8AC3E}">
        <p14:creationId xmlns:p14="http://schemas.microsoft.com/office/powerpoint/2010/main" val="22020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ETR czyli tekst łatwy do czytania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ETR (od angielskiego </a:t>
            </a:r>
            <a:r>
              <a:rPr lang="pl-PL" sz="2100" dirty="0" err="1" smtClean="0">
                <a:latin typeface="Lato" panose="020F0502020204030203" pitchFamily="34" charset="-18"/>
              </a:rPr>
              <a:t>easy</a:t>
            </a:r>
            <a:r>
              <a:rPr lang="pl-PL" sz="2100" dirty="0" smtClean="0">
                <a:latin typeface="Lato" panose="020F0502020204030203" pitchFamily="34" charset="-18"/>
              </a:rPr>
              <a:t> to </a:t>
            </a:r>
            <a:r>
              <a:rPr lang="pl-PL" sz="2100" dirty="0" err="1" smtClean="0">
                <a:latin typeface="Lato" panose="020F0502020204030203" pitchFamily="34" charset="-18"/>
              </a:rPr>
              <a:t>read</a:t>
            </a:r>
            <a:r>
              <a:rPr lang="pl-PL" sz="2100" dirty="0" smtClean="0">
                <a:latin typeface="Lato" panose="020F0502020204030203" pitchFamily="34" charset="-18"/>
              </a:rPr>
              <a:t>) to </a:t>
            </a:r>
            <a:r>
              <a:rPr lang="pl-PL" sz="2100" b="1" dirty="0" smtClean="0">
                <a:latin typeface="Lato" panose="020F0502020204030203" pitchFamily="34" charset="-18"/>
              </a:rPr>
              <a:t>specjalny sposób tworzenia treści</a:t>
            </a:r>
            <a:r>
              <a:rPr lang="pl-PL" sz="2100" dirty="0" smtClean="0">
                <a:latin typeface="Lato" panose="020F0502020204030203" pitchFamily="34" charset="-18"/>
              </a:rPr>
              <a:t>, który umożliwia jej rozumienie. Powstał jako rozwiązanie </a:t>
            </a:r>
            <a:r>
              <a:rPr lang="pl-PL" sz="2100" b="1" dirty="0" smtClean="0">
                <a:latin typeface="Lato" panose="020F0502020204030203" pitchFamily="34" charset="-18"/>
              </a:rPr>
              <a:t>dla osób z niepełnosprawnością intelektualną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ETR i prosty język to </a:t>
            </a:r>
            <a:r>
              <a:rPr lang="pl-PL" sz="2100" b="1" dirty="0" smtClean="0">
                <a:latin typeface="Lato" panose="020F0502020204030203" pitchFamily="34" charset="-18"/>
              </a:rPr>
              <a:t>różne rozwiązania (standardy)</a:t>
            </a:r>
            <a:r>
              <a:rPr lang="pl-PL" sz="2100" dirty="0" smtClean="0">
                <a:latin typeface="Lato" panose="020F0502020204030203" pitchFamily="34" charset="-18"/>
              </a:rPr>
              <a:t>, choć mają elementy wspólne </a:t>
            </a:r>
            <a:endParaRPr lang="pl-PL" sz="21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34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  <a:endParaRPr lang="pl-PL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</a:t>
            </a:r>
            <a:r>
              <a:rPr lang="pl-PL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uwagę</a:t>
            </a:r>
            <a:endParaRPr lang="pl-PL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182198"/>
            <a:ext cx="101578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</a:t>
            </a:r>
            <a:endParaRPr lang="pl-PL" sz="2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naszą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stronę o dostępności cyfrowej</a:t>
            </a:r>
            <a:endParaRPr lang="pl-PL" sz="2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kontaktu: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Mity o prostym języku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</a:t>
            </a:r>
            <a:r>
              <a:rPr lang="pl-PL" sz="2100" dirty="0" smtClean="0">
                <a:latin typeface="Lato" panose="020F0502020204030203" pitchFamily="34" charset="-18"/>
              </a:rPr>
              <a:t>rosty </a:t>
            </a:r>
            <a:r>
              <a:rPr lang="pl-PL" sz="2100" dirty="0">
                <a:latin typeface="Lato" panose="020F0502020204030203" pitchFamily="34" charset="-18"/>
              </a:rPr>
              <a:t>język </a:t>
            </a:r>
            <a:r>
              <a:rPr lang="pl-PL" sz="2100" dirty="0" smtClean="0">
                <a:latin typeface="Lato" panose="020F0502020204030203" pitchFamily="34" charset="-18"/>
              </a:rPr>
              <a:t>/ </a:t>
            </a:r>
            <a:r>
              <a:rPr lang="pl-PL" sz="2100" dirty="0">
                <a:latin typeface="Lato" panose="020F0502020204030203" pitchFamily="34" charset="-18"/>
              </a:rPr>
              <a:t>język </a:t>
            </a:r>
            <a:r>
              <a:rPr lang="pl-PL" sz="2100" dirty="0" smtClean="0">
                <a:latin typeface="Lato" panose="020F0502020204030203" pitchFamily="34" charset="-18"/>
              </a:rPr>
              <a:t>prostacki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prosty </a:t>
            </a:r>
            <a:r>
              <a:rPr lang="pl-PL" sz="2100" dirty="0">
                <a:latin typeface="Lato" panose="020F0502020204030203" pitchFamily="34" charset="-18"/>
              </a:rPr>
              <a:t>język </a:t>
            </a:r>
            <a:r>
              <a:rPr lang="pl-PL" sz="2100" dirty="0" smtClean="0">
                <a:latin typeface="Lato" panose="020F0502020204030203" pitchFamily="34" charset="-18"/>
              </a:rPr>
              <a:t>/ </a:t>
            </a:r>
            <a:r>
              <a:rPr lang="pl-PL" sz="2100" dirty="0">
                <a:latin typeface="Lato" panose="020F0502020204030203" pitchFamily="34" charset="-18"/>
              </a:rPr>
              <a:t>styl komunikowania się z osobami słabo </a:t>
            </a:r>
            <a:r>
              <a:rPr lang="pl-PL" sz="2100" dirty="0" smtClean="0">
                <a:latin typeface="Lato" panose="020F0502020204030203" pitchFamily="34" charset="-18"/>
              </a:rPr>
              <a:t>wykształconymi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prosty </a:t>
            </a:r>
            <a:r>
              <a:rPr lang="pl-PL" sz="2100" dirty="0">
                <a:latin typeface="Lato" panose="020F0502020204030203" pitchFamily="34" charset="-18"/>
              </a:rPr>
              <a:t>język </a:t>
            </a:r>
            <a:r>
              <a:rPr lang="pl-PL" sz="2100" dirty="0" smtClean="0">
                <a:latin typeface="Lato" panose="020F0502020204030203" pitchFamily="34" charset="-18"/>
              </a:rPr>
              <a:t>/ </a:t>
            </a:r>
            <a:r>
              <a:rPr lang="pl-PL" sz="2100" dirty="0">
                <a:latin typeface="Lato" panose="020F0502020204030203" pitchFamily="34" charset="-18"/>
              </a:rPr>
              <a:t>zbiór nieweryfikowalnych </a:t>
            </a:r>
            <a:r>
              <a:rPr lang="pl-PL" sz="2100" dirty="0" smtClean="0">
                <a:latin typeface="Lato" panose="020F0502020204030203" pitchFamily="34" charset="-18"/>
              </a:rPr>
              <a:t>zasad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prosty </a:t>
            </a:r>
            <a:r>
              <a:rPr lang="pl-PL" sz="2100" dirty="0">
                <a:latin typeface="Lato" panose="020F0502020204030203" pitchFamily="34" charset="-18"/>
              </a:rPr>
              <a:t>język </a:t>
            </a:r>
            <a:r>
              <a:rPr lang="pl-PL" sz="2100" dirty="0" smtClean="0">
                <a:latin typeface="Lato" panose="020F0502020204030203" pitchFamily="34" charset="-18"/>
              </a:rPr>
              <a:t>/ </a:t>
            </a:r>
            <a:r>
              <a:rPr lang="pl-PL" sz="2100" dirty="0">
                <a:latin typeface="Lato" panose="020F0502020204030203" pitchFamily="34" charset="-18"/>
              </a:rPr>
              <a:t>ulotna </a:t>
            </a:r>
            <a:r>
              <a:rPr lang="pl-PL" sz="2100" dirty="0" smtClean="0">
                <a:latin typeface="Lato" panose="020F0502020204030203" pitchFamily="34" charset="-18"/>
              </a:rPr>
              <a:t>moda</a:t>
            </a:r>
          </a:p>
        </p:txBody>
      </p:sp>
    </p:spTree>
    <p:extLst>
      <p:ext uri="{BB962C8B-B14F-4D97-AF65-F5344CB8AC3E}">
        <p14:creationId xmlns:p14="http://schemas.microsoft.com/office/powerpoint/2010/main" val="30960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Postawy</a:t>
            </a:r>
            <a:r>
              <a:rPr lang="pl-PL" dirty="0">
                <a:latin typeface="Lato" panose="020F0502020204030203" pitchFamily="34" charset="-18"/>
              </a:rPr>
              <a:t> </a:t>
            </a:r>
            <a:r>
              <a:rPr lang="pl-PL" dirty="0" smtClean="0">
                <a:latin typeface="Lato" panose="020F0502020204030203" pitchFamily="34" charset="-18"/>
              </a:rPr>
              <a:t>wobec prostego języka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Przecież piszemy do dorosłych osób!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To zajmuje </a:t>
            </a:r>
            <a:r>
              <a:rPr lang="pl-PL" sz="2100" dirty="0">
                <a:latin typeface="Lato" panose="020F0502020204030203" pitchFamily="34" charset="-18"/>
              </a:rPr>
              <a:t>zbyt dużo czasu!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da się prościej, to zbyt specjalistyczne zagadnienie!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Taki tekst nie wygląda/brzmi profesjonalnie! Co o mnie / o nas pomyślą?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mam takiego polecenia od przełożonych.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latin typeface="Lato" panose="020F0502020204030203" pitchFamily="34" charset="-18"/>
              </a:rPr>
              <a:t>Nie wolno opisywać własnymi słowami przepisów (łatwo o pomyłkę</a:t>
            </a:r>
            <a:r>
              <a:rPr lang="pl-PL" sz="2100" dirty="0" smtClean="0">
                <a:latin typeface="Lato" panose="020F0502020204030203" pitchFamily="34" charset="-1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08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Jak bronimy się przed szumem </a:t>
            </a:r>
            <a:r>
              <a:rPr lang="pl-PL" dirty="0" smtClean="0">
                <a:latin typeface="Lato" panose="020F0502020204030203" pitchFamily="34" charset="-18"/>
              </a:rPr>
              <a:t>informacyjnym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unikamy </a:t>
            </a:r>
            <a:endParaRPr lang="pl-PL" sz="2100" dirty="0">
              <a:latin typeface="Lato" panose="020F050202020403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selekcjonujemy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upraszczamy — przyjmujemy tylko to, co jest po naszej myśli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Lato" panose="020F0502020204030203" pitchFamily="34" charset="-18"/>
              </a:rPr>
              <a:t>budujemy </a:t>
            </a:r>
            <a:r>
              <a:rPr lang="pl-PL" sz="2100" dirty="0">
                <a:latin typeface="Lato" panose="020F0502020204030203" pitchFamily="34" charset="-18"/>
              </a:rPr>
              <a:t>wiedzę (elity umysłowe</a:t>
            </a:r>
            <a:r>
              <a:rPr lang="pl-PL" sz="2100" dirty="0" smtClean="0">
                <a:latin typeface="Lato" panose="020F0502020204030203" pitchFamily="34" charset="-18"/>
              </a:rPr>
              <a:t>)</a:t>
            </a:r>
            <a:endParaRPr lang="pl-PL" sz="2100" dirty="0">
              <a:latin typeface="Lato" panose="020F0502020204030203" pitchFamily="34" charset="-18"/>
            </a:endParaRPr>
          </a:p>
          <a:p>
            <a:pPr>
              <a:spcBef>
                <a:spcPts val="2400"/>
              </a:spcBef>
            </a:pPr>
            <a:r>
              <a:rPr lang="pl-PL" sz="1600" dirty="0">
                <a:latin typeface="Lato" panose="020F0502020204030203" pitchFamily="34" charset="-18"/>
              </a:rPr>
              <a:t>Źródło: </a:t>
            </a:r>
            <a:r>
              <a:rPr lang="pl-PL" sz="1600" dirty="0" smtClean="0">
                <a:latin typeface="Lato" panose="020F0502020204030203" pitchFamily="34" charset="-18"/>
                <a:hlinkClick r:id="rId3"/>
              </a:rPr>
              <a:t>Ekologia informacji</a:t>
            </a:r>
            <a:endParaRPr lang="pl-PL" sz="22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92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2987</Words>
  <Application>Microsoft Office PowerPoint</Application>
  <PresentationFormat>Panoramiczny</PresentationFormat>
  <Paragraphs>345</Paragraphs>
  <Slides>61</Slides>
  <Notes>56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61</vt:i4>
      </vt:variant>
    </vt:vector>
  </HeadingPairs>
  <TitlesOfParts>
    <vt:vector size="70" baseType="lpstr">
      <vt:lpstr>Lato</vt:lpstr>
      <vt:lpstr>Calibri</vt:lpstr>
      <vt:lpstr>Open Sans</vt:lpstr>
      <vt:lpstr>Calibri Light</vt:lpstr>
      <vt:lpstr>Arial</vt:lpstr>
      <vt:lpstr>Times New Roman</vt:lpstr>
      <vt:lpstr>Open Sans Semibold</vt:lpstr>
      <vt:lpstr>Office Theme</vt:lpstr>
      <vt:lpstr>Projekt niestandardowy</vt:lpstr>
      <vt:lpstr>Zrozumiałość i prosty język Prosty język w urzędzie</vt:lpstr>
      <vt:lpstr>Plan szkolenia</vt:lpstr>
      <vt:lpstr>Czym jest prosty język</vt:lpstr>
      <vt:lpstr>Prosty język to</vt:lpstr>
      <vt:lpstr>Zrozumiałość to</vt:lpstr>
      <vt:lpstr>ETR czyli tekst łatwy do czytania</vt:lpstr>
      <vt:lpstr>Mity o prostym języku</vt:lpstr>
      <vt:lpstr>Postawy wobec prostego języka</vt:lpstr>
      <vt:lpstr>Jak bronimy się przed szumem informacyjnym</vt:lpstr>
      <vt:lpstr>Co wiemy z badań </vt:lpstr>
      <vt:lpstr>Fakty, które wynikają z badań</vt:lpstr>
      <vt:lpstr>Prosty język a prawo</vt:lpstr>
      <vt:lpstr>Prawo o języku polskim</vt:lpstr>
      <vt:lpstr>Prosty język w postępowaniach administracyjnych</vt:lpstr>
      <vt:lpstr>Prosty język przy ochronie danych osobowych</vt:lpstr>
      <vt:lpstr>Prosty język w zasadach technik prawodawczych</vt:lpstr>
      <vt:lpstr>Prosty język na ulotkach produktów leczniczych</vt:lpstr>
      <vt:lpstr>Prosty język na stronach i w aplikacjach podmiotów publicznych</vt:lpstr>
      <vt:lpstr>Prosty język w różnych dokumentach</vt:lpstr>
      <vt:lpstr>10 zasad prostego języka       Źródło: Prosta polszczyzna w praktyce. Standaryzacja języka serwisu Obywatel.gov.pl, Piekot T., G. Zarzeczny, E. Moroń, 2017  </vt:lpstr>
      <vt:lpstr>Zasada 1 — Używaj znanych słów</vt:lpstr>
      <vt:lpstr>Zasada 2 — Jedna myśl to jedno zdanie (1 z 2)</vt:lpstr>
      <vt:lpstr>Zasada 2 — Jedna myśl to jedno zdanie (2 z 2)</vt:lpstr>
      <vt:lpstr>Zasada 3 — Używaj naturalnego szyku zdań</vt:lpstr>
      <vt:lpstr>Zasada 4 — Unikaj imiesłowów — są rzadkie w codziennej mowie </vt:lpstr>
      <vt:lpstr>Zasada 5 — Unikaj „ukrytych czynności”, czyli rzeczowników odczasownikowych </vt:lpstr>
      <vt:lpstr>Zasada 6 — Unikaj strony biernej i form bezosobowych — do obywatela zwracaj się bezpośrednio </vt:lpstr>
      <vt:lpstr>Zasada 7 — Unikaj trudnych sformułowań, a trudny wyraz wyjaśnij</vt:lpstr>
      <vt:lpstr>Zasada 8 — Wpuść do tekstu światło — używaj nagłówków, dziel tekst na akapity i stosuj listy (1 z 2)</vt:lpstr>
      <vt:lpstr>Zasada 8 — Wpuść do tekstu światło — używaj nagłówków, dziel tekst na akapity i stosuj listy (2 z 2)</vt:lpstr>
      <vt:lpstr>Zasada 9 — Opisuj tylko to, co niezbędne do załatwienia sprawy </vt:lpstr>
      <vt:lpstr>Zasada 10 — Unikaj czasu przeszłego </vt:lpstr>
      <vt:lpstr>Zmieniamy językowe nawyki</vt:lpstr>
      <vt:lpstr>Zastąp słowa i zwroty (1 z 7)</vt:lpstr>
      <vt:lpstr>Zastąp słowa i zwroty (2 z 7)</vt:lpstr>
      <vt:lpstr>Zastąp słowa i zwroty (3 z 7)</vt:lpstr>
      <vt:lpstr>Zastąp słowa i zwroty (4 z 7)</vt:lpstr>
      <vt:lpstr>Zastąp słowa i zwroty (5 z 7)</vt:lpstr>
      <vt:lpstr>Zastąp słowa i zwroty (6 z 7)</vt:lpstr>
      <vt:lpstr>Zastąp słowa i zwroty (7 z 7)</vt:lpstr>
      <vt:lpstr>Wykreśl ze swoich pism i dokumentów (1 z 2)</vt:lpstr>
      <vt:lpstr>Wykreśl ze swoich pism i dokumentów (2 z 2)</vt:lpstr>
      <vt:lpstr>Nadawaj podobnym tekstom powtarzalną strukturę </vt:lpstr>
      <vt:lpstr>Nie zmuszaj</vt:lpstr>
      <vt:lpstr>Określaj i nazywaj nadawcę i odbiorcę</vt:lpstr>
      <vt:lpstr>Jak upraszczać  — przykłady i narzędzia</vt:lpstr>
      <vt:lpstr>Przykłady uproszczeń (1 z 6)</vt:lpstr>
      <vt:lpstr>Przykłady uproszczeń (2 z 6)</vt:lpstr>
      <vt:lpstr>Przykłady uproszczeń (3 z 6)</vt:lpstr>
      <vt:lpstr>Przykłady uproszczeń (4 z 6)</vt:lpstr>
      <vt:lpstr>Przykłady uproszczeń (5 z 6)</vt:lpstr>
      <vt:lpstr>Przykłady uproszczeń (6 z 6)</vt:lpstr>
      <vt:lpstr>Sprawdź zrozumiałość — Jasnopis</vt:lpstr>
      <vt:lpstr>Sprawdź zrozumiałość — Logios</vt:lpstr>
      <vt:lpstr>Przydatne narzędzia i serwisy internetowe (1 z 2)</vt:lpstr>
      <vt:lpstr>Przydatne narzędzia i serwisy internetowe (2 z 2)</vt:lpstr>
      <vt:lpstr>Jak wdrażać prosty język</vt:lpstr>
      <vt:lpstr>Myśl o odbiorcy</vt:lpstr>
      <vt:lpstr>Planuj i realizuj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Zrozumiałość i prosty język</dc:title>
  <dc:creator/>
  <cp:lastModifiedBy/>
  <cp:revision>1</cp:revision>
  <dcterms:created xsi:type="dcterms:W3CDTF">2022-12-13T06:54:12Z</dcterms:created>
  <dcterms:modified xsi:type="dcterms:W3CDTF">2023-09-12T06:58:23Z</dcterms:modified>
</cp:coreProperties>
</file>