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  <p:sldMasterId id="2147483662" r:id="rId2"/>
  </p:sldMasterIdLst>
  <p:notesMasterIdLst>
    <p:notesMasterId r:id="rId23"/>
  </p:notesMasterIdLst>
  <p:sldIdLst>
    <p:sldId id="256" r:id="rId3"/>
    <p:sldId id="277" r:id="rId4"/>
    <p:sldId id="258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69" r:id="rId16"/>
    <p:sldId id="275" r:id="rId17"/>
    <p:sldId id="276" r:id="rId18"/>
    <p:sldId id="274" r:id="rId19"/>
    <p:sldId id="272" r:id="rId20"/>
    <p:sldId id="273" r:id="rId21"/>
    <p:sldId id="261" r:id="rId2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Arial Black" panose="020B0A04020102020204" pitchFamily="34" charset="0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4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5837FA-8A3A-4C44-ACAF-1DAD20D7F095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A5CA130-6D36-4DAB-8159-3BF448F127CC}">
      <dgm:prSet phldrT="[Tekst]"/>
      <dgm:spPr/>
      <dgm:t>
        <a:bodyPr/>
        <a:lstStyle/>
        <a:p>
          <a:r>
            <a:rPr lang="pl-PL" dirty="0" smtClean="0"/>
            <a:t>Działania gaśnicze</a:t>
          </a:r>
          <a:endParaRPr lang="pl-PL" dirty="0"/>
        </a:p>
      </dgm:t>
    </dgm:pt>
    <dgm:pt modelId="{02D8E7DC-B880-4920-80A0-CBCACF58E06D}" type="parTrans" cxnId="{BD2E2391-6EFD-4EBA-921F-C101ECC6746B}">
      <dgm:prSet/>
      <dgm:spPr/>
      <dgm:t>
        <a:bodyPr/>
        <a:lstStyle/>
        <a:p>
          <a:endParaRPr lang="pl-PL"/>
        </a:p>
      </dgm:t>
    </dgm:pt>
    <dgm:pt modelId="{806F620A-7B9B-465B-96B2-4CBB8BB03BEB}" type="sibTrans" cxnId="{BD2E2391-6EFD-4EBA-921F-C101ECC6746B}">
      <dgm:prSet/>
      <dgm:spPr/>
      <dgm:t>
        <a:bodyPr/>
        <a:lstStyle/>
        <a:p>
          <a:endParaRPr lang="pl-PL"/>
        </a:p>
      </dgm:t>
    </dgm:pt>
    <dgm:pt modelId="{ABFFC6D9-A1F9-4F1C-9F9A-343A3ED8C206}">
      <dgm:prSet phldrT="[Tekst]"/>
      <dgm:spPr/>
      <dgm:t>
        <a:bodyPr/>
        <a:lstStyle/>
        <a:p>
          <a:r>
            <a:rPr lang="pl-PL" dirty="0" smtClean="0"/>
            <a:t>Natarcie</a:t>
          </a:r>
          <a:endParaRPr lang="pl-PL" dirty="0"/>
        </a:p>
      </dgm:t>
    </dgm:pt>
    <dgm:pt modelId="{CFEBA4AB-70EA-4DC6-8E0B-C10F1C9D3FF9}" type="parTrans" cxnId="{300699FE-4167-4B88-9A19-97B5F0CD9DD9}">
      <dgm:prSet/>
      <dgm:spPr/>
      <dgm:t>
        <a:bodyPr/>
        <a:lstStyle/>
        <a:p>
          <a:endParaRPr lang="pl-PL"/>
        </a:p>
      </dgm:t>
    </dgm:pt>
    <dgm:pt modelId="{710DF8FE-DA8E-4A0C-AC2C-19457B1E9DC9}" type="sibTrans" cxnId="{300699FE-4167-4B88-9A19-97B5F0CD9DD9}">
      <dgm:prSet/>
      <dgm:spPr/>
      <dgm:t>
        <a:bodyPr/>
        <a:lstStyle/>
        <a:p>
          <a:endParaRPr lang="pl-PL"/>
        </a:p>
      </dgm:t>
    </dgm:pt>
    <dgm:pt modelId="{51DB9D55-0C28-437D-AD68-D7A8F71F1B85}">
      <dgm:prSet phldrT="[Tekst]"/>
      <dgm:spPr/>
      <dgm:t>
        <a:bodyPr/>
        <a:lstStyle/>
        <a:p>
          <a:r>
            <a:rPr lang="pl-PL" dirty="0" smtClean="0"/>
            <a:t>Obrona</a:t>
          </a:r>
          <a:endParaRPr lang="pl-PL" dirty="0"/>
        </a:p>
      </dgm:t>
    </dgm:pt>
    <dgm:pt modelId="{F0045DCA-52AD-4051-B64F-C2C156808DD7}" type="parTrans" cxnId="{C413E6A7-AEDD-4158-85D6-113433DE46E8}">
      <dgm:prSet/>
      <dgm:spPr/>
      <dgm:t>
        <a:bodyPr/>
        <a:lstStyle/>
        <a:p>
          <a:endParaRPr lang="pl-PL"/>
        </a:p>
      </dgm:t>
    </dgm:pt>
    <dgm:pt modelId="{26D63911-9D4C-4E37-B2FE-E9E2CC8CB114}" type="sibTrans" cxnId="{C413E6A7-AEDD-4158-85D6-113433DE46E8}">
      <dgm:prSet/>
      <dgm:spPr/>
      <dgm:t>
        <a:bodyPr/>
        <a:lstStyle/>
        <a:p>
          <a:endParaRPr lang="pl-PL"/>
        </a:p>
      </dgm:t>
    </dgm:pt>
    <dgm:pt modelId="{0EAD328A-C691-4A0E-AB4A-7E9E12DBFD03}">
      <dgm:prSet phldrT="[Tekst]"/>
      <dgm:spPr/>
      <dgm:t>
        <a:bodyPr/>
        <a:lstStyle/>
        <a:p>
          <a:r>
            <a:rPr lang="pl-PL" dirty="0" smtClean="0"/>
            <a:t>Działania połączone</a:t>
          </a:r>
          <a:endParaRPr lang="pl-PL" dirty="0"/>
        </a:p>
      </dgm:t>
    </dgm:pt>
    <dgm:pt modelId="{98230EA0-5B12-4A41-B5A5-CB04D7814A4C}" type="parTrans" cxnId="{2E0855EF-E2CB-4BDD-9885-03E3812A2BE0}">
      <dgm:prSet/>
      <dgm:spPr/>
      <dgm:t>
        <a:bodyPr/>
        <a:lstStyle/>
        <a:p>
          <a:endParaRPr lang="pl-PL"/>
        </a:p>
      </dgm:t>
    </dgm:pt>
    <dgm:pt modelId="{1F9AF636-E44D-460B-AB8C-373E8B698AE6}" type="sibTrans" cxnId="{2E0855EF-E2CB-4BDD-9885-03E3812A2BE0}">
      <dgm:prSet/>
      <dgm:spPr/>
      <dgm:t>
        <a:bodyPr/>
        <a:lstStyle/>
        <a:p>
          <a:endParaRPr lang="pl-PL"/>
        </a:p>
      </dgm:t>
    </dgm:pt>
    <dgm:pt modelId="{2967DFDB-393D-472B-A274-056469FE769D}" type="pres">
      <dgm:prSet presAssocID="{F75837FA-8A3A-4C44-ACAF-1DAD20D7F09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971E27AF-8265-4E87-848B-E3237983E3AA}" type="pres">
      <dgm:prSet presAssocID="{DA5CA130-6D36-4DAB-8159-3BF448F127CC}" presName="hierRoot1" presStyleCnt="0">
        <dgm:presLayoutVars>
          <dgm:hierBranch val="init"/>
        </dgm:presLayoutVars>
      </dgm:prSet>
      <dgm:spPr/>
    </dgm:pt>
    <dgm:pt modelId="{195ACE9A-9A16-4BD1-A7F4-0B360CA9F4F3}" type="pres">
      <dgm:prSet presAssocID="{DA5CA130-6D36-4DAB-8159-3BF448F127CC}" presName="rootComposite1" presStyleCnt="0"/>
      <dgm:spPr/>
    </dgm:pt>
    <dgm:pt modelId="{765E1D37-6AE2-4276-B137-1E964A0380D2}" type="pres">
      <dgm:prSet presAssocID="{DA5CA130-6D36-4DAB-8159-3BF448F127C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FCC0B277-7066-4D94-A4BD-26E614434D6A}" type="pres">
      <dgm:prSet presAssocID="{DA5CA130-6D36-4DAB-8159-3BF448F127CC}" presName="rootConnector1" presStyleLbl="node1" presStyleIdx="0" presStyleCnt="0"/>
      <dgm:spPr/>
      <dgm:t>
        <a:bodyPr/>
        <a:lstStyle/>
        <a:p>
          <a:endParaRPr lang="pl-PL"/>
        </a:p>
      </dgm:t>
    </dgm:pt>
    <dgm:pt modelId="{1DCDD021-C0DE-4855-9E77-617874B529CF}" type="pres">
      <dgm:prSet presAssocID="{DA5CA130-6D36-4DAB-8159-3BF448F127CC}" presName="hierChild2" presStyleCnt="0"/>
      <dgm:spPr/>
    </dgm:pt>
    <dgm:pt modelId="{8041FA44-D8C8-4C7B-B015-CB4DA3B4FEEB}" type="pres">
      <dgm:prSet presAssocID="{CFEBA4AB-70EA-4DC6-8E0B-C10F1C9D3FF9}" presName="Name37" presStyleLbl="parChTrans1D2" presStyleIdx="0" presStyleCnt="3"/>
      <dgm:spPr/>
      <dgm:t>
        <a:bodyPr/>
        <a:lstStyle/>
        <a:p>
          <a:endParaRPr lang="pl-PL"/>
        </a:p>
      </dgm:t>
    </dgm:pt>
    <dgm:pt modelId="{18B36DDE-F7E3-4956-AE59-8F53AE3EFFDC}" type="pres">
      <dgm:prSet presAssocID="{ABFFC6D9-A1F9-4F1C-9F9A-343A3ED8C206}" presName="hierRoot2" presStyleCnt="0">
        <dgm:presLayoutVars>
          <dgm:hierBranch val="init"/>
        </dgm:presLayoutVars>
      </dgm:prSet>
      <dgm:spPr/>
    </dgm:pt>
    <dgm:pt modelId="{565F7E0E-8243-4315-870B-3402C5BD9EFD}" type="pres">
      <dgm:prSet presAssocID="{ABFFC6D9-A1F9-4F1C-9F9A-343A3ED8C206}" presName="rootComposite" presStyleCnt="0"/>
      <dgm:spPr/>
    </dgm:pt>
    <dgm:pt modelId="{5849D372-4308-4879-804B-E1EE3E359649}" type="pres">
      <dgm:prSet presAssocID="{ABFFC6D9-A1F9-4F1C-9F9A-343A3ED8C206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2176BEF6-4809-420B-A8B2-01E53DA7F628}" type="pres">
      <dgm:prSet presAssocID="{ABFFC6D9-A1F9-4F1C-9F9A-343A3ED8C206}" presName="rootConnector" presStyleLbl="node2" presStyleIdx="0" presStyleCnt="3"/>
      <dgm:spPr/>
      <dgm:t>
        <a:bodyPr/>
        <a:lstStyle/>
        <a:p>
          <a:endParaRPr lang="pl-PL"/>
        </a:p>
      </dgm:t>
    </dgm:pt>
    <dgm:pt modelId="{870665F6-8FA7-4A6A-ABE9-1A35FBA2FE53}" type="pres">
      <dgm:prSet presAssocID="{ABFFC6D9-A1F9-4F1C-9F9A-343A3ED8C206}" presName="hierChild4" presStyleCnt="0"/>
      <dgm:spPr/>
    </dgm:pt>
    <dgm:pt modelId="{4C397E3D-D2F9-4678-9235-90D0D6854380}" type="pres">
      <dgm:prSet presAssocID="{ABFFC6D9-A1F9-4F1C-9F9A-343A3ED8C206}" presName="hierChild5" presStyleCnt="0"/>
      <dgm:spPr/>
    </dgm:pt>
    <dgm:pt modelId="{CD44B159-E0F7-4F1A-B23D-9EA69904EF24}" type="pres">
      <dgm:prSet presAssocID="{F0045DCA-52AD-4051-B64F-C2C156808DD7}" presName="Name37" presStyleLbl="parChTrans1D2" presStyleIdx="1" presStyleCnt="3"/>
      <dgm:spPr/>
      <dgm:t>
        <a:bodyPr/>
        <a:lstStyle/>
        <a:p>
          <a:endParaRPr lang="pl-PL"/>
        </a:p>
      </dgm:t>
    </dgm:pt>
    <dgm:pt modelId="{AF77B4BB-C678-42AA-8D06-D8917C9DD454}" type="pres">
      <dgm:prSet presAssocID="{51DB9D55-0C28-437D-AD68-D7A8F71F1B85}" presName="hierRoot2" presStyleCnt="0">
        <dgm:presLayoutVars>
          <dgm:hierBranch val="init"/>
        </dgm:presLayoutVars>
      </dgm:prSet>
      <dgm:spPr/>
    </dgm:pt>
    <dgm:pt modelId="{A6714154-8B0C-4F92-AD14-83D361A73A3A}" type="pres">
      <dgm:prSet presAssocID="{51DB9D55-0C28-437D-AD68-D7A8F71F1B85}" presName="rootComposite" presStyleCnt="0"/>
      <dgm:spPr/>
    </dgm:pt>
    <dgm:pt modelId="{C616DB8A-69E3-4869-9B7E-533245BDF758}" type="pres">
      <dgm:prSet presAssocID="{51DB9D55-0C28-437D-AD68-D7A8F71F1B85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47D7A5BB-E615-4919-8AD9-4B2F7B6BD479}" type="pres">
      <dgm:prSet presAssocID="{51DB9D55-0C28-437D-AD68-D7A8F71F1B85}" presName="rootConnector" presStyleLbl="node2" presStyleIdx="1" presStyleCnt="3"/>
      <dgm:spPr/>
      <dgm:t>
        <a:bodyPr/>
        <a:lstStyle/>
        <a:p>
          <a:endParaRPr lang="pl-PL"/>
        </a:p>
      </dgm:t>
    </dgm:pt>
    <dgm:pt modelId="{B644FC70-7BD4-4DF1-88C7-9DF6910047CD}" type="pres">
      <dgm:prSet presAssocID="{51DB9D55-0C28-437D-AD68-D7A8F71F1B85}" presName="hierChild4" presStyleCnt="0"/>
      <dgm:spPr/>
    </dgm:pt>
    <dgm:pt modelId="{E9010FC3-AB28-4BF4-B98D-339CDCF308E2}" type="pres">
      <dgm:prSet presAssocID="{51DB9D55-0C28-437D-AD68-D7A8F71F1B85}" presName="hierChild5" presStyleCnt="0"/>
      <dgm:spPr/>
    </dgm:pt>
    <dgm:pt modelId="{60EE1136-09F9-46BC-A526-4EBE29E1DF12}" type="pres">
      <dgm:prSet presAssocID="{98230EA0-5B12-4A41-B5A5-CB04D7814A4C}" presName="Name37" presStyleLbl="parChTrans1D2" presStyleIdx="2" presStyleCnt="3"/>
      <dgm:spPr/>
      <dgm:t>
        <a:bodyPr/>
        <a:lstStyle/>
        <a:p>
          <a:endParaRPr lang="pl-PL"/>
        </a:p>
      </dgm:t>
    </dgm:pt>
    <dgm:pt modelId="{3275929A-50A0-4D96-9B7E-699877EA50A9}" type="pres">
      <dgm:prSet presAssocID="{0EAD328A-C691-4A0E-AB4A-7E9E12DBFD03}" presName="hierRoot2" presStyleCnt="0">
        <dgm:presLayoutVars>
          <dgm:hierBranch val="init"/>
        </dgm:presLayoutVars>
      </dgm:prSet>
      <dgm:spPr/>
    </dgm:pt>
    <dgm:pt modelId="{31AF41EC-CEAD-48FB-9914-B89D26D892CE}" type="pres">
      <dgm:prSet presAssocID="{0EAD328A-C691-4A0E-AB4A-7E9E12DBFD03}" presName="rootComposite" presStyleCnt="0"/>
      <dgm:spPr/>
    </dgm:pt>
    <dgm:pt modelId="{D590E6AC-0C67-4A76-B905-71405B145351}" type="pres">
      <dgm:prSet presAssocID="{0EAD328A-C691-4A0E-AB4A-7E9E12DBFD03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98C494F1-2B85-4F61-9687-FACD6ABD0C49}" type="pres">
      <dgm:prSet presAssocID="{0EAD328A-C691-4A0E-AB4A-7E9E12DBFD03}" presName="rootConnector" presStyleLbl="node2" presStyleIdx="2" presStyleCnt="3"/>
      <dgm:spPr/>
      <dgm:t>
        <a:bodyPr/>
        <a:lstStyle/>
        <a:p>
          <a:endParaRPr lang="pl-PL"/>
        </a:p>
      </dgm:t>
    </dgm:pt>
    <dgm:pt modelId="{C64A666B-B476-43FA-9256-3C0B66C5CB7F}" type="pres">
      <dgm:prSet presAssocID="{0EAD328A-C691-4A0E-AB4A-7E9E12DBFD03}" presName="hierChild4" presStyleCnt="0"/>
      <dgm:spPr/>
    </dgm:pt>
    <dgm:pt modelId="{FCEFF159-E96C-4DDD-9F5D-F12792A4D76F}" type="pres">
      <dgm:prSet presAssocID="{0EAD328A-C691-4A0E-AB4A-7E9E12DBFD03}" presName="hierChild5" presStyleCnt="0"/>
      <dgm:spPr/>
    </dgm:pt>
    <dgm:pt modelId="{30A2857F-FC22-474A-B9E3-AA81D28B4C49}" type="pres">
      <dgm:prSet presAssocID="{DA5CA130-6D36-4DAB-8159-3BF448F127CC}" presName="hierChild3" presStyleCnt="0"/>
      <dgm:spPr/>
    </dgm:pt>
  </dgm:ptLst>
  <dgm:cxnLst>
    <dgm:cxn modelId="{B059EAB1-ABD7-4392-A033-BA689BEDF3E2}" type="presOf" srcId="{ABFFC6D9-A1F9-4F1C-9F9A-343A3ED8C206}" destId="{5849D372-4308-4879-804B-E1EE3E359649}" srcOrd="0" destOrd="0" presId="urn:microsoft.com/office/officeart/2005/8/layout/orgChart1"/>
    <dgm:cxn modelId="{AD2FCC4D-9212-44B5-8648-F898C7FE004D}" type="presOf" srcId="{DA5CA130-6D36-4DAB-8159-3BF448F127CC}" destId="{765E1D37-6AE2-4276-B137-1E964A0380D2}" srcOrd="0" destOrd="0" presId="urn:microsoft.com/office/officeart/2005/8/layout/orgChart1"/>
    <dgm:cxn modelId="{B92D9E19-B77F-43AB-B073-E9CB1BB92AA9}" type="presOf" srcId="{0EAD328A-C691-4A0E-AB4A-7E9E12DBFD03}" destId="{98C494F1-2B85-4F61-9687-FACD6ABD0C49}" srcOrd="1" destOrd="0" presId="urn:microsoft.com/office/officeart/2005/8/layout/orgChart1"/>
    <dgm:cxn modelId="{10D34111-DB4C-4DD3-9442-81A0B31CBFF9}" type="presOf" srcId="{F75837FA-8A3A-4C44-ACAF-1DAD20D7F095}" destId="{2967DFDB-393D-472B-A274-056469FE769D}" srcOrd="0" destOrd="0" presId="urn:microsoft.com/office/officeart/2005/8/layout/orgChart1"/>
    <dgm:cxn modelId="{C49FACAB-A58F-491E-B37E-93A180BE7515}" type="presOf" srcId="{DA5CA130-6D36-4DAB-8159-3BF448F127CC}" destId="{FCC0B277-7066-4D94-A4BD-26E614434D6A}" srcOrd="1" destOrd="0" presId="urn:microsoft.com/office/officeart/2005/8/layout/orgChart1"/>
    <dgm:cxn modelId="{580CF511-D3BB-4E21-8EE2-EEC0A70E2312}" type="presOf" srcId="{98230EA0-5B12-4A41-B5A5-CB04D7814A4C}" destId="{60EE1136-09F9-46BC-A526-4EBE29E1DF12}" srcOrd="0" destOrd="0" presId="urn:microsoft.com/office/officeart/2005/8/layout/orgChart1"/>
    <dgm:cxn modelId="{C03FA4AA-BB1F-4594-9CB4-0488D94F27EF}" type="presOf" srcId="{CFEBA4AB-70EA-4DC6-8E0B-C10F1C9D3FF9}" destId="{8041FA44-D8C8-4C7B-B015-CB4DA3B4FEEB}" srcOrd="0" destOrd="0" presId="urn:microsoft.com/office/officeart/2005/8/layout/orgChart1"/>
    <dgm:cxn modelId="{C413E6A7-AEDD-4158-85D6-113433DE46E8}" srcId="{DA5CA130-6D36-4DAB-8159-3BF448F127CC}" destId="{51DB9D55-0C28-437D-AD68-D7A8F71F1B85}" srcOrd="1" destOrd="0" parTransId="{F0045DCA-52AD-4051-B64F-C2C156808DD7}" sibTransId="{26D63911-9D4C-4E37-B2FE-E9E2CC8CB114}"/>
    <dgm:cxn modelId="{A2B766C2-92E2-4B3A-BC0C-D5A491FDEFDF}" type="presOf" srcId="{51DB9D55-0C28-437D-AD68-D7A8F71F1B85}" destId="{C616DB8A-69E3-4869-9B7E-533245BDF758}" srcOrd="0" destOrd="0" presId="urn:microsoft.com/office/officeart/2005/8/layout/orgChart1"/>
    <dgm:cxn modelId="{CB314C69-C59B-42DD-9948-C8AE7300C4E5}" type="presOf" srcId="{0EAD328A-C691-4A0E-AB4A-7E9E12DBFD03}" destId="{D590E6AC-0C67-4A76-B905-71405B145351}" srcOrd="0" destOrd="0" presId="urn:microsoft.com/office/officeart/2005/8/layout/orgChart1"/>
    <dgm:cxn modelId="{4775C55B-1895-42ED-BBF0-5D0E78B13522}" type="presOf" srcId="{ABFFC6D9-A1F9-4F1C-9F9A-343A3ED8C206}" destId="{2176BEF6-4809-420B-A8B2-01E53DA7F628}" srcOrd="1" destOrd="0" presId="urn:microsoft.com/office/officeart/2005/8/layout/orgChart1"/>
    <dgm:cxn modelId="{F3259276-CCDB-4C9B-BE60-CBF725A00576}" type="presOf" srcId="{F0045DCA-52AD-4051-B64F-C2C156808DD7}" destId="{CD44B159-E0F7-4F1A-B23D-9EA69904EF24}" srcOrd="0" destOrd="0" presId="urn:microsoft.com/office/officeart/2005/8/layout/orgChart1"/>
    <dgm:cxn modelId="{F767928D-1470-4E2C-AC9D-9B26468DF923}" type="presOf" srcId="{51DB9D55-0C28-437D-AD68-D7A8F71F1B85}" destId="{47D7A5BB-E615-4919-8AD9-4B2F7B6BD479}" srcOrd="1" destOrd="0" presId="urn:microsoft.com/office/officeart/2005/8/layout/orgChart1"/>
    <dgm:cxn modelId="{2E0855EF-E2CB-4BDD-9885-03E3812A2BE0}" srcId="{DA5CA130-6D36-4DAB-8159-3BF448F127CC}" destId="{0EAD328A-C691-4A0E-AB4A-7E9E12DBFD03}" srcOrd="2" destOrd="0" parTransId="{98230EA0-5B12-4A41-B5A5-CB04D7814A4C}" sibTransId="{1F9AF636-E44D-460B-AB8C-373E8B698AE6}"/>
    <dgm:cxn modelId="{300699FE-4167-4B88-9A19-97B5F0CD9DD9}" srcId="{DA5CA130-6D36-4DAB-8159-3BF448F127CC}" destId="{ABFFC6D9-A1F9-4F1C-9F9A-343A3ED8C206}" srcOrd="0" destOrd="0" parTransId="{CFEBA4AB-70EA-4DC6-8E0B-C10F1C9D3FF9}" sibTransId="{710DF8FE-DA8E-4A0C-AC2C-19457B1E9DC9}"/>
    <dgm:cxn modelId="{BD2E2391-6EFD-4EBA-921F-C101ECC6746B}" srcId="{F75837FA-8A3A-4C44-ACAF-1DAD20D7F095}" destId="{DA5CA130-6D36-4DAB-8159-3BF448F127CC}" srcOrd="0" destOrd="0" parTransId="{02D8E7DC-B880-4920-80A0-CBCACF58E06D}" sibTransId="{806F620A-7B9B-465B-96B2-4CBB8BB03BEB}"/>
    <dgm:cxn modelId="{8EF5BCCD-70A7-4951-A030-0ECFBAD5F94B}" type="presParOf" srcId="{2967DFDB-393D-472B-A274-056469FE769D}" destId="{971E27AF-8265-4E87-848B-E3237983E3AA}" srcOrd="0" destOrd="0" presId="urn:microsoft.com/office/officeart/2005/8/layout/orgChart1"/>
    <dgm:cxn modelId="{74C8D95F-98F4-4349-873A-75D0D69C61E5}" type="presParOf" srcId="{971E27AF-8265-4E87-848B-E3237983E3AA}" destId="{195ACE9A-9A16-4BD1-A7F4-0B360CA9F4F3}" srcOrd="0" destOrd="0" presId="urn:microsoft.com/office/officeart/2005/8/layout/orgChart1"/>
    <dgm:cxn modelId="{D217E4AB-1129-4CBE-8D3E-88EFF4D6ACCA}" type="presParOf" srcId="{195ACE9A-9A16-4BD1-A7F4-0B360CA9F4F3}" destId="{765E1D37-6AE2-4276-B137-1E964A0380D2}" srcOrd="0" destOrd="0" presId="urn:microsoft.com/office/officeart/2005/8/layout/orgChart1"/>
    <dgm:cxn modelId="{096338C2-5186-47EB-BAC4-7BB8F29F38B3}" type="presParOf" srcId="{195ACE9A-9A16-4BD1-A7F4-0B360CA9F4F3}" destId="{FCC0B277-7066-4D94-A4BD-26E614434D6A}" srcOrd="1" destOrd="0" presId="urn:microsoft.com/office/officeart/2005/8/layout/orgChart1"/>
    <dgm:cxn modelId="{57491683-C0CE-47FB-967D-603AD3DED99A}" type="presParOf" srcId="{971E27AF-8265-4E87-848B-E3237983E3AA}" destId="{1DCDD021-C0DE-4855-9E77-617874B529CF}" srcOrd="1" destOrd="0" presId="urn:microsoft.com/office/officeart/2005/8/layout/orgChart1"/>
    <dgm:cxn modelId="{551AF94B-F36B-4856-8F73-1508139340A7}" type="presParOf" srcId="{1DCDD021-C0DE-4855-9E77-617874B529CF}" destId="{8041FA44-D8C8-4C7B-B015-CB4DA3B4FEEB}" srcOrd="0" destOrd="0" presId="urn:microsoft.com/office/officeart/2005/8/layout/orgChart1"/>
    <dgm:cxn modelId="{493E8AA2-45BC-464E-AD35-16F26A687C4D}" type="presParOf" srcId="{1DCDD021-C0DE-4855-9E77-617874B529CF}" destId="{18B36DDE-F7E3-4956-AE59-8F53AE3EFFDC}" srcOrd="1" destOrd="0" presId="urn:microsoft.com/office/officeart/2005/8/layout/orgChart1"/>
    <dgm:cxn modelId="{E8F45D76-030C-495A-B206-615459982741}" type="presParOf" srcId="{18B36DDE-F7E3-4956-AE59-8F53AE3EFFDC}" destId="{565F7E0E-8243-4315-870B-3402C5BD9EFD}" srcOrd="0" destOrd="0" presId="urn:microsoft.com/office/officeart/2005/8/layout/orgChart1"/>
    <dgm:cxn modelId="{72D2BB85-6BA1-4146-A555-ABEE18B5DD29}" type="presParOf" srcId="{565F7E0E-8243-4315-870B-3402C5BD9EFD}" destId="{5849D372-4308-4879-804B-E1EE3E359649}" srcOrd="0" destOrd="0" presId="urn:microsoft.com/office/officeart/2005/8/layout/orgChart1"/>
    <dgm:cxn modelId="{F6360A15-8D18-4139-B910-884C57516F47}" type="presParOf" srcId="{565F7E0E-8243-4315-870B-3402C5BD9EFD}" destId="{2176BEF6-4809-420B-A8B2-01E53DA7F628}" srcOrd="1" destOrd="0" presId="urn:microsoft.com/office/officeart/2005/8/layout/orgChart1"/>
    <dgm:cxn modelId="{BCF80F86-92CB-4B81-B71B-9A5840092D8B}" type="presParOf" srcId="{18B36DDE-F7E3-4956-AE59-8F53AE3EFFDC}" destId="{870665F6-8FA7-4A6A-ABE9-1A35FBA2FE53}" srcOrd="1" destOrd="0" presId="urn:microsoft.com/office/officeart/2005/8/layout/orgChart1"/>
    <dgm:cxn modelId="{0D16F919-FCFC-4E3D-BF06-8473984DFF49}" type="presParOf" srcId="{18B36DDE-F7E3-4956-AE59-8F53AE3EFFDC}" destId="{4C397E3D-D2F9-4678-9235-90D0D6854380}" srcOrd="2" destOrd="0" presId="urn:microsoft.com/office/officeart/2005/8/layout/orgChart1"/>
    <dgm:cxn modelId="{E2F4D8E4-4950-492A-9DDA-9F4C28BD93A5}" type="presParOf" srcId="{1DCDD021-C0DE-4855-9E77-617874B529CF}" destId="{CD44B159-E0F7-4F1A-B23D-9EA69904EF24}" srcOrd="2" destOrd="0" presId="urn:microsoft.com/office/officeart/2005/8/layout/orgChart1"/>
    <dgm:cxn modelId="{255482E3-61F5-49D8-BFDB-252223E693CE}" type="presParOf" srcId="{1DCDD021-C0DE-4855-9E77-617874B529CF}" destId="{AF77B4BB-C678-42AA-8D06-D8917C9DD454}" srcOrd="3" destOrd="0" presId="urn:microsoft.com/office/officeart/2005/8/layout/orgChart1"/>
    <dgm:cxn modelId="{28D1F0B3-3E48-4760-ABB7-13117AC12C48}" type="presParOf" srcId="{AF77B4BB-C678-42AA-8D06-D8917C9DD454}" destId="{A6714154-8B0C-4F92-AD14-83D361A73A3A}" srcOrd="0" destOrd="0" presId="urn:microsoft.com/office/officeart/2005/8/layout/orgChart1"/>
    <dgm:cxn modelId="{D81BB02A-61C3-4B70-A54F-34DD1ADB70FA}" type="presParOf" srcId="{A6714154-8B0C-4F92-AD14-83D361A73A3A}" destId="{C616DB8A-69E3-4869-9B7E-533245BDF758}" srcOrd="0" destOrd="0" presId="urn:microsoft.com/office/officeart/2005/8/layout/orgChart1"/>
    <dgm:cxn modelId="{5337124B-2AD6-4F1A-8BED-948E53E1B871}" type="presParOf" srcId="{A6714154-8B0C-4F92-AD14-83D361A73A3A}" destId="{47D7A5BB-E615-4919-8AD9-4B2F7B6BD479}" srcOrd="1" destOrd="0" presId="urn:microsoft.com/office/officeart/2005/8/layout/orgChart1"/>
    <dgm:cxn modelId="{14BAFADA-0FFA-488A-A695-B124B35DD644}" type="presParOf" srcId="{AF77B4BB-C678-42AA-8D06-D8917C9DD454}" destId="{B644FC70-7BD4-4DF1-88C7-9DF6910047CD}" srcOrd="1" destOrd="0" presId="urn:microsoft.com/office/officeart/2005/8/layout/orgChart1"/>
    <dgm:cxn modelId="{A21EEE83-7DCE-462A-8D40-0997911FE6C6}" type="presParOf" srcId="{AF77B4BB-C678-42AA-8D06-D8917C9DD454}" destId="{E9010FC3-AB28-4BF4-B98D-339CDCF308E2}" srcOrd="2" destOrd="0" presId="urn:microsoft.com/office/officeart/2005/8/layout/orgChart1"/>
    <dgm:cxn modelId="{645CD7C6-D2A2-4C96-ADE7-1A003F072ACB}" type="presParOf" srcId="{1DCDD021-C0DE-4855-9E77-617874B529CF}" destId="{60EE1136-09F9-46BC-A526-4EBE29E1DF12}" srcOrd="4" destOrd="0" presId="urn:microsoft.com/office/officeart/2005/8/layout/orgChart1"/>
    <dgm:cxn modelId="{05982C99-0ED2-4AC0-B35E-7A3729023361}" type="presParOf" srcId="{1DCDD021-C0DE-4855-9E77-617874B529CF}" destId="{3275929A-50A0-4D96-9B7E-699877EA50A9}" srcOrd="5" destOrd="0" presId="urn:microsoft.com/office/officeart/2005/8/layout/orgChart1"/>
    <dgm:cxn modelId="{212CC843-EB4D-4A9D-9ED8-9B5E8FD49785}" type="presParOf" srcId="{3275929A-50A0-4D96-9B7E-699877EA50A9}" destId="{31AF41EC-CEAD-48FB-9914-B89D26D892CE}" srcOrd="0" destOrd="0" presId="urn:microsoft.com/office/officeart/2005/8/layout/orgChart1"/>
    <dgm:cxn modelId="{19AAE6CE-FCCE-4111-9DA0-ABCF522EBF74}" type="presParOf" srcId="{31AF41EC-CEAD-48FB-9914-B89D26D892CE}" destId="{D590E6AC-0C67-4A76-B905-71405B145351}" srcOrd="0" destOrd="0" presId="urn:microsoft.com/office/officeart/2005/8/layout/orgChart1"/>
    <dgm:cxn modelId="{DFB6EFA5-5B9A-4EBE-B978-B9EE6F09CDAA}" type="presParOf" srcId="{31AF41EC-CEAD-48FB-9914-B89D26D892CE}" destId="{98C494F1-2B85-4F61-9687-FACD6ABD0C49}" srcOrd="1" destOrd="0" presId="urn:microsoft.com/office/officeart/2005/8/layout/orgChart1"/>
    <dgm:cxn modelId="{63E9D988-799D-4192-B96F-2F2FD0F4A9C1}" type="presParOf" srcId="{3275929A-50A0-4D96-9B7E-699877EA50A9}" destId="{C64A666B-B476-43FA-9256-3C0B66C5CB7F}" srcOrd="1" destOrd="0" presId="urn:microsoft.com/office/officeart/2005/8/layout/orgChart1"/>
    <dgm:cxn modelId="{82D6952D-EEF5-457C-A0FF-1310E4EB14E9}" type="presParOf" srcId="{3275929A-50A0-4D96-9B7E-699877EA50A9}" destId="{FCEFF159-E96C-4DDD-9F5D-F12792A4D76F}" srcOrd="2" destOrd="0" presId="urn:microsoft.com/office/officeart/2005/8/layout/orgChart1"/>
    <dgm:cxn modelId="{14848853-1BDE-4388-B13F-90497423E356}" type="presParOf" srcId="{971E27AF-8265-4E87-848B-E3237983E3AA}" destId="{30A2857F-FC22-474A-B9E3-AA81D28B4C4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EE1136-09F9-46BC-A526-4EBE29E1DF12}">
      <dsp:nvSpPr>
        <dsp:cNvPr id="0" name=""/>
        <dsp:cNvSpPr/>
      </dsp:nvSpPr>
      <dsp:spPr>
        <a:xfrm>
          <a:off x="3048000" y="1844867"/>
          <a:ext cx="2156482" cy="374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132"/>
              </a:lnTo>
              <a:lnTo>
                <a:pt x="2156482" y="187132"/>
              </a:lnTo>
              <a:lnTo>
                <a:pt x="2156482" y="3742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44B159-E0F7-4F1A-B23D-9EA69904EF24}">
      <dsp:nvSpPr>
        <dsp:cNvPr id="0" name=""/>
        <dsp:cNvSpPr/>
      </dsp:nvSpPr>
      <dsp:spPr>
        <a:xfrm>
          <a:off x="3002280" y="1844867"/>
          <a:ext cx="91440" cy="3742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2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41FA44-D8C8-4C7B-B015-CB4DA3B4FEEB}">
      <dsp:nvSpPr>
        <dsp:cNvPr id="0" name=""/>
        <dsp:cNvSpPr/>
      </dsp:nvSpPr>
      <dsp:spPr>
        <a:xfrm>
          <a:off x="891517" y="1844867"/>
          <a:ext cx="2156482" cy="374265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87132"/>
              </a:lnTo>
              <a:lnTo>
                <a:pt x="0" y="187132"/>
              </a:lnTo>
              <a:lnTo>
                <a:pt x="0" y="3742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5E1D37-6AE2-4276-B137-1E964A0380D2}">
      <dsp:nvSpPr>
        <dsp:cNvPr id="0" name=""/>
        <dsp:cNvSpPr/>
      </dsp:nvSpPr>
      <dsp:spPr>
        <a:xfrm>
          <a:off x="2156891" y="953758"/>
          <a:ext cx="1782216" cy="891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000" kern="1200" dirty="0" smtClean="0"/>
            <a:t>Działania gaśnicze</a:t>
          </a:r>
          <a:endParaRPr lang="pl-PL" sz="3000" kern="1200" dirty="0"/>
        </a:p>
      </dsp:txBody>
      <dsp:txXfrm>
        <a:off x="2156891" y="953758"/>
        <a:ext cx="1782216" cy="891108"/>
      </dsp:txXfrm>
    </dsp:sp>
    <dsp:sp modelId="{5849D372-4308-4879-804B-E1EE3E359649}">
      <dsp:nvSpPr>
        <dsp:cNvPr id="0" name=""/>
        <dsp:cNvSpPr/>
      </dsp:nvSpPr>
      <dsp:spPr>
        <a:xfrm>
          <a:off x="409" y="2219132"/>
          <a:ext cx="1782216" cy="891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000" kern="1200" dirty="0" smtClean="0"/>
            <a:t>Natarcie</a:t>
          </a:r>
          <a:endParaRPr lang="pl-PL" sz="3000" kern="1200" dirty="0"/>
        </a:p>
      </dsp:txBody>
      <dsp:txXfrm>
        <a:off x="409" y="2219132"/>
        <a:ext cx="1782216" cy="891108"/>
      </dsp:txXfrm>
    </dsp:sp>
    <dsp:sp modelId="{C616DB8A-69E3-4869-9B7E-533245BDF758}">
      <dsp:nvSpPr>
        <dsp:cNvPr id="0" name=""/>
        <dsp:cNvSpPr/>
      </dsp:nvSpPr>
      <dsp:spPr>
        <a:xfrm>
          <a:off x="2156891" y="2219132"/>
          <a:ext cx="1782216" cy="891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000" kern="1200" dirty="0" smtClean="0"/>
            <a:t>Obrona</a:t>
          </a:r>
          <a:endParaRPr lang="pl-PL" sz="3000" kern="1200" dirty="0"/>
        </a:p>
      </dsp:txBody>
      <dsp:txXfrm>
        <a:off x="2156891" y="2219132"/>
        <a:ext cx="1782216" cy="891108"/>
      </dsp:txXfrm>
    </dsp:sp>
    <dsp:sp modelId="{D590E6AC-0C67-4A76-B905-71405B145351}">
      <dsp:nvSpPr>
        <dsp:cNvPr id="0" name=""/>
        <dsp:cNvSpPr/>
      </dsp:nvSpPr>
      <dsp:spPr>
        <a:xfrm>
          <a:off x="4313373" y="2219132"/>
          <a:ext cx="1782216" cy="891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000" kern="1200" dirty="0" smtClean="0"/>
            <a:t>Działania połączone</a:t>
          </a:r>
          <a:endParaRPr lang="pl-PL" sz="3000" kern="1200" dirty="0"/>
        </a:p>
      </dsp:txBody>
      <dsp:txXfrm>
        <a:off x="4313373" y="2219132"/>
        <a:ext cx="1782216" cy="8911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379626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9263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12602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4473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88265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98290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91124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9035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8846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05629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04497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876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4788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6114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0105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Shape 15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6188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8340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5357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43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3787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0121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9143998" cy="513542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685800" y="3355848"/>
            <a:ext cx="8077199" cy="1673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7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685800" y="1828800"/>
            <a:ext cx="8077199" cy="14996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chemeClr val="accent2"/>
              </a:buClr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chemeClr val="accent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chemeClr val="accent5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chemeClr val="accent6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360"/>
              </a:spcBef>
              <a:buClr>
                <a:schemeClr val="accent3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0" y="5128333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az z podpisem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164592" y="155447"/>
            <a:ext cx="2525149" cy="9784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2000" b="0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pic" idx="2"/>
          </p:nvPr>
        </p:nvSpPr>
        <p:spPr>
          <a:xfrm>
            <a:off x="2903805" y="1484808"/>
            <a:ext cx="6247396" cy="5373192"/>
          </a:xfrm>
          <a:prstGeom prst="rect">
            <a:avLst/>
          </a:prstGeom>
          <a:solidFill>
            <a:srgbClr val="BABABB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accent2"/>
              </a:buClr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accent3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accent5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accent6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164592" y="1728216"/>
            <a:ext cx="246888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3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5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6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3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164592" y="1170432"/>
            <a:ext cx="2523743" cy="2011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/>
          <p:nvPr/>
        </p:nvSpPr>
        <p:spPr>
          <a:xfrm>
            <a:off x="2855736" y="0"/>
            <a:ext cx="4571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Shape 103"/>
          <p:cNvSpPr/>
          <p:nvPr/>
        </p:nvSpPr>
        <p:spPr>
          <a:xfrm>
            <a:off x="2855736" y="0"/>
            <a:ext cx="4571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>
            <a:off x="3035808" y="1170432"/>
            <a:ext cx="5193791" cy="2011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8339328" y="1170432"/>
            <a:ext cx="733864" cy="2011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ytuł i tekst pionowy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 rot="5400000">
            <a:off x="2259195" y="-26804"/>
            <a:ext cx="4625608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ytuł pionowy i teks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/>
        </p:nvSpPr>
        <p:spPr>
          <a:xfrm>
            <a:off x="6598920" y="0"/>
            <a:ext cx="4571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/>
          <p:cNvSpPr/>
          <p:nvPr/>
        </p:nvSpPr>
        <p:spPr>
          <a:xfrm>
            <a:off x="6647686" y="0"/>
            <a:ext cx="25146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 rot="5400000">
            <a:off x="4808537" y="2247902"/>
            <a:ext cx="5851525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 rot="5400000">
            <a:off x="541337" y="220662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ftr" idx="11"/>
          </p:nvPr>
        </p:nvSpPr>
        <p:spPr>
          <a:xfrm>
            <a:off x="2640597" y="6377458"/>
            <a:ext cx="38364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ytuł, zawartość i 2 elementy zawartości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21859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3"/>
          </p:nvPr>
        </p:nvSpPr>
        <p:spPr>
          <a:xfrm>
            <a:off x="4648200" y="3938587"/>
            <a:ext cx="4038599" cy="218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Nagłówek sekcji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0" y="0"/>
            <a:ext cx="9144000" cy="260252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0" y="2602519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749808" y="118871"/>
            <a:ext cx="8013191" cy="16367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7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740664" y="1828800"/>
            <a:ext cx="8022336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chemeClr val="accent3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chemeClr val="accent4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chemeClr val="accent5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chemeClr val="accent6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chemeClr val="accent2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chemeClr val="accent3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wa elementy zawartości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457200" y="1773935"/>
            <a:ext cx="4038599" cy="46238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8237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37159" algn="l" rtl="0">
              <a:spcBef>
                <a:spcPts val="48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107696" algn="l" rtl="0">
              <a:spcBef>
                <a:spcPts val="400"/>
              </a:spcBef>
              <a:buClr>
                <a:schemeClr val="accent3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73152" algn="l" rtl="0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80264" algn="l" rtl="0">
              <a:spcBef>
                <a:spcPts val="36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78232" algn="l" rtl="0">
              <a:spcBef>
                <a:spcPts val="36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4648200" y="1773935"/>
            <a:ext cx="4038599" cy="46238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8237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37159" algn="l" rtl="0">
              <a:spcBef>
                <a:spcPts val="48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107696" algn="l" rtl="0">
              <a:spcBef>
                <a:spcPts val="400"/>
              </a:spcBef>
              <a:buClr>
                <a:schemeClr val="accent3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73152" algn="l" rtl="0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80264" algn="l" rtl="0">
              <a:spcBef>
                <a:spcPts val="36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78232" algn="l" rtl="0">
              <a:spcBef>
                <a:spcPts val="36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ównanie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457200" y="1698986"/>
            <a:ext cx="4040187" cy="7153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3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5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6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2"/>
          </p:nvPr>
        </p:nvSpPr>
        <p:spPr>
          <a:xfrm>
            <a:off x="457200" y="2449511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20269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60019" algn="l" rtl="0">
              <a:spcBef>
                <a:spcPts val="40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120396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85852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92964" algn="l" rtl="0">
              <a:spcBef>
                <a:spcPts val="32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90932" algn="l" rtl="0">
              <a:spcBef>
                <a:spcPts val="32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88900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86867" algn="l" rtl="0">
              <a:spcBef>
                <a:spcPts val="32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84835" algn="l" rtl="0">
              <a:spcBef>
                <a:spcPts val="32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3"/>
          </p:nvPr>
        </p:nvSpPr>
        <p:spPr>
          <a:xfrm>
            <a:off x="4645025" y="1698986"/>
            <a:ext cx="4041774" cy="7153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3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5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6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4"/>
          </p:nvPr>
        </p:nvSpPr>
        <p:spPr>
          <a:xfrm>
            <a:off x="4645025" y="2449511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20269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60019" algn="l" rtl="0">
              <a:spcBef>
                <a:spcPts val="40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120396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85852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92964" algn="l" rtl="0">
              <a:spcBef>
                <a:spcPts val="32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90932" algn="l" rtl="0">
              <a:spcBef>
                <a:spcPts val="32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88900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86867" algn="l" rtl="0">
              <a:spcBef>
                <a:spcPts val="32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84835" algn="l" rtl="0">
              <a:spcBef>
                <a:spcPts val="32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ylko tytuł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Zawartość z podpisem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167838" y="152400"/>
            <a:ext cx="2523743" cy="9784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2000" b="0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3019376" y="1743133"/>
            <a:ext cx="5920640" cy="45588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6350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61467" algn="l" rtl="0">
              <a:spcBef>
                <a:spcPts val="40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59435" algn="l" rtl="0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2"/>
          </p:nvPr>
        </p:nvSpPr>
        <p:spPr>
          <a:xfrm>
            <a:off x="167838" y="1730017"/>
            <a:ext cx="246888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3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5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6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3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/>
          <p:nvPr/>
        </p:nvSpPr>
        <p:spPr>
          <a:xfrm>
            <a:off x="2855736" y="0"/>
            <a:ext cx="45719" cy="14538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Shape 96"/>
          <p:cNvSpPr/>
          <p:nvPr/>
        </p:nvSpPr>
        <p:spPr>
          <a:xfrm>
            <a:off x="2855736" y="0"/>
            <a:ext cx="45719" cy="14538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435895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0" y="0"/>
            <a:ext cx="9143998" cy="143373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0" y="1435895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Shape 27"/>
          <p:cNvSpPr/>
          <p:nvPr/>
        </p:nvSpPr>
        <p:spPr>
          <a:xfrm>
            <a:off x="0" y="0"/>
            <a:ext cx="9143998" cy="143373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ctrTitle"/>
          </p:nvPr>
        </p:nvSpPr>
        <p:spPr>
          <a:xfrm>
            <a:off x="17883" y="2492896"/>
            <a:ext cx="9144000" cy="1080120"/>
          </a:xfrm>
          <a:prstGeom prst="rect">
            <a:avLst/>
          </a:prstGeom>
          <a:noFill/>
          <a:ln>
            <a:noFill/>
          </a:ln>
        </p:spPr>
        <p:txBody>
          <a:bodyPr lIns="91425" tIns="0" rIns="4570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C700"/>
              </a:buClr>
              <a:buSzPct val="25000"/>
              <a:buFont typeface="Arial Black"/>
              <a:buNone/>
            </a:pPr>
            <a:r>
              <a:rPr lang="pl-PL" sz="2880" b="1" i="0" u="none" strike="noStrike" cap="none" dirty="0">
                <a:solidFill>
                  <a:srgbClr val="FFC700"/>
                </a:solidFill>
                <a:latin typeface="Arial Black"/>
                <a:ea typeface="Arial Black"/>
                <a:cs typeface="Arial Black"/>
                <a:sym typeface="Arial Black"/>
              </a:rPr>
              <a:t>TEMAT </a:t>
            </a:r>
            <a:r>
              <a:rPr lang="pl-PL" sz="2880" b="1" i="0" u="none" strike="noStrike" cap="none" dirty="0" smtClean="0">
                <a:solidFill>
                  <a:srgbClr val="FFC700"/>
                </a:solidFill>
                <a:latin typeface="Arial Black"/>
                <a:ea typeface="Arial Black"/>
                <a:cs typeface="Arial Black"/>
                <a:sym typeface="Arial Black"/>
              </a:rPr>
              <a:t>16: </a:t>
            </a:r>
            <a:r>
              <a:rPr lang="pl-PL" sz="288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l-PL" sz="288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880" dirty="0" smtClean="0"/>
              <a:t>Podstawy o</a:t>
            </a:r>
            <a:r>
              <a:rPr lang="pl-PL" sz="2880" b="1" i="0" u="none" strike="noStrike" cap="none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rganizacji akcji </a:t>
            </a:r>
            <a:r>
              <a:rPr lang="pl-PL" sz="2880" b="1" i="0" u="none" strike="noStrike" cap="none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gaśniczej</a:t>
            </a:r>
            <a:endParaRPr lang="pl-PL" sz="288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Shape 126"/>
          <p:cNvSpPr txBox="1">
            <a:spLocks noGrp="1"/>
          </p:cNvSpPr>
          <p:nvPr>
            <p:ph type="subTitle" idx="1"/>
          </p:nvPr>
        </p:nvSpPr>
        <p:spPr>
          <a:xfrm>
            <a:off x="5436096" y="5301207"/>
            <a:ext cx="3707903" cy="336129"/>
          </a:xfrm>
          <a:prstGeom prst="rect">
            <a:avLst/>
          </a:prstGeom>
          <a:noFill/>
          <a:ln>
            <a:noFill/>
          </a:ln>
        </p:spPr>
        <p:txBody>
          <a:bodyPr lIns="118850" tIns="0" rIns="4570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600" b="1" i="1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autor:  </a:t>
            </a:r>
            <a:r>
              <a:rPr lang="pl-PL" sz="20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Piotr Fliciński</a:t>
            </a:r>
            <a:endParaRPr lang="pl-PL" sz="20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Shape 1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516" y="152493"/>
            <a:ext cx="1368151" cy="1557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 txBox="1"/>
          <p:nvPr/>
        </p:nvSpPr>
        <p:spPr>
          <a:xfrm>
            <a:off x="2025948" y="404768"/>
            <a:ext cx="6984776" cy="936103"/>
          </a:xfrm>
          <a:prstGeom prst="rect">
            <a:avLst/>
          </a:prstGeom>
          <a:noFill/>
          <a:ln>
            <a:noFill/>
          </a:ln>
        </p:spPr>
        <p:txBody>
          <a:bodyPr lIns="91425" tIns="0" rIns="45700" bIns="0" anchor="ctr" anchorCtr="0">
            <a:noAutofit/>
          </a:bodyPr>
          <a:lstStyle/>
          <a:p>
            <a:pPr lvl="0" algn="ctr">
              <a:buClr>
                <a:srgbClr val="FFC700"/>
              </a:buClr>
              <a:buSzPct val="25000"/>
            </a:pPr>
            <a:r>
              <a:rPr lang="pl-PL" sz="3330" b="1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 SZKOLENIE  PODSTAWOWE </a:t>
            </a:r>
            <a:br>
              <a:rPr lang="pl-PL" sz="3330" b="1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3330" b="1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STRAŻAKÓW RATOWNIKÓW OSP</a:t>
            </a:r>
            <a:endParaRPr lang="pl-PL" sz="333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Stanowiska bojowe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49"/>
          <p:cNvSpPr/>
          <p:nvPr/>
        </p:nvSpPr>
        <p:spPr>
          <a:xfrm>
            <a:off x="424907" y="1789211"/>
            <a:ext cx="8287022" cy="44461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149"/>
          <p:cNvSpPr/>
          <p:nvPr/>
        </p:nvSpPr>
        <p:spPr>
          <a:xfrm>
            <a:off x="577307" y="1941611"/>
            <a:ext cx="8287022" cy="44461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12700" algn="just">
              <a:lnSpc>
                <a:spcPct val="80000"/>
              </a:lnSpc>
              <a:buClr>
                <a:schemeClr val="dk1"/>
              </a:buClr>
              <a:buSzPct val="25000"/>
            </a:pPr>
            <a:endParaRPr lang="pl-PL" sz="2400" dirty="0"/>
          </a:p>
        </p:txBody>
      </p:sp>
      <p:sp>
        <p:nvSpPr>
          <p:cNvPr id="9" name="Shape 149"/>
          <p:cNvSpPr/>
          <p:nvPr/>
        </p:nvSpPr>
        <p:spPr>
          <a:xfrm>
            <a:off x="729707" y="2094011"/>
            <a:ext cx="8287022" cy="44461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/>
            <a:r>
              <a:rPr lang="pl-PL" sz="2400" b="1" dirty="0" smtClean="0"/>
              <a:t>stanowisko </a:t>
            </a:r>
            <a:r>
              <a:rPr lang="pl-PL" sz="2400" b="1" dirty="0"/>
              <a:t>gaśnicze</a:t>
            </a:r>
            <a:r>
              <a:rPr lang="pl-PL" sz="2400" dirty="0"/>
              <a:t> - miejsce pracy </a:t>
            </a:r>
            <a:r>
              <a:rPr lang="pl-PL" sz="2400" dirty="0" err="1"/>
              <a:t>prądownika</a:t>
            </a:r>
            <a:r>
              <a:rPr lang="pl-PL" sz="2400" dirty="0"/>
              <a:t>. Rozbudowując owo określenie możemy powiedzieć, że jest to miejsce, w którym strażak (ratownik) przy pomocy stosownego sprzętu podaje różno­rodne środki gaśnicze realizując wyznaczone zadanie taktyczne;</a:t>
            </a:r>
          </a:p>
          <a:p>
            <a:pPr lvl="0"/>
            <a:r>
              <a:rPr lang="pl-PL" sz="2400" b="1" dirty="0"/>
              <a:t>stanowisko dowodzenia</a:t>
            </a:r>
            <a:r>
              <a:rPr lang="pl-PL" sz="2400" dirty="0"/>
              <a:t> - miejsce pracy dowódcy kierującego</a:t>
            </a:r>
          </a:p>
          <a:p>
            <a:r>
              <a:rPr lang="pl-PL" sz="2400" dirty="0"/>
              <a:t>działaniami ratowniczo-gaśniczymi.</a:t>
            </a:r>
          </a:p>
          <a:p>
            <a:pPr lvl="0" indent="12700" algn="just">
              <a:lnSpc>
                <a:spcPct val="80000"/>
              </a:lnSpc>
              <a:buClr>
                <a:schemeClr val="dk1"/>
              </a:buClr>
              <a:buSzPct val="25000"/>
            </a:pPr>
            <a:r>
              <a:rPr lang="pl-PL" sz="2400" b="1" dirty="0" smtClean="0"/>
              <a:t> 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36274386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 smtClean="0"/>
              <a:t>Teren akcji gaśniczej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49"/>
          <p:cNvSpPr/>
          <p:nvPr/>
        </p:nvSpPr>
        <p:spPr>
          <a:xfrm>
            <a:off x="424907" y="1789211"/>
            <a:ext cx="8287022" cy="44461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149"/>
          <p:cNvSpPr/>
          <p:nvPr/>
        </p:nvSpPr>
        <p:spPr>
          <a:xfrm>
            <a:off x="577307" y="1941611"/>
            <a:ext cx="8287022" cy="44461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12700" algn="just">
              <a:lnSpc>
                <a:spcPct val="80000"/>
              </a:lnSpc>
              <a:buClr>
                <a:schemeClr val="dk1"/>
              </a:buClr>
              <a:buSzPct val="25000"/>
            </a:pPr>
            <a:endParaRPr lang="pl-PL" sz="2400" dirty="0"/>
          </a:p>
        </p:txBody>
      </p:sp>
      <p:sp>
        <p:nvSpPr>
          <p:cNvPr id="9" name="Shape 149"/>
          <p:cNvSpPr/>
          <p:nvPr/>
        </p:nvSpPr>
        <p:spPr>
          <a:xfrm>
            <a:off x="729707" y="2094011"/>
            <a:ext cx="8287022" cy="44461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12700" algn="just">
              <a:lnSpc>
                <a:spcPct val="80000"/>
              </a:lnSpc>
              <a:buClr>
                <a:schemeClr val="dk1"/>
              </a:buClr>
              <a:buSzPct val="25000"/>
            </a:pPr>
            <a:r>
              <a:rPr lang="pl-PL" sz="2400" b="1" dirty="0" smtClean="0"/>
              <a:t> </a:t>
            </a:r>
            <a:endParaRPr lang="pl-PL" sz="24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453" y="1703200"/>
            <a:ext cx="6798676" cy="3470853"/>
          </a:xfrm>
          <a:prstGeom prst="rect">
            <a:avLst/>
          </a:prstGeom>
        </p:spPr>
      </p:pic>
      <p:sp>
        <p:nvSpPr>
          <p:cNvPr id="11" name="Shape 149"/>
          <p:cNvSpPr/>
          <p:nvPr/>
        </p:nvSpPr>
        <p:spPr>
          <a:xfrm>
            <a:off x="84674" y="1576600"/>
            <a:ext cx="3115127" cy="14761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6225" marR="0" lvl="0" indent="-276225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pl-PL" sz="1800" b="1" dirty="0" smtClean="0">
                <a:solidFill>
                  <a:schemeClr val="dk1"/>
                </a:solidFill>
              </a:rPr>
              <a:t>Punkt czerpania </a:t>
            </a:r>
            <a:br>
              <a:rPr lang="pl-PL" sz="1800" b="1" dirty="0" smtClean="0">
                <a:solidFill>
                  <a:schemeClr val="dk1"/>
                </a:solidFill>
              </a:rPr>
            </a:br>
            <a:r>
              <a:rPr lang="pl-PL" sz="1800" b="1" dirty="0" smtClean="0">
                <a:solidFill>
                  <a:schemeClr val="dk1"/>
                </a:solidFill>
              </a:rPr>
              <a:t>wody;</a:t>
            </a:r>
          </a:p>
          <a:p>
            <a:pPr marL="276225" marR="0" lvl="0" indent="-276225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pl-PL" sz="1800" b="1" dirty="0" smtClean="0">
                <a:solidFill>
                  <a:schemeClr val="dk1"/>
                </a:solidFill>
              </a:rPr>
              <a:t>Stanowisko dowodzenia;</a:t>
            </a:r>
          </a:p>
          <a:p>
            <a:pPr marL="276225" marR="0" lvl="0" indent="-276225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pl-PL" sz="1800" b="1" dirty="0" smtClean="0">
                <a:solidFill>
                  <a:schemeClr val="dk1"/>
                </a:solidFill>
              </a:rPr>
              <a:t>Miejsce ulokowania odwodu taktycznego;</a:t>
            </a:r>
          </a:p>
          <a:p>
            <a:pPr marL="276225" marR="0" lvl="0" indent="-276225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pl-PL" sz="1800" b="1" dirty="0" smtClean="0">
                <a:solidFill>
                  <a:schemeClr val="dk1"/>
                </a:solidFill>
              </a:rPr>
              <a:t>Punkt pomocy medycznej;</a:t>
            </a:r>
          </a:p>
          <a:p>
            <a:pPr marL="276225" marR="0" lvl="0" indent="-276225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pl-PL" sz="1800" b="1" dirty="0" smtClean="0">
                <a:solidFill>
                  <a:schemeClr val="dk1"/>
                </a:solidFill>
              </a:rPr>
              <a:t>Policja.</a:t>
            </a:r>
          </a:p>
          <a:p>
            <a:pPr marL="342900" marR="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lphaUcPeriod"/>
            </a:pPr>
            <a:r>
              <a:rPr lang="pl-PL" sz="1800" b="1" dirty="0" smtClean="0">
                <a:solidFill>
                  <a:schemeClr val="dk1"/>
                </a:solidFill>
              </a:rPr>
              <a:t>Pozycja wodna</a:t>
            </a:r>
          </a:p>
          <a:p>
            <a:pPr marL="342900" marR="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lphaUcPeriod"/>
            </a:pPr>
            <a:r>
              <a:rPr lang="pl-PL" sz="1800" b="1" dirty="0" smtClean="0">
                <a:solidFill>
                  <a:schemeClr val="dk1"/>
                </a:solidFill>
              </a:rPr>
              <a:t>Pozycja wężowa</a:t>
            </a:r>
          </a:p>
          <a:p>
            <a:pPr marL="342900" marR="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lphaUcPeriod"/>
            </a:pPr>
            <a:r>
              <a:rPr lang="pl-PL" sz="1800" b="1" dirty="0" smtClean="0">
                <a:solidFill>
                  <a:schemeClr val="dk1"/>
                </a:solidFill>
              </a:rPr>
              <a:t>Pozycja ogniowa</a:t>
            </a:r>
          </a:p>
          <a:p>
            <a:pPr marL="457200" marR="0" lvl="0" indent="-4572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AutoNum type="arabicPeriod"/>
            </a:pPr>
            <a:endParaRPr lang="pl-PL" sz="2400" b="1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794766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 smtClean="0"/>
              <a:t>Rodzaje i charakterystyka działań gaśniczych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49"/>
          <p:cNvSpPr/>
          <p:nvPr/>
        </p:nvSpPr>
        <p:spPr>
          <a:xfrm>
            <a:off x="424907" y="1789211"/>
            <a:ext cx="8287022" cy="44461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149"/>
          <p:cNvSpPr/>
          <p:nvPr/>
        </p:nvSpPr>
        <p:spPr>
          <a:xfrm>
            <a:off x="577307" y="1941611"/>
            <a:ext cx="8287022" cy="44461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12700" algn="just">
              <a:lnSpc>
                <a:spcPct val="80000"/>
              </a:lnSpc>
              <a:buClr>
                <a:schemeClr val="dk1"/>
              </a:buClr>
              <a:buSzPct val="25000"/>
            </a:pPr>
            <a:endParaRPr lang="pl-PL" sz="2400" dirty="0"/>
          </a:p>
        </p:txBody>
      </p:sp>
      <p:sp>
        <p:nvSpPr>
          <p:cNvPr id="9" name="Shape 149"/>
          <p:cNvSpPr/>
          <p:nvPr/>
        </p:nvSpPr>
        <p:spPr>
          <a:xfrm>
            <a:off x="729707" y="2094011"/>
            <a:ext cx="8287022" cy="44461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12700" algn="just">
              <a:lnSpc>
                <a:spcPct val="80000"/>
              </a:lnSpc>
              <a:buClr>
                <a:schemeClr val="dk1"/>
              </a:buClr>
              <a:buSzPct val="25000"/>
            </a:pPr>
            <a:r>
              <a:rPr lang="pl-PL" sz="2400" b="1" dirty="0" smtClean="0"/>
              <a:t> </a:t>
            </a:r>
            <a:endParaRPr lang="pl-PL" sz="24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56515726"/>
              </p:ext>
            </p:extLst>
          </p:nvPr>
        </p:nvGraphicFramePr>
        <p:xfrm>
          <a:off x="1331640" y="178921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3497297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49"/>
          <p:cNvSpPr/>
          <p:nvPr/>
        </p:nvSpPr>
        <p:spPr>
          <a:xfrm>
            <a:off x="424907" y="1789211"/>
            <a:ext cx="8287022" cy="44461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149"/>
          <p:cNvSpPr/>
          <p:nvPr/>
        </p:nvSpPr>
        <p:spPr>
          <a:xfrm>
            <a:off x="577307" y="1941611"/>
            <a:ext cx="8287022" cy="44461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12700" algn="just">
              <a:lnSpc>
                <a:spcPct val="80000"/>
              </a:lnSpc>
              <a:buClr>
                <a:schemeClr val="dk1"/>
              </a:buClr>
              <a:buSzPct val="25000"/>
            </a:pPr>
            <a:endParaRPr lang="pl-PL" sz="2400" dirty="0"/>
          </a:p>
        </p:txBody>
      </p:sp>
      <p:sp>
        <p:nvSpPr>
          <p:cNvPr id="9" name="Shape 149"/>
          <p:cNvSpPr/>
          <p:nvPr/>
        </p:nvSpPr>
        <p:spPr>
          <a:xfrm>
            <a:off x="729707" y="2094011"/>
            <a:ext cx="8287022" cy="44461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12700" algn="just">
              <a:lnSpc>
                <a:spcPct val="80000"/>
              </a:lnSpc>
              <a:buClr>
                <a:schemeClr val="dk1"/>
              </a:buClr>
              <a:buSzPct val="25000"/>
            </a:pPr>
            <a:r>
              <a:rPr lang="pl-PL" sz="2400" b="1" dirty="0" smtClean="0"/>
              <a:t> </a:t>
            </a:r>
            <a:endParaRPr lang="pl-PL" sz="2400" dirty="0"/>
          </a:p>
        </p:txBody>
      </p:sp>
      <p:sp>
        <p:nvSpPr>
          <p:cNvPr id="11" name="Shape 149"/>
          <p:cNvSpPr/>
          <p:nvPr/>
        </p:nvSpPr>
        <p:spPr>
          <a:xfrm>
            <a:off x="501107" y="1636811"/>
            <a:ext cx="8287022" cy="44461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12700" algn="just">
              <a:lnSpc>
                <a:spcPct val="80000"/>
              </a:lnSpc>
              <a:buClr>
                <a:schemeClr val="dk1"/>
              </a:buClr>
              <a:buSzPct val="25000"/>
            </a:pPr>
            <a:r>
              <a:rPr lang="pl-PL" sz="2400" b="1" dirty="0"/>
              <a:t>Natarcie </a:t>
            </a:r>
            <a:r>
              <a:rPr lang="pl-PL" sz="2400" dirty="0"/>
              <a:t>- to podstawowa forma </a:t>
            </a:r>
            <a:r>
              <a:rPr lang="pl-PL" sz="2400" dirty="0" smtClean="0"/>
              <a:t>walki z </a:t>
            </a:r>
            <a:r>
              <a:rPr lang="pl-PL" sz="2400" dirty="0"/>
              <a:t>pożarem polegająca na bezpośrednim zwalczaniu ognisk pożaru, zmierzająca do całkowite­go przerwania procesu </a:t>
            </a:r>
            <a:r>
              <a:rPr lang="pl-PL" sz="2400" dirty="0" smtClean="0"/>
              <a:t>spalania.</a:t>
            </a:r>
          </a:p>
          <a:p>
            <a:pPr lvl="0" indent="12700" algn="just">
              <a:lnSpc>
                <a:spcPct val="80000"/>
              </a:lnSpc>
              <a:buClr>
                <a:schemeClr val="dk1"/>
              </a:buClr>
              <a:buSzPct val="25000"/>
            </a:pPr>
            <a:endParaRPr lang="pl-PL" sz="2400" dirty="0"/>
          </a:p>
          <a:p>
            <a:pPr indent="12700" algn="just">
              <a:lnSpc>
                <a:spcPct val="80000"/>
              </a:lnSpc>
              <a:buClr>
                <a:schemeClr val="dk1"/>
              </a:buClr>
              <a:buSzPct val="25000"/>
            </a:pPr>
            <a:r>
              <a:rPr lang="pl-PL" sz="2400" dirty="0"/>
              <a:t>Natarcie może być podjęte odpowiednio do rozmiarów pożaru, zasięgu prądów gaśniczych i rodzaju środka gaśniczego na:</a:t>
            </a:r>
          </a:p>
          <a:p>
            <a:pPr lvl="0"/>
            <a:endParaRPr lang="pl-PL" sz="2400" b="1" dirty="0" smtClean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pl-PL" sz="2400" b="1" dirty="0" smtClean="0"/>
              <a:t>całą </a:t>
            </a:r>
            <a:r>
              <a:rPr lang="pl-PL" sz="2400" b="1" dirty="0"/>
              <a:t>powierzchnię pożaru</a:t>
            </a:r>
            <a:r>
              <a:rPr lang="pl-PL" sz="2400" dirty="0"/>
              <a:t>, kiedy to każdy punkt powierzchni znajduje się w zasięgu prądów gaśniczych;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400" b="1" dirty="0"/>
              <a:t>całą objętość pomieszczenia (obiektu),</a:t>
            </a:r>
            <a:r>
              <a:rPr lang="pl-PL" sz="2400" dirty="0"/>
              <a:t> co polega na wypełnieniu obiektu odpowiednim środkiem gaśniczym (pianą lekką, gazami obojętnymi, niekiedy wodą np. zatapiając pomieszczenia);</a:t>
            </a:r>
          </a:p>
        </p:txBody>
      </p:sp>
      <p:sp>
        <p:nvSpPr>
          <p:cNvPr id="12" name="Shape 173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 smtClean="0"/>
              <a:t>Rodzaje i charakterystyka działań gaśniczych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419124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49"/>
          <p:cNvSpPr/>
          <p:nvPr/>
        </p:nvSpPr>
        <p:spPr>
          <a:xfrm>
            <a:off x="501107" y="1834479"/>
            <a:ext cx="8287022" cy="44461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149"/>
          <p:cNvSpPr/>
          <p:nvPr/>
        </p:nvSpPr>
        <p:spPr>
          <a:xfrm>
            <a:off x="577307" y="1941611"/>
            <a:ext cx="8287022" cy="44461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12700" algn="just">
              <a:lnSpc>
                <a:spcPct val="80000"/>
              </a:lnSpc>
              <a:buClr>
                <a:schemeClr val="dk1"/>
              </a:buClr>
              <a:buSzPct val="25000"/>
            </a:pPr>
            <a:endParaRPr lang="pl-PL" sz="2400" dirty="0"/>
          </a:p>
        </p:txBody>
      </p:sp>
      <p:sp>
        <p:nvSpPr>
          <p:cNvPr id="9" name="Shape 149"/>
          <p:cNvSpPr/>
          <p:nvPr/>
        </p:nvSpPr>
        <p:spPr>
          <a:xfrm>
            <a:off x="729707" y="2094011"/>
            <a:ext cx="8287022" cy="44461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12700" algn="just">
              <a:lnSpc>
                <a:spcPct val="80000"/>
              </a:lnSpc>
              <a:buClr>
                <a:schemeClr val="dk1"/>
              </a:buClr>
              <a:buSzPct val="25000"/>
            </a:pPr>
            <a:r>
              <a:rPr lang="pl-PL" sz="2400" b="1" dirty="0" smtClean="0"/>
              <a:t> </a:t>
            </a:r>
            <a:endParaRPr lang="pl-PL" sz="2400" dirty="0"/>
          </a:p>
        </p:txBody>
      </p:sp>
      <p:sp>
        <p:nvSpPr>
          <p:cNvPr id="11" name="Shape 149"/>
          <p:cNvSpPr/>
          <p:nvPr/>
        </p:nvSpPr>
        <p:spPr>
          <a:xfrm>
            <a:off x="501107" y="1636811"/>
            <a:ext cx="8287022" cy="44461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pl-PL" sz="2400" b="1" dirty="0"/>
              <a:t>na front pożaru (natarcie frontalne)</a:t>
            </a:r>
            <a:r>
              <a:rPr lang="pl-PL" sz="2400" dirty="0"/>
              <a:t> - gdy działaniem prądów gaśniczych obejmujemy tą część pożaru, gdzie rozszerza się on najintensywniej;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400" b="1" dirty="0" smtClean="0"/>
              <a:t>na </a:t>
            </a:r>
            <a:r>
              <a:rPr lang="pl-PL" sz="2400" b="1" dirty="0"/>
              <a:t>skrzydła pożaru (natarcie oskrzydlające jedno- lub dwustron­nie), </a:t>
            </a:r>
            <a:r>
              <a:rPr lang="pl-PL" sz="2400" dirty="0"/>
              <a:t>gdy podajemy środki gaśnicze na boczne linie ograniczające teren pożaru, z zadaniem stopniowego zawężania czoła pożaru;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pl-PL" sz="2400" b="1" dirty="0"/>
              <a:t>na cały obwód pożaru (natarcie okrążające), </a:t>
            </a:r>
            <a:r>
              <a:rPr lang="pl-PL" sz="2400" dirty="0"/>
              <a:t>realizowane wów­czas gdy cały obszar palący się zostaje otoczony stanowiskami ga­śniczymi</a:t>
            </a:r>
            <a:r>
              <a:rPr lang="pl-PL" sz="2400" dirty="0" smtClean="0"/>
              <a:t>.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pl-PL" sz="2400" dirty="0"/>
          </a:p>
          <a:p>
            <a:pPr lvl="0" indent="12700" algn="just">
              <a:lnSpc>
                <a:spcPct val="80000"/>
              </a:lnSpc>
              <a:buClr>
                <a:schemeClr val="dk1"/>
              </a:buClr>
              <a:buSzPct val="25000"/>
            </a:pPr>
            <a:endParaRPr lang="pl-PL" sz="2400" dirty="0"/>
          </a:p>
        </p:txBody>
      </p:sp>
      <p:sp>
        <p:nvSpPr>
          <p:cNvPr id="12" name="Shape 173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 smtClean="0"/>
              <a:t>Rodzaje i charakterystyka działań gaśniczych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882437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49"/>
          <p:cNvSpPr/>
          <p:nvPr/>
        </p:nvSpPr>
        <p:spPr>
          <a:xfrm>
            <a:off x="424907" y="1789211"/>
            <a:ext cx="8287022" cy="44461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149"/>
          <p:cNvSpPr/>
          <p:nvPr/>
        </p:nvSpPr>
        <p:spPr>
          <a:xfrm>
            <a:off x="577307" y="1941611"/>
            <a:ext cx="8287022" cy="44461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12700" algn="just">
              <a:lnSpc>
                <a:spcPct val="80000"/>
              </a:lnSpc>
              <a:buClr>
                <a:schemeClr val="dk1"/>
              </a:buClr>
              <a:buSzPct val="25000"/>
            </a:pPr>
            <a:endParaRPr lang="pl-PL" sz="2400" dirty="0"/>
          </a:p>
        </p:txBody>
      </p:sp>
      <p:sp>
        <p:nvSpPr>
          <p:cNvPr id="9" name="Shape 149"/>
          <p:cNvSpPr/>
          <p:nvPr/>
        </p:nvSpPr>
        <p:spPr>
          <a:xfrm>
            <a:off x="729707" y="2094011"/>
            <a:ext cx="8287022" cy="44461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12700" algn="just">
              <a:lnSpc>
                <a:spcPct val="80000"/>
              </a:lnSpc>
              <a:buClr>
                <a:schemeClr val="dk1"/>
              </a:buClr>
              <a:buSzPct val="25000"/>
            </a:pPr>
            <a:r>
              <a:rPr lang="pl-PL" sz="2400" b="1" dirty="0" smtClean="0"/>
              <a:t> </a:t>
            </a:r>
            <a:endParaRPr lang="pl-PL" sz="2400" dirty="0"/>
          </a:p>
        </p:txBody>
      </p:sp>
      <p:sp>
        <p:nvSpPr>
          <p:cNvPr id="11" name="Shape 149"/>
          <p:cNvSpPr/>
          <p:nvPr/>
        </p:nvSpPr>
        <p:spPr>
          <a:xfrm>
            <a:off x="501107" y="1473848"/>
            <a:ext cx="8287022" cy="44461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pl-PL" sz="2400" dirty="0"/>
              <a:t>Specyficzną formą działań jest tzw. </a:t>
            </a:r>
            <a:r>
              <a:rPr lang="pl-PL" sz="2400" b="1" dirty="0"/>
              <a:t>natarcie na ognisko pożaru, </a:t>
            </a:r>
            <a:r>
              <a:rPr lang="pl-PL" sz="2400" dirty="0"/>
              <a:t>czyli </a:t>
            </a:r>
            <a:r>
              <a:rPr lang="pl-PL" sz="2400" b="1" dirty="0"/>
              <a:t>działania skoncentrowane. </a:t>
            </a:r>
            <a:r>
              <a:rPr lang="pl-PL" sz="2400" dirty="0"/>
              <a:t>Stosowane jest ono, gdy stopniowe wprowadzanie do akcji przybywających jednostek nie daje oczekiwa­nych rezultatów. Koncentruje się wówczas odpowiednie siły i środki, by następnie przejść do zdecydowanego natarcia. Działanie to organi­zowane jest w dwóch etapach: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pl-PL" sz="2400" dirty="0"/>
              <a:t>gromadzenie i rozstawianie sił i środków na stanowiskach wyjścio­wych do natarcia z równolegle prowadzonymi działaniami obron­nymi (najczęściej przez opóźnianie). Z organizacyjnego punktu widzenia jest to etap najtrudniejszy;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pl-PL" sz="2400" dirty="0"/>
              <a:t>skoncentrowane, zdecydowane i nieprzerwane natarcie wszystkimi przygotowanymi siłami i środkami</a:t>
            </a:r>
            <a:r>
              <a:rPr lang="pl-PL" sz="2400" dirty="0" smtClean="0"/>
              <a:t>.</a:t>
            </a:r>
            <a:endParaRPr lang="pl-PL" sz="2400" dirty="0"/>
          </a:p>
        </p:txBody>
      </p:sp>
      <p:sp>
        <p:nvSpPr>
          <p:cNvPr id="12" name="Shape 173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 smtClean="0"/>
              <a:t>Rodzaje i charakterystyka działań gaśniczych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075722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49"/>
          <p:cNvSpPr/>
          <p:nvPr/>
        </p:nvSpPr>
        <p:spPr>
          <a:xfrm>
            <a:off x="424907" y="1789211"/>
            <a:ext cx="8287022" cy="44461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149"/>
          <p:cNvSpPr/>
          <p:nvPr/>
        </p:nvSpPr>
        <p:spPr>
          <a:xfrm>
            <a:off x="577307" y="1941611"/>
            <a:ext cx="8287022" cy="44461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12700" algn="just">
              <a:lnSpc>
                <a:spcPct val="80000"/>
              </a:lnSpc>
              <a:buClr>
                <a:schemeClr val="dk1"/>
              </a:buClr>
              <a:buSzPct val="25000"/>
            </a:pPr>
            <a:endParaRPr lang="pl-PL" sz="2400" dirty="0"/>
          </a:p>
        </p:txBody>
      </p:sp>
      <p:sp>
        <p:nvSpPr>
          <p:cNvPr id="9" name="Shape 149"/>
          <p:cNvSpPr/>
          <p:nvPr/>
        </p:nvSpPr>
        <p:spPr>
          <a:xfrm>
            <a:off x="729707" y="2094011"/>
            <a:ext cx="8287022" cy="44461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12700" algn="just">
              <a:lnSpc>
                <a:spcPct val="80000"/>
              </a:lnSpc>
              <a:buClr>
                <a:schemeClr val="dk1"/>
              </a:buClr>
              <a:buSzPct val="25000"/>
            </a:pPr>
            <a:r>
              <a:rPr lang="pl-PL" sz="2400" b="1" dirty="0" smtClean="0"/>
              <a:t> </a:t>
            </a:r>
            <a:endParaRPr lang="pl-PL" sz="2400" dirty="0"/>
          </a:p>
        </p:txBody>
      </p:sp>
      <p:sp>
        <p:nvSpPr>
          <p:cNvPr id="11" name="Shape 149"/>
          <p:cNvSpPr/>
          <p:nvPr/>
        </p:nvSpPr>
        <p:spPr>
          <a:xfrm>
            <a:off x="501107" y="1636811"/>
            <a:ext cx="8287022" cy="44461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12700" algn="just">
              <a:lnSpc>
                <a:spcPct val="80000"/>
              </a:lnSpc>
              <a:buClr>
                <a:schemeClr val="dk1"/>
              </a:buClr>
              <a:buSzPct val="25000"/>
            </a:pPr>
            <a:r>
              <a:rPr lang="pl-PL" sz="2400" b="1" dirty="0"/>
              <a:t>Obrona to forma działania taktycznego polegająca na oddziaływa­niu określonymi środkami na obiekty zagrożone pożarem.</a:t>
            </a:r>
            <a:endParaRPr lang="pl-PL" sz="2400" dirty="0"/>
          </a:p>
          <a:p>
            <a:pPr lvl="0" indent="12700" algn="just">
              <a:lnSpc>
                <a:spcPct val="80000"/>
              </a:lnSpc>
              <a:buClr>
                <a:schemeClr val="dk1"/>
              </a:buClr>
              <a:buSzPct val="25000"/>
            </a:pPr>
            <a:endParaRPr lang="pl-PL" sz="2400" dirty="0" smtClean="0"/>
          </a:p>
          <a:p>
            <a:pPr lvl="0" indent="12700" algn="just">
              <a:lnSpc>
                <a:spcPct val="80000"/>
              </a:lnSpc>
              <a:buClr>
                <a:schemeClr val="dk1"/>
              </a:buClr>
              <a:buSzPct val="25000"/>
            </a:pPr>
            <a:r>
              <a:rPr lang="pl-PL" sz="2400" dirty="0" smtClean="0"/>
              <a:t>Obronę dzielimy na:</a:t>
            </a:r>
          </a:p>
          <a:p>
            <a:pPr lvl="0" indent="12700" algn="just">
              <a:lnSpc>
                <a:spcPct val="80000"/>
              </a:lnSpc>
              <a:buClr>
                <a:schemeClr val="dk1"/>
              </a:buClr>
              <a:buSzPct val="25000"/>
            </a:pPr>
            <a:endParaRPr lang="pl-PL" sz="2400" dirty="0" smtClean="0"/>
          </a:p>
          <a:p>
            <a:r>
              <a:rPr lang="pl-PL" sz="2400" b="1" dirty="0"/>
              <a:t>Obrona bliższa </a:t>
            </a:r>
            <a:r>
              <a:rPr lang="pl-PL" sz="2400" dirty="0"/>
              <a:t>- to działania skierowane na obiekty zagrożone bezpośrednio, a zadaniem jej jest niedopuszczenie do rozprzestrze­niania się pożaru.</a:t>
            </a:r>
          </a:p>
          <a:p>
            <a:r>
              <a:rPr lang="pl-PL" sz="2400" b="1" dirty="0"/>
              <a:t>Obrona dalsza (osłona) </a:t>
            </a:r>
            <a:r>
              <a:rPr lang="pl-PL" sz="2400" dirty="0"/>
              <a:t>- polega na działaniu na obiekty za­grożone pośrednio, z zadaniem niedopuszczenia do powstawania nowych ognisk pożaru.</a:t>
            </a:r>
          </a:p>
          <a:p>
            <a:pPr lvl="0" indent="12700" algn="just">
              <a:lnSpc>
                <a:spcPct val="80000"/>
              </a:lnSpc>
              <a:buClr>
                <a:schemeClr val="dk1"/>
              </a:buClr>
              <a:buSzPct val="25000"/>
            </a:pPr>
            <a:endParaRPr lang="pl-PL" sz="2400" dirty="0"/>
          </a:p>
        </p:txBody>
      </p:sp>
      <p:sp>
        <p:nvSpPr>
          <p:cNvPr id="12" name="Shape 173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 smtClean="0"/>
              <a:t>Rodzaje i charakterystyka działań gaśniczych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948406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49"/>
          <p:cNvSpPr/>
          <p:nvPr/>
        </p:nvSpPr>
        <p:spPr>
          <a:xfrm>
            <a:off x="424907" y="1789211"/>
            <a:ext cx="8287022" cy="44461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149"/>
          <p:cNvSpPr/>
          <p:nvPr/>
        </p:nvSpPr>
        <p:spPr>
          <a:xfrm>
            <a:off x="577307" y="1941611"/>
            <a:ext cx="8287022" cy="44461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12700" algn="just">
              <a:lnSpc>
                <a:spcPct val="80000"/>
              </a:lnSpc>
              <a:buClr>
                <a:schemeClr val="dk1"/>
              </a:buClr>
              <a:buSzPct val="25000"/>
            </a:pPr>
            <a:endParaRPr lang="pl-PL" sz="2400" dirty="0"/>
          </a:p>
        </p:txBody>
      </p:sp>
      <p:sp>
        <p:nvSpPr>
          <p:cNvPr id="9" name="Shape 149"/>
          <p:cNvSpPr/>
          <p:nvPr/>
        </p:nvSpPr>
        <p:spPr>
          <a:xfrm>
            <a:off x="729707" y="2094011"/>
            <a:ext cx="8287022" cy="44461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12700" algn="just">
              <a:lnSpc>
                <a:spcPct val="80000"/>
              </a:lnSpc>
              <a:buClr>
                <a:schemeClr val="dk1"/>
              </a:buClr>
              <a:buSzPct val="25000"/>
            </a:pPr>
            <a:r>
              <a:rPr lang="pl-PL" sz="2400" b="1" dirty="0" smtClean="0"/>
              <a:t> </a:t>
            </a:r>
            <a:endParaRPr lang="pl-PL" sz="2400" dirty="0"/>
          </a:p>
        </p:txBody>
      </p:sp>
      <p:sp>
        <p:nvSpPr>
          <p:cNvPr id="11" name="Shape 149"/>
          <p:cNvSpPr/>
          <p:nvPr/>
        </p:nvSpPr>
        <p:spPr>
          <a:xfrm>
            <a:off x="501107" y="1473848"/>
            <a:ext cx="8287022" cy="44461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pl-PL" sz="2400" b="1" dirty="0"/>
              <a:t>Działania połączone </a:t>
            </a:r>
            <a:r>
              <a:rPr lang="pl-PL" sz="2400" dirty="0"/>
              <a:t>- to forma działań łączących natarcie z obroną, m</a:t>
            </a:r>
            <a:r>
              <a:rPr lang="pl-PL" sz="2400" dirty="0" smtClean="0"/>
              <a:t>ająca </a:t>
            </a:r>
            <a:r>
              <a:rPr lang="pl-PL" sz="2400" dirty="0"/>
              <a:t>na celu zmniejszenie szybkości rozprzestrzeniania się pożaru i obronę obiektów położonych bezpośrednio przy froncie pożaru, aż </a:t>
            </a:r>
            <a:r>
              <a:rPr lang="pl-PL" sz="2400" dirty="0" smtClean="0"/>
              <a:t>do </a:t>
            </a:r>
            <a:r>
              <a:rPr lang="pl-PL" sz="2400" dirty="0"/>
              <a:t>stworzenia (bądź zaistnienia) warunków do likwidacji pożaru.</a:t>
            </a:r>
          </a:p>
          <a:p>
            <a:endParaRPr lang="pl-PL" sz="2400" dirty="0" smtClean="0"/>
          </a:p>
          <a:p>
            <a:r>
              <a:rPr lang="pl-PL" sz="2400" dirty="0" smtClean="0"/>
              <a:t>W praktyce ta forma jest najczęściej stosowana podczas pożarów.</a:t>
            </a:r>
            <a:r>
              <a:rPr lang="pl-PL" altLang="pl-PL" sz="2400" dirty="0">
                <a:latin typeface="Arial" panose="020B0604020202020204" pitchFamily="34" charset="0"/>
              </a:rPr>
              <a:t> Ma to na celu jednoczesne zmniejszenie szybkości rozprzestrzeniania się pożaru i obronę obiektów położonych bezpośrednio przy jego froncie. </a:t>
            </a:r>
            <a:endParaRPr lang="pl-PL" sz="2400" dirty="0"/>
          </a:p>
        </p:txBody>
      </p:sp>
      <p:sp>
        <p:nvSpPr>
          <p:cNvPr id="12" name="Shape 173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 smtClean="0"/>
              <a:t>Rodzaje i charakterystyka działań gaśniczych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886240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 smtClean="0"/>
              <a:t>Formy działań taktycznych przy pożarach zewnętrznych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49"/>
          <p:cNvSpPr/>
          <p:nvPr/>
        </p:nvSpPr>
        <p:spPr>
          <a:xfrm>
            <a:off x="424907" y="1789211"/>
            <a:ext cx="8287022" cy="44461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149"/>
          <p:cNvSpPr/>
          <p:nvPr/>
        </p:nvSpPr>
        <p:spPr>
          <a:xfrm>
            <a:off x="577307" y="1941611"/>
            <a:ext cx="8287022" cy="44461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12700" algn="just">
              <a:lnSpc>
                <a:spcPct val="80000"/>
              </a:lnSpc>
              <a:buClr>
                <a:schemeClr val="dk1"/>
              </a:buClr>
              <a:buSzPct val="25000"/>
            </a:pPr>
            <a:endParaRPr lang="pl-PL" sz="2400" dirty="0"/>
          </a:p>
        </p:txBody>
      </p:sp>
      <p:sp>
        <p:nvSpPr>
          <p:cNvPr id="9" name="Shape 149"/>
          <p:cNvSpPr/>
          <p:nvPr/>
        </p:nvSpPr>
        <p:spPr>
          <a:xfrm>
            <a:off x="729707" y="2094011"/>
            <a:ext cx="8287022" cy="44461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12700" algn="just">
              <a:lnSpc>
                <a:spcPct val="80000"/>
              </a:lnSpc>
              <a:buClr>
                <a:schemeClr val="dk1"/>
              </a:buClr>
              <a:buSzPct val="25000"/>
            </a:pPr>
            <a:r>
              <a:rPr lang="pl-PL" sz="2400" b="1" dirty="0" smtClean="0"/>
              <a:t> </a:t>
            </a:r>
            <a:endParaRPr lang="pl-PL" sz="24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799" y="1789211"/>
            <a:ext cx="6735330" cy="4170182"/>
          </a:xfrm>
          <a:prstGeom prst="rect">
            <a:avLst/>
          </a:prstGeom>
        </p:spPr>
      </p:pic>
      <p:sp>
        <p:nvSpPr>
          <p:cNvPr id="11" name="Shape 149"/>
          <p:cNvSpPr/>
          <p:nvPr/>
        </p:nvSpPr>
        <p:spPr>
          <a:xfrm>
            <a:off x="120107" y="1925871"/>
            <a:ext cx="3115127" cy="14761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pl-PL" sz="1800" b="1" dirty="0" smtClean="0">
                <a:solidFill>
                  <a:schemeClr val="dk1"/>
                </a:solidFill>
              </a:rPr>
              <a:t>N – natarcie </a:t>
            </a:r>
          </a:p>
          <a:p>
            <a:pPr marR="0"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pl-PL" sz="1800" b="1" dirty="0" smtClean="0">
                <a:solidFill>
                  <a:schemeClr val="dk1"/>
                </a:solidFill>
              </a:rPr>
              <a:t>Ob – obrona bliska</a:t>
            </a:r>
          </a:p>
          <a:p>
            <a:pPr marR="0"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pl-PL" sz="1800" b="1" dirty="0" smtClean="0">
                <a:solidFill>
                  <a:schemeClr val="dk1"/>
                </a:solidFill>
              </a:rPr>
              <a:t>Od – obrona dalsza</a:t>
            </a:r>
          </a:p>
          <a:p>
            <a:pPr marR="0"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pl-PL" sz="1800" b="1" dirty="0" smtClean="0">
                <a:solidFill>
                  <a:schemeClr val="dk1"/>
                </a:solidFill>
              </a:rPr>
              <a:t>P – działania połączone</a:t>
            </a:r>
          </a:p>
        </p:txBody>
      </p:sp>
    </p:spTree>
    <p:extLst>
      <p:ext uri="{BB962C8B-B14F-4D97-AF65-F5344CB8AC3E}">
        <p14:creationId xmlns:p14="http://schemas.microsoft.com/office/powerpoint/2010/main" val="328941937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946" y="1834420"/>
            <a:ext cx="7021053" cy="4638808"/>
          </a:xfrm>
          <a:prstGeom prst="rect">
            <a:avLst/>
          </a:prstGeom>
        </p:spPr>
      </p:pic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/>
              <a:t>Formy działań taktycznych przy pożarach </a:t>
            </a:r>
            <a:r>
              <a:rPr lang="pl-PL" sz="2800" dirty="0" smtClean="0"/>
              <a:t>wewnętrznych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49"/>
          <p:cNvSpPr/>
          <p:nvPr/>
        </p:nvSpPr>
        <p:spPr>
          <a:xfrm>
            <a:off x="424907" y="1789211"/>
            <a:ext cx="8287022" cy="44461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149"/>
          <p:cNvSpPr/>
          <p:nvPr/>
        </p:nvSpPr>
        <p:spPr>
          <a:xfrm>
            <a:off x="577307" y="1941611"/>
            <a:ext cx="8287022" cy="44461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12700" algn="just">
              <a:lnSpc>
                <a:spcPct val="80000"/>
              </a:lnSpc>
              <a:buClr>
                <a:schemeClr val="dk1"/>
              </a:buClr>
              <a:buSzPct val="25000"/>
            </a:pPr>
            <a:endParaRPr lang="pl-PL" sz="2400" dirty="0"/>
          </a:p>
        </p:txBody>
      </p:sp>
      <p:sp>
        <p:nvSpPr>
          <p:cNvPr id="9" name="Shape 149"/>
          <p:cNvSpPr/>
          <p:nvPr/>
        </p:nvSpPr>
        <p:spPr>
          <a:xfrm>
            <a:off x="729707" y="2094011"/>
            <a:ext cx="8287022" cy="44461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12700" algn="just">
              <a:lnSpc>
                <a:spcPct val="80000"/>
              </a:lnSpc>
              <a:buClr>
                <a:schemeClr val="dk1"/>
              </a:buClr>
              <a:buSzPct val="25000"/>
            </a:pPr>
            <a:r>
              <a:rPr lang="pl-PL" sz="2400" b="1" dirty="0" smtClean="0"/>
              <a:t> </a:t>
            </a:r>
            <a:endParaRPr lang="pl-PL" sz="2400" dirty="0"/>
          </a:p>
        </p:txBody>
      </p:sp>
      <p:sp>
        <p:nvSpPr>
          <p:cNvPr id="11" name="Shape 149"/>
          <p:cNvSpPr/>
          <p:nvPr/>
        </p:nvSpPr>
        <p:spPr>
          <a:xfrm>
            <a:off x="120107" y="1925871"/>
            <a:ext cx="3115127" cy="14761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pl-PL" sz="1800" b="1" dirty="0" smtClean="0">
                <a:solidFill>
                  <a:schemeClr val="dk1"/>
                </a:solidFill>
              </a:rPr>
              <a:t>N – natarcie </a:t>
            </a:r>
          </a:p>
          <a:p>
            <a:pPr marR="0"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pl-PL" sz="1800" b="1" dirty="0" smtClean="0">
                <a:solidFill>
                  <a:schemeClr val="dk1"/>
                </a:solidFill>
              </a:rPr>
              <a:t>Ob – obrona bliska</a:t>
            </a:r>
          </a:p>
          <a:p>
            <a:pPr marR="0"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pl-PL" sz="1800" b="1" dirty="0" smtClean="0">
                <a:solidFill>
                  <a:schemeClr val="dk1"/>
                </a:solidFill>
              </a:rPr>
              <a:t>Od – obrona dalsza</a:t>
            </a:r>
          </a:p>
        </p:txBody>
      </p:sp>
    </p:spTree>
    <p:extLst>
      <p:ext uri="{BB962C8B-B14F-4D97-AF65-F5344CB8AC3E}">
        <p14:creationId xmlns:p14="http://schemas.microsoft.com/office/powerpoint/2010/main" val="349502818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sz="3600" dirty="0" smtClean="0"/>
              <a:t>MATERIAŁ NAUCZANIA</a:t>
            </a:r>
            <a:endParaRPr lang="pl-PL" altLang="pl-PL" sz="36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7391" y="1820300"/>
            <a:ext cx="8295089" cy="4633035"/>
          </a:xfrm>
        </p:spPr>
        <p:txBody>
          <a:bodyPr>
            <a:normAutofit/>
          </a:bodyPr>
          <a:lstStyle/>
          <a:p>
            <a:r>
              <a:rPr lang="pl-PL" dirty="0" smtClean="0"/>
              <a:t> Elementy </a:t>
            </a:r>
            <a:r>
              <a:rPr lang="pl-PL" dirty="0"/>
              <a:t>terenu akcji </a:t>
            </a:r>
            <a:r>
              <a:rPr lang="pl-PL" dirty="0" smtClean="0"/>
              <a:t>gaśniczej; </a:t>
            </a:r>
          </a:p>
          <a:p>
            <a:r>
              <a:rPr lang="pl-PL" dirty="0"/>
              <a:t> </a:t>
            </a:r>
            <a:r>
              <a:rPr lang="pl-PL" dirty="0" smtClean="0"/>
              <a:t>Rodzaje </a:t>
            </a:r>
            <a:r>
              <a:rPr lang="pl-PL" dirty="0"/>
              <a:t>i charakterystyka działań gaśniczych.</a:t>
            </a:r>
          </a:p>
          <a:p>
            <a:endParaRPr lang="pl-PL" dirty="0"/>
          </a:p>
          <a:p>
            <a:endParaRPr lang="pl-PL" dirty="0" smtClean="0"/>
          </a:p>
          <a:p>
            <a:pPr marL="118872" indent="0" algn="r">
              <a:buNone/>
            </a:pPr>
            <a:r>
              <a:rPr lang="pl-PL" dirty="0" smtClean="0"/>
              <a:t>Czas</a:t>
            </a:r>
            <a:r>
              <a:rPr lang="pl-PL" smtClean="0"/>
              <a:t>: 1T</a:t>
            </a:r>
            <a:endParaRPr lang="pl-PL" dirty="0"/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37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BIBLIOGRAFIA</a:t>
            </a:r>
          </a:p>
        </p:txBody>
      </p:sp>
      <p:sp>
        <p:nvSpPr>
          <p:cNvPr id="187" name="Shape 187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body" idx="2"/>
          </p:nvPr>
        </p:nvSpPr>
        <p:spPr>
          <a:xfrm>
            <a:off x="467543" y="1832844"/>
            <a:ext cx="8216267" cy="2185986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pl-PL" sz="3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„Taktyka działań gaśniczych” Piotr Bielicki Warszawa 2004</a:t>
            </a:r>
            <a:endParaRPr lang="pl-PL"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Shape 190"/>
          <p:cNvSpPr txBox="1">
            <a:spLocks noGrp="1"/>
          </p:cNvSpPr>
          <p:nvPr>
            <p:ph type="body" idx="2"/>
          </p:nvPr>
        </p:nvSpPr>
        <p:spPr>
          <a:xfrm>
            <a:off x="5940151" y="5157192"/>
            <a:ext cx="3088351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  <p:sp>
        <p:nvSpPr>
          <p:cNvPr id="191" name="Shape 191"/>
          <p:cNvSpPr txBox="1">
            <a:spLocks noGrp="1"/>
          </p:cNvSpPr>
          <p:nvPr>
            <p:ph type="body" idx="2"/>
          </p:nvPr>
        </p:nvSpPr>
        <p:spPr>
          <a:xfrm>
            <a:off x="6092551" y="5309592"/>
            <a:ext cx="3088351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  <p:pic>
        <p:nvPicPr>
          <p:cNvPr id="192" name="Shape 1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dirty="0" smtClean="0"/>
              <a:t>Elementy terenu akcji gaśniczej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Shape 149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pl-PL" sz="24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Teren pożaru </a:t>
            </a:r>
            <a:r>
              <a:rPr lang="pl-PL" sz="240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to obszar, na którym znajdują się pomieszczenia, budynki, lasy, a także inne obiekty palące się oraz zagrożone bezpośrednio (przez działanie ciepła, płomieni) i pośrednio (przez ognie lotne i ruchy gorących mas powietrza). </a:t>
            </a:r>
            <a:endParaRPr sz="24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Shape 150"/>
          <p:cNvSpPr/>
          <p:nvPr/>
        </p:nvSpPr>
        <p:spPr>
          <a:xfrm>
            <a:off x="282438" y="3461662"/>
            <a:ext cx="7774213" cy="27184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pl-PL" sz="24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Wyróżniamy następujące elementy terenu pożaru: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l-PL" sz="24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Front </a:t>
            </a:r>
            <a:r>
              <a:rPr lang="pl-PL" sz="2400" b="1" dirty="0" smtClean="0">
                <a:solidFill>
                  <a:schemeClr val="dk1"/>
                </a:solidFill>
              </a:rPr>
              <a:t>(czoło) pożaru;</a:t>
            </a:r>
            <a:endParaRPr lang="pl-PL"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l-PL" sz="24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Tył pożaru;</a:t>
            </a:r>
            <a:endParaRPr lang="pl-PL"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l-PL" sz="24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Skrzydła pożaru;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l-PL" sz="2400" b="1" dirty="0" smtClean="0">
                <a:solidFill>
                  <a:schemeClr val="dk1"/>
                </a:solidFill>
              </a:rPr>
              <a:t>Oś pożaru;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l-PL" sz="24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Obwód pożaru.</a:t>
            </a:r>
            <a:endParaRPr lang="pl-PL"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Shape 1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Shape 154"/>
          <p:cNvSpPr txBox="1">
            <a:spLocks noGrp="1"/>
          </p:cNvSpPr>
          <p:nvPr>
            <p:ph type="body" idx="2"/>
          </p:nvPr>
        </p:nvSpPr>
        <p:spPr>
          <a:xfrm>
            <a:off x="5444805" y="6072117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Elementy terenu </a:t>
            </a:r>
            <a:r>
              <a:rPr lang="pl-PL" sz="2800" dirty="0" smtClean="0"/>
              <a:t>akcji gaśniczej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Shape 161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Shape 162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Shape 1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49"/>
          <p:cNvSpPr/>
          <p:nvPr/>
        </p:nvSpPr>
        <p:spPr>
          <a:xfrm>
            <a:off x="424907" y="1789211"/>
            <a:ext cx="8287022" cy="44461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pl-PL" sz="24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Front pożaru </a:t>
            </a:r>
            <a:r>
              <a:rPr lang="pl-PL" sz="240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przestrzeń (odcinek obwodu pożaru) na którym liniowa prędkość rozprzestrzeniania się pożaru jest największa. </a:t>
            </a:r>
          </a:p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pl-PL" sz="2400" b="1" dirty="0">
              <a:solidFill>
                <a:schemeClr val="dk1"/>
              </a:solidFill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pl-PL" sz="24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Tył pożaru </a:t>
            </a:r>
            <a:r>
              <a:rPr lang="pl-PL" sz="240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to linia znajdująca się po przeciwległej stronie do kierunku jego rozprzestrzeniania się (frontu pożaru) i ogranicza obiekty (tereny) palące się od niepalących.</a:t>
            </a:r>
          </a:p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pl-PL" sz="2400" b="1" dirty="0">
              <a:solidFill>
                <a:schemeClr val="dk1"/>
              </a:solidFill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pl-PL" sz="24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Skrzydła pożaru </a:t>
            </a:r>
            <a:r>
              <a:rPr lang="pl-PL" sz="240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linie boczne ograniczające teren pożaru. Określa się je stając twarzą do frontu pożaru i wówczas po lewej ręce znajdować się będzie lewe, po prawej zaś ręce skrzydło prawe.</a:t>
            </a:r>
            <a:endParaRPr sz="24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Elementy terenu </a:t>
            </a:r>
            <a:r>
              <a:rPr lang="pl-PL" sz="2800" dirty="0" smtClean="0"/>
              <a:t>akcji gaśniczej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49"/>
          <p:cNvSpPr/>
          <p:nvPr/>
        </p:nvSpPr>
        <p:spPr>
          <a:xfrm>
            <a:off x="424907" y="1789211"/>
            <a:ext cx="8287022" cy="44461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pl-PL" sz="24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Oś pożaru </a:t>
            </a:r>
            <a:r>
              <a:rPr lang="pl-PL" sz="240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linia prostopadła do frontu pożaru i przechodząca przez jego teren zgodnie z kierunkiem rozprzestrzeniania się pożaru.</a:t>
            </a:r>
          </a:p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pl-PL" sz="2400" b="1" dirty="0">
              <a:solidFill>
                <a:schemeClr val="dk1"/>
              </a:solidFill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pl-PL" sz="24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Obwód pożaru </a:t>
            </a:r>
            <a:r>
              <a:rPr lang="pl-PL" sz="240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jest to linia okalająca teren pożaru.</a:t>
            </a:r>
            <a:endParaRPr sz="24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286" y="1636811"/>
            <a:ext cx="6756713" cy="4356583"/>
          </a:xfrm>
          <a:prstGeom prst="rect">
            <a:avLst/>
          </a:prstGeom>
        </p:spPr>
      </p:pic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Elementy terenu </a:t>
            </a:r>
            <a:r>
              <a:rPr lang="pl-PL" sz="2800" dirty="0" smtClean="0"/>
              <a:t>akcji gaśniczej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49"/>
          <p:cNvSpPr/>
          <p:nvPr/>
        </p:nvSpPr>
        <p:spPr>
          <a:xfrm>
            <a:off x="424907" y="1789211"/>
            <a:ext cx="8287022" cy="44461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149"/>
          <p:cNvSpPr/>
          <p:nvPr/>
        </p:nvSpPr>
        <p:spPr>
          <a:xfrm>
            <a:off x="28393" y="1708350"/>
            <a:ext cx="3115127" cy="14761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6225" marR="0" lvl="0" indent="-276225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pl-PL" sz="2000" b="1" dirty="0" smtClean="0">
                <a:solidFill>
                  <a:schemeClr val="dk1"/>
                </a:solidFill>
              </a:rPr>
              <a:t>Front pożaru;</a:t>
            </a:r>
          </a:p>
          <a:p>
            <a:pPr marL="276225" marR="0" lvl="0" indent="-276225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pl-PL" sz="2000" b="1" dirty="0" smtClean="0">
                <a:solidFill>
                  <a:schemeClr val="dk1"/>
                </a:solidFill>
              </a:rPr>
              <a:t>Tył pożaru;</a:t>
            </a:r>
          </a:p>
          <a:p>
            <a:pPr marL="276225" marR="0" lvl="0" indent="-276225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pl-PL" sz="2000" b="1" dirty="0" smtClean="0">
                <a:solidFill>
                  <a:schemeClr val="dk1"/>
                </a:solidFill>
              </a:rPr>
              <a:t>Skrzydła pożaru;</a:t>
            </a:r>
          </a:p>
          <a:p>
            <a:pPr marL="276225" marR="0" lvl="0" indent="-276225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pl-PL" sz="2000" b="1" dirty="0" smtClean="0">
                <a:solidFill>
                  <a:schemeClr val="dk1"/>
                </a:solidFill>
              </a:rPr>
              <a:t>Oś pożaru.</a:t>
            </a:r>
          </a:p>
          <a:p>
            <a:pPr marL="457200" marR="0" lvl="0" indent="-4572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AutoNum type="arabicPeriod"/>
            </a:pPr>
            <a:endParaRPr lang="pl-PL" sz="2400" b="1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274584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 smtClean="0"/>
              <a:t>Elementy terenu akcji gaśniczej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49"/>
          <p:cNvSpPr/>
          <p:nvPr/>
        </p:nvSpPr>
        <p:spPr>
          <a:xfrm>
            <a:off x="424907" y="1789211"/>
            <a:ext cx="8287022" cy="44461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149"/>
          <p:cNvSpPr/>
          <p:nvPr/>
        </p:nvSpPr>
        <p:spPr>
          <a:xfrm>
            <a:off x="348707" y="1836102"/>
            <a:ext cx="8287022" cy="44461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pl-PL" sz="24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Teren </a:t>
            </a:r>
            <a:r>
              <a:rPr lang="pl-PL" sz="24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akcji gaśniczej </a:t>
            </a:r>
            <a:r>
              <a:rPr lang="pl-PL" sz="24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to obszar obejmujący teren pożaru oraz tereny związane z prowadzonymi działaniami, a położone poza terenem pożaru nawet w znacznej odległości.</a:t>
            </a:r>
          </a:p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pl-PL" sz="2400" b="1" dirty="0">
              <a:solidFill>
                <a:schemeClr val="dk1"/>
              </a:solidFill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pl-PL" sz="24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 względem taktycznym teren akcji możemy podzielić na</a:t>
            </a:r>
            <a:r>
              <a:rPr lang="pl-PL" sz="24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lang="pl-PL" sz="2400" b="1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8912" lvl="0" indent="-324612">
              <a:lnSpc>
                <a:spcPct val="150000"/>
              </a:lnSpc>
              <a:buClr>
                <a:schemeClr val="accent1"/>
              </a:buClr>
              <a:buSzPct val="81454"/>
              <a:buFont typeface="Noto Sans Symbols"/>
              <a:buChar char="◼"/>
            </a:pPr>
            <a:r>
              <a:rPr lang="pl-PL" sz="2400" dirty="0" smtClean="0">
                <a:solidFill>
                  <a:schemeClr val="dk1"/>
                </a:solidFill>
              </a:rPr>
              <a:t>Pozycję wodną;</a:t>
            </a:r>
            <a:endParaRPr lang="pl-PL" sz="2400" dirty="0">
              <a:solidFill>
                <a:schemeClr val="dk1"/>
              </a:solidFill>
            </a:endParaRPr>
          </a:p>
          <a:p>
            <a:pPr marL="438912" lvl="0" indent="-324612">
              <a:lnSpc>
                <a:spcPct val="150000"/>
              </a:lnSpc>
              <a:buClr>
                <a:schemeClr val="accent1"/>
              </a:buClr>
              <a:buSzPct val="81454"/>
              <a:buFont typeface="Noto Sans Symbols"/>
              <a:buChar char="◼"/>
            </a:pPr>
            <a:r>
              <a:rPr lang="pl-PL" sz="2400" dirty="0" smtClean="0"/>
              <a:t>Pozycję wężową;</a:t>
            </a:r>
            <a:endParaRPr lang="pl-PL" sz="2400" dirty="0">
              <a:solidFill>
                <a:schemeClr val="dk1"/>
              </a:solidFill>
            </a:endParaRPr>
          </a:p>
          <a:p>
            <a:pPr marL="438912" lvl="0" indent="-324612">
              <a:lnSpc>
                <a:spcPct val="150000"/>
              </a:lnSpc>
              <a:buClr>
                <a:schemeClr val="accent1"/>
              </a:buClr>
              <a:buSzPct val="81454"/>
              <a:buFont typeface="Noto Sans Symbols"/>
              <a:buChar char="◼"/>
            </a:pPr>
            <a:r>
              <a:rPr lang="pl-PL" sz="2400" dirty="0" smtClean="0">
                <a:solidFill>
                  <a:schemeClr val="dk1"/>
                </a:solidFill>
              </a:rPr>
              <a:t>Pozycję ogniową.</a:t>
            </a:r>
            <a:endParaRPr lang="pl-PL" sz="24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72634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 smtClean="0"/>
              <a:t>Elementy terenu akcji gaśniczej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49"/>
          <p:cNvSpPr/>
          <p:nvPr/>
        </p:nvSpPr>
        <p:spPr>
          <a:xfrm>
            <a:off x="424907" y="1789211"/>
            <a:ext cx="8287022" cy="44461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149"/>
          <p:cNvSpPr/>
          <p:nvPr/>
        </p:nvSpPr>
        <p:spPr>
          <a:xfrm>
            <a:off x="577307" y="1941611"/>
            <a:ext cx="8287022" cy="44461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pl-PL" sz="24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Pozycja wodna </a:t>
            </a:r>
            <a:r>
              <a:rPr lang="pl-PL" sz="240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to teren, na którym znajdują się punkty czerpania wody, ustawione zostały pompy oraz zbudowano linie ssawne lub zasilające.</a:t>
            </a:r>
          </a:p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pl-PL" sz="2400" b="1" dirty="0">
              <a:solidFill>
                <a:schemeClr val="dk1"/>
              </a:solidFill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pl-PL" sz="2400" b="1" dirty="0" smtClean="0">
                <a:solidFill>
                  <a:schemeClr val="dk1"/>
                </a:solidFill>
              </a:rPr>
              <a:t>Pozycja wężowa </a:t>
            </a:r>
            <a:r>
              <a:rPr lang="pl-PL" sz="2400" dirty="0" smtClean="0">
                <a:solidFill>
                  <a:schemeClr val="dk1"/>
                </a:solidFill>
              </a:rPr>
              <a:t>– obszar przez który biegną główne linie wężowe, ułożone między stanowiskiem wodnym a rozdzielaczem.</a:t>
            </a:r>
          </a:p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pl-PL" sz="2400" b="1" dirty="0">
              <a:solidFill>
                <a:schemeClr val="dk1"/>
              </a:solidFill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pl-PL" sz="2400" b="1" dirty="0" smtClean="0">
                <a:solidFill>
                  <a:schemeClr val="dk1"/>
                </a:solidFill>
              </a:rPr>
              <a:t>Pozycja ogniowa </a:t>
            </a:r>
            <a:r>
              <a:rPr lang="pl-PL" sz="2400" dirty="0" smtClean="0">
                <a:solidFill>
                  <a:schemeClr val="dk1"/>
                </a:solidFill>
              </a:rPr>
              <a:t>– obszar pomiędzy rozdzielaczem (hydrantem, pompą) a miejscem pożaru. Na pozycji tej rozwinięte zostały linie gaśnicze i pracują stanowiska gaśnicze.</a:t>
            </a:r>
            <a:endParaRPr lang="pl-PL" sz="24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66292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 smtClean="0"/>
              <a:t>Elementy terenu akcji gaśniczej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49"/>
          <p:cNvSpPr/>
          <p:nvPr/>
        </p:nvSpPr>
        <p:spPr>
          <a:xfrm>
            <a:off x="424907" y="1789211"/>
            <a:ext cx="8287022" cy="44461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149"/>
          <p:cNvSpPr/>
          <p:nvPr/>
        </p:nvSpPr>
        <p:spPr>
          <a:xfrm>
            <a:off x="577307" y="1941611"/>
            <a:ext cx="8287022" cy="44461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12700" algn="just">
              <a:lnSpc>
                <a:spcPct val="80000"/>
              </a:lnSpc>
              <a:buClr>
                <a:schemeClr val="dk1"/>
              </a:buClr>
              <a:buSzPct val="25000"/>
            </a:pPr>
            <a:r>
              <a:rPr lang="pl-PL" sz="2400" b="1" dirty="0" smtClean="0"/>
              <a:t>W </a:t>
            </a:r>
            <a:r>
              <a:rPr lang="pl-PL" sz="2400" b="1" dirty="0"/>
              <a:t>ramach każdej pozycji wskazać można na funkcjonujące stano­wiska bojowe, czyli miejsca, w których strażak (ratownik) wykonuje określone zadania wynikające z taktycznych potrzeb </a:t>
            </a:r>
            <a:r>
              <a:rPr lang="pl-PL" sz="2400" b="1" dirty="0" smtClean="0"/>
              <a:t>akcji.</a:t>
            </a:r>
          </a:p>
          <a:p>
            <a:r>
              <a:rPr lang="pl-PL" sz="2400" dirty="0"/>
              <a:t>Do stanowisk bojowych w działaniach gaśniczych zaliczymy:</a:t>
            </a:r>
          </a:p>
          <a:p>
            <a:pPr lvl="0"/>
            <a:r>
              <a:rPr lang="pl-PL" sz="2400" b="1" dirty="0"/>
              <a:t>stanowisko wodne</a:t>
            </a:r>
            <a:r>
              <a:rPr lang="pl-PL" sz="2400" dirty="0"/>
              <a:t> - miejsce ustawienia pompy i miejsce pracy mechanika. Stanowisko to ustawione jest przy punkcie czerpania wody, czyli miejscu poboru wody dla potrzeb akcji gaśniczej;</a:t>
            </a:r>
          </a:p>
          <a:p>
            <a:pPr lvl="0"/>
            <a:r>
              <a:rPr lang="pl-PL" sz="2400" b="1" dirty="0"/>
              <a:t>stanowisko rozdzielacza</a:t>
            </a:r>
            <a:r>
              <a:rPr lang="pl-PL" sz="2400" dirty="0"/>
              <a:t> - miejsce w którym ustawiono rozdzie­lacz</a:t>
            </a:r>
            <a:r>
              <a:rPr lang="pl-PL" sz="2400" dirty="0" smtClean="0"/>
              <a:t>;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29343046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uł">
  <a:themeElements>
    <a:clrScheme name="Moduł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uł">
  <a:themeElements>
    <a:clrScheme name="Moduł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1052</Words>
  <Application>Microsoft Office PowerPoint</Application>
  <PresentationFormat>Pokaz na ekranie (4:3)</PresentationFormat>
  <Paragraphs>156</Paragraphs>
  <Slides>20</Slides>
  <Notes>20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20</vt:i4>
      </vt:variant>
    </vt:vector>
  </HeadingPairs>
  <TitlesOfParts>
    <vt:vector size="27" baseType="lpstr">
      <vt:lpstr>Calibri</vt:lpstr>
      <vt:lpstr>Arial Black</vt:lpstr>
      <vt:lpstr>Noto Sans Symbols</vt:lpstr>
      <vt:lpstr>Arial</vt:lpstr>
      <vt:lpstr>Wingdings</vt:lpstr>
      <vt:lpstr>Moduł</vt:lpstr>
      <vt:lpstr>Moduł</vt:lpstr>
      <vt:lpstr>TEMAT 16:  Podstawy organizacji akcji gaśniczej</vt:lpstr>
      <vt:lpstr>MATERIAŁ NAUCZANIA</vt:lpstr>
      <vt:lpstr>Elementy terenu akcji gaśniczej</vt:lpstr>
      <vt:lpstr>Elementy terenu akcji gaśniczej</vt:lpstr>
      <vt:lpstr>Elementy terenu akcji gaśniczej</vt:lpstr>
      <vt:lpstr>Elementy terenu akcji gaśniczej</vt:lpstr>
      <vt:lpstr>Elementy terenu akcji gaśniczej</vt:lpstr>
      <vt:lpstr>Elementy terenu akcji gaśniczej</vt:lpstr>
      <vt:lpstr>Elementy terenu akcji gaśniczej</vt:lpstr>
      <vt:lpstr>Stanowiska bojowe</vt:lpstr>
      <vt:lpstr>Teren akcji gaśniczej</vt:lpstr>
      <vt:lpstr>Rodzaje i charakterystyka działań gaśniczych</vt:lpstr>
      <vt:lpstr>Rodzaje i charakterystyka działań gaśniczych</vt:lpstr>
      <vt:lpstr>Rodzaje i charakterystyka działań gaśniczych</vt:lpstr>
      <vt:lpstr>Rodzaje i charakterystyka działań gaśniczych</vt:lpstr>
      <vt:lpstr>Rodzaje i charakterystyka działań gaśniczych</vt:lpstr>
      <vt:lpstr>Rodzaje i charakterystyka działań gaśniczych</vt:lpstr>
      <vt:lpstr>Formy działań taktycznych przy pożarach zewnętrznych</vt:lpstr>
      <vt:lpstr>Formy działań taktycznych przy pożarach wewnętrznych</vt:lpstr>
      <vt:lpstr>BIBLIOGRAFIA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TEMAT 11:  Organizacja szkoleń, ćwiczeń  oraz zawodów sportowo-pożarniczych  OSP i MDP</dc:title>
  <dc:creator>Pakman</dc:creator>
  <cp:lastModifiedBy>Marek E</cp:lastModifiedBy>
  <cp:revision>22</cp:revision>
  <dcterms:modified xsi:type="dcterms:W3CDTF">2016-06-03T08:43:13Z</dcterms:modified>
</cp:coreProperties>
</file>