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ED9"/>
    <a:srgbClr val="95DFB6"/>
    <a:srgbClr val="00823B"/>
    <a:srgbClr val="CF2240"/>
    <a:srgbClr val="BDEBD2"/>
    <a:srgbClr val="00FF99"/>
    <a:srgbClr val="99FF99"/>
    <a:srgbClr val="FFFFFF"/>
    <a:srgbClr val="009644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859" autoAdjust="0"/>
    <p:restoredTop sz="92792" autoAdjust="0"/>
  </p:normalViewPr>
  <p:slideViewPr>
    <p:cSldViewPr>
      <p:cViewPr varScale="1">
        <p:scale>
          <a:sx n="145" d="100"/>
          <a:sy n="145" d="100"/>
        </p:scale>
        <p:origin x="2706" y="12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B2269-152C-4AB6-80C3-429635D446E7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17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4279403" y="4005064"/>
            <a:ext cx="2082467" cy="508951"/>
          </a:xfrm>
          <a:prstGeom prst="rect">
            <a:avLst/>
          </a:prstGeom>
          <a:solidFill>
            <a:srgbClr val="FFFFFF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defPPr>
              <a:defRPr lang="pl-PL"/>
            </a:defPPr>
            <a:lvl1pPr>
              <a:spcBef>
                <a:spcPts val="0"/>
              </a:spcBef>
              <a:defRPr sz="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pl-PL" b="1" dirty="0"/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283964" y="3448494"/>
            <a:ext cx="2083672" cy="501123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2400"/>
              </a:spcAft>
            </a:pPr>
            <a:endParaRPr lang="en-GB" altLang="pl-PL" sz="700" b="1" dirty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367180" y="2169296"/>
            <a:ext cx="3924000" cy="246221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 w="38100">
            <a:noFill/>
          </a:ln>
          <a:effectLst>
            <a:softEdge rad="50800"/>
          </a:effectLst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815908" y="2895820"/>
            <a:ext cx="939772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General Director’s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116863" y="4549682"/>
            <a:ext cx="922181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Paying Authority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120373" y="2343526"/>
            <a:ext cx="918671" cy="46942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State Budget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114902" y="3438834"/>
            <a:ext cx="924142" cy="48080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Economy Financing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116863" y="4006240"/>
            <a:ext cx="922181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Local Government Finances Department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3277853" y="3999256"/>
            <a:ext cx="923665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Goods and Services Tax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51399" y="3442514"/>
            <a:ext cx="885477" cy="48004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Economic Policy Support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815908" y="2340669"/>
            <a:ext cx="929765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Administrative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BAD</a:t>
            </a: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822245" y="4564655"/>
            <a:ext cx="929767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Finances and Accounting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2253141" y="4008748"/>
            <a:ext cx="883735" cy="462167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International Cooperation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7681030" y="4571013"/>
            <a:ext cx="990862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600" b="0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International Relations of the National Revenue Administration Department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600" b="0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altLang="pl-PL" sz="600" b="1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DWK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5359500" y="5686267"/>
            <a:ext cx="1002370" cy="457064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Tax Collection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1206822" y="2355243"/>
            <a:ext cx="912342" cy="46610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Public Finance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Discipline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815908" y="4006240"/>
            <a:ext cx="929767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Security and Data Protection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DB</a:t>
            </a: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6511652" y="3445236"/>
            <a:ext cx="990863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Audit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of Public Funds 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DAS</a:t>
            </a:r>
            <a:endParaRPr lang="en-GB" altLang="pl-PL" sz="700" i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4279404" y="4567205"/>
            <a:ext cx="942726" cy="468000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 w="3175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Department of Financial Information 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109260" y="2905634"/>
            <a:ext cx="922181" cy="46584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Budget Zone Financing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3271292" y="2909831"/>
            <a:ext cx="923665" cy="45398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Excise Duty and Gambling </a:t>
            </a:r>
            <a:r>
              <a:rPr lang="pl-PL" altLang="pl-PL" sz="700" dirty="0" err="1">
                <a:latin typeface="Calibri" panose="020F0502020204030204" pitchFamily="34" charset="0"/>
              </a:rPr>
              <a:t>Tax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dirty="0">
                <a:latin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3275722" y="3447936"/>
            <a:ext cx="931674" cy="48596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Income Taxes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1192706" y="2908276"/>
            <a:ext cx="91921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Public Debt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817023" y="1260000"/>
            <a:ext cx="934989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Director General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Marta </a:t>
            </a:r>
          </a:p>
          <a:p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Niżałowska-Pactwa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815908" y="5691543"/>
            <a:ext cx="929765" cy="468000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pl-PL"/>
            </a:defPPr>
            <a:lvl1pPr eaLnBrk="1" hangingPunct="1">
              <a:spcBef>
                <a:spcPts val="600"/>
              </a:spcBef>
              <a:defRPr sz="700" i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pl-PL" dirty="0"/>
              <a:t>Commissioner for Protection of Classified Information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2261882" y="2350779"/>
            <a:ext cx="865394" cy="46216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Guarantee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1183060" y="3999256"/>
            <a:ext cx="912342" cy="47611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Macroeconomic Policy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1183060" y="4564655"/>
            <a:ext cx="924477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Financial Market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Development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1182706" y="5134561"/>
            <a:ext cx="924477" cy="468000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en-GB" sz="700" i="1" dirty="0">
                <a:solidFill>
                  <a:schemeClr val="tx1"/>
                </a:solidFill>
                <a:latin typeface="Calibri" panose="020F0502020204030204" pitchFamily="34" charset="0"/>
              </a:rPr>
              <a:t>Accounting Standards Committee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1193883" y="3444324"/>
            <a:ext cx="918671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Value for Money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and Accounting Department 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DWR</a:t>
            </a:r>
            <a:endParaRPr lang="en-GB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4279404" y="2344951"/>
            <a:ext cx="958485" cy="460993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en-GB" altLang="pl-PL" sz="700" dirty="0">
                <a:solidFill>
                  <a:schemeClr val="tx1"/>
                </a:solidFill>
              </a:rPr>
              <a:t>Minister' s Office</a:t>
            </a:r>
            <a:br>
              <a:rPr lang="en-GB" altLang="pl-PL" sz="700" dirty="0">
                <a:solidFill>
                  <a:schemeClr val="tx1"/>
                </a:solidFill>
              </a:rPr>
            </a:br>
            <a:r>
              <a:rPr lang="en-GB" altLang="pl-PL" sz="700" b="1" dirty="0">
                <a:solidFill>
                  <a:schemeClr val="tx1"/>
                </a:solidFill>
              </a:rPr>
              <a:t>BMI</a:t>
            </a:r>
            <a:endParaRPr lang="en-GB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2623220" y="201600"/>
            <a:ext cx="3672408" cy="69309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GB" altLang="pl-PL" sz="1100" dirty="0">
                <a:latin typeface="Calibri" panose="020F0502020204030204" pitchFamily="34" charset="0"/>
              </a:rPr>
              <a:t>Minister of Finance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100" b="1">
                <a:latin typeface="Calibri" panose="020F0502020204030204" pitchFamily="34" charset="0"/>
              </a:rPr>
              <a:t>Andrzej Domański</a:t>
            </a:r>
            <a:endParaRPr lang="en-GB" altLang="pl-PL" sz="1100" b="1" dirty="0"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266412" y="1837485"/>
            <a:ext cx="971477" cy="43051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altLang="pl-PL" sz="700" dirty="0">
                <a:solidFill>
                  <a:schemeClr val="tx1"/>
                </a:solidFill>
              </a:rPr>
              <a:t>Political Cabinet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6511652" y="4571013"/>
            <a:ext cx="1002349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Combating Economic Crime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5356391" y="2891086"/>
            <a:ext cx="100548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Large Business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DKP</a:t>
            </a:r>
            <a:endParaRPr lang="en-GB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2263180" y="2909831"/>
            <a:ext cx="865972" cy="447161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Strategy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DST</a:t>
            </a: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365863" y="2343330"/>
            <a:ext cx="996008" cy="460994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600" dirty="0">
                <a:solidFill>
                  <a:srgbClr val="CF2240"/>
                </a:solidFill>
                <a:latin typeface="Calibri" panose="020F0502020204030204" pitchFamily="34" charset="0"/>
              </a:rPr>
              <a:t>Budget, Property and Human Resources Revenue Administration Department</a:t>
            </a:r>
          </a:p>
          <a:p>
            <a:pPr eaLnBrk="1" hangingPunct="1"/>
            <a:r>
              <a:rPr lang="en-GB" altLang="pl-PL" sz="600" b="1" dirty="0">
                <a:solidFill>
                  <a:srgbClr val="CF2240"/>
                </a:solidFill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815908" y="3448061"/>
            <a:ext cx="929767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Control and Internal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Audit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BKA</a:t>
            </a:r>
            <a:endParaRPr lang="en-GB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7663780" y="3435917"/>
            <a:ext cx="1002347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700" b="0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Department of Toll Collection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700" b="1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DPO</a:t>
            </a: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815908" y="5139302"/>
            <a:ext cx="939325" cy="487587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err="1">
                <a:latin typeface="Calibri" panose="020F0502020204030204" pitchFamily="34" charset="0"/>
              </a:rPr>
              <a:t>Informatization</a:t>
            </a:r>
            <a:r>
              <a:rPr lang="en-GB" altLang="pl-PL" sz="700" dirty="0">
                <a:latin typeface="Calibri" panose="020F0502020204030204" pitchFamily="34" charset="0"/>
              </a:rPr>
              <a:t> Technology Management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DZI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7681029" y="4006240"/>
            <a:ext cx="990863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kumimoji="0" lang="en-GB" altLang="pl-PL" sz="700" b="0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Relationships with Customers Department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700" b="1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DRK</a:t>
            </a:r>
            <a:endParaRPr lang="en-GB" altLang="pl-PL" sz="600" b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6511652" y="2888992"/>
            <a:ext cx="990863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Data Analytics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DAK</a:t>
            </a: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3271292" y="2340669"/>
            <a:ext cx="923665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en-GB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Tax Analysis Department </a:t>
            </a:r>
          </a:p>
          <a:p>
            <a:pPr eaLnBrk="1" hangingPunct="1"/>
            <a:r>
              <a:rPr lang="en-GB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6511652" y="4009043"/>
            <a:ext cx="1002349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Supervision of the Controls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5356391" y="4564655"/>
            <a:ext cx="1011245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600" dirty="0">
                <a:solidFill>
                  <a:srgbClr val="CF2240"/>
                </a:solidFill>
                <a:latin typeface="Calibri" panose="020F0502020204030204" pitchFamily="34" charset="0"/>
              </a:rPr>
              <a:t>Organization of the National Revenue Administration Department</a:t>
            </a:r>
          </a:p>
          <a:p>
            <a:pPr eaLnBrk="1" hangingPunct="1"/>
            <a:r>
              <a:rPr lang="en-GB" altLang="pl-PL" sz="600" b="1" dirty="0">
                <a:solidFill>
                  <a:srgbClr val="CF2240"/>
                </a:solidFill>
                <a:latin typeface="Calibri" panose="020F0502020204030204" pitchFamily="34" charset="0"/>
              </a:rPr>
              <a:t> DKS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5356391" y="5112662"/>
            <a:ext cx="1011245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Tax Certification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DOP</a:t>
            </a:r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2263180" y="1262238"/>
            <a:ext cx="856972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</a:t>
            </a:r>
            <a:r>
              <a:rPr lang="en-GB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ecretary</a:t>
            </a:r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State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Paweł 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Karbownik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3275722" y="4556806"/>
            <a:ext cx="928986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Tax Policy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DSP</a:t>
            </a: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5437064" y="4149080"/>
            <a:ext cx="858564" cy="36493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500" i="1" dirty="0">
                <a:latin typeface="Calibri" panose="020F0502020204030204" pitchFamily="34" charset="0"/>
              </a:rPr>
              <a:t>with evaluation of information and promotion activities of the National Revenue Administration</a:t>
            </a:r>
            <a:endParaRPr lang="en-GB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6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279404" y="2904410"/>
            <a:ext cx="958750" cy="45941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altLang="pl-PL" sz="700" dirty="0">
                <a:solidFill>
                  <a:schemeClr val="tx1"/>
                </a:solidFill>
              </a:rPr>
              <a:t>Legal Department</a:t>
            </a:r>
          </a:p>
          <a:p>
            <a:r>
              <a:rPr lang="en-GB" altLang="pl-PL" sz="700" b="1" dirty="0">
                <a:ln w="0"/>
                <a:solidFill>
                  <a:schemeClr val="tx1"/>
                </a:solidFill>
              </a:rPr>
              <a:t>PR</a:t>
            </a:r>
          </a:p>
        </p:txBody>
      </p:sp>
      <p:sp>
        <p:nvSpPr>
          <p:cNvPr id="81" name="Rectangle 257"/>
          <p:cNvSpPr>
            <a:spLocks noChangeArrowheads="1"/>
          </p:cNvSpPr>
          <p:nvPr/>
        </p:nvSpPr>
        <p:spPr bwMode="auto">
          <a:xfrm>
            <a:off x="7663780" y="2888992"/>
            <a:ext cx="1002347" cy="45706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700" b="0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Customs Department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700" b="1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DC</a:t>
            </a:r>
          </a:p>
        </p:txBody>
      </p:sp>
      <p:sp>
        <p:nvSpPr>
          <p:cNvPr id="87" name="Rectangle 342"/>
          <p:cNvSpPr>
            <a:spLocks noChangeArrowheads="1"/>
          </p:cNvSpPr>
          <p:nvPr/>
        </p:nvSpPr>
        <p:spPr bwMode="auto">
          <a:xfrm>
            <a:off x="1197671" y="1260000"/>
            <a:ext cx="921493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Jurand </a:t>
            </a:r>
          </a:p>
          <a:p>
            <a:r>
              <a:rPr 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Drop</a:t>
            </a:r>
            <a:endPara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" name="Łącznik prosty 2"/>
          <p:cNvCxnSpPr/>
          <p:nvPr/>
        </p:nvCxnSpPr>
        <p:spPr bwMode="auto">
          <a:xfrm>
            <a:off x="462980" y="1051200"/>
            <a:ext cx="8856984" cy="0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5" name="Łącznik prosty 94"/>
          <p:cNvCxnSpPr/>
          <p:nvPr/>
        </p:nvCxnSpPr>
        <p:spPr bwMode="auto">
          <a:xfrm>
            <a:off x="1758436" y="105120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Łącznik prosty 16"/>
          <p:cNvCxnSpPr/>
          <p:nvPr/>
        </p:nvCxnSpPr>
        <p:spPr bwMode="auto">
          <a:xfrm>
            <a:off x="4063380" y="894699"/>
            <a:ext cx="0" cy="169200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Łącznik prosty 30"/>
          <p:cNvCxnSpPr/>
          <p:nvPr/>
        </p:nvCxnSpPr>
        <p:spPr bwMode="auto">
          <a:xfrm>
            <a:off x="4711452" y="1051200"/>
            <a:ext cx="0" cy="800871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0" name="Łącznik prosty 119"/>
          <p:cNvCxnSpPr/>
          <p:nvPr/>
        </p:nvCxnSpPr>
        <p:spPr bwMode="auto">
          <a:xfrm>
            <a:off x="8167836" y="1063899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9" name="Rectangle 257"/>
          <p:cNvSpPr>
            <a:spLocks noChangeArrowheads="1"/>
          </p:cNvSpPr>
          <p:nvPr/>
        </p:nvSpPr>
        <p:spPr bwMode="auto">
          <a:xfrm>
            <a:off x="5501368" y="3532130"/>
            <a:ext cx="794260" cy="397993"/>
          </a:xfrm>
          <a:prstGeom prst="rect">
            <a:avLst/>
          </a:prstGeom>
          <a:solidFill>
            <a:srgbClr val="00B050">
              <a:alpha val="0"/>
            </a:srgb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500" i="1" dirty="0">
                <a:latin typeface="Calibri" panose="020F0502020204030204" pitchFamily="34" charset="0"/>
                <a:cs typeface="Calibri" panose="020F0502020204030204" pitchFamily="34" charset="0"/>
              </a:rPr>
              <a:t>except regulations determined in the Article 12d of the Act of 16 November 2016 - National Revenue Administration</a:t>
            </a:r>
          </a:p>
        </p:txBody>
      </p:sp>
      <p:sp>
        <p:nvSpPr>
          <p:cNvPr id="100" name="Text Box 345"/>
          <p:cNvSpPr txBox="1">
            <a:spLocks noChangeArrowheads="1"/>
          </p:cNvSpPr>
          <p:nvPr/>
        </p:nvSpPr>
        <p:spPr bwMode="auto">
          <a:xfrm>
            <a:off x="4356944" y="4149080"/>
            <a:ext cx="858564" cy="364935"/>
          </a:xfrm>
          <a:prstGeom prst="rect">
            <a:avLst/>
          </a:prstGeom>
          <a:noFill/>
          <a:ln w="254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500" i="1" dirty="0">
                <a:latin typeface="Calibri" panose="020F0502020204030204" pitchFamily="34" charset="0"/>
              </a:rPr>
              <a:t>except evaluation of information and promotion activities of the National Revenue Administration</a:t>
            </a:r>
          </a:p>
        </p:txBody>
      </p:sp>
      <p:cxnSp>
        <p:nvCxnSpPr>
          <p:cNvPr id="102" name="Łącznik prosty 101"/>
          <p:cNvCxnSpPr/>
          <p:nvPr/>
        </p:nvCxnSpPr>
        <p:spPr bwMode="auto">
          <a:xfrm>
            <a:off x="586358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3" name="Łącznik prosty 102"/>
          <p:cNvCxnSpPr/>
          <p:nvPr/>
        </p:nvCxnSpPr>
        <p:spPr bwMode="auto">
          <a:xfrm>
            <a:off x="9319964" y="1051200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7" name="Prostokąt 106"/>
          <p:cNvSpPr/>
          <p:nvPr/>
        </p:nvSpPr>
        <p:spPr bwMode="auto">
          <a:xfrm>
            <a:off x="5356391" y="1260000"/>
            <a:ext cx="1023033" cy="100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Secretary of State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Marcin</a:t>
            </a:r>
            <a:r>
              <a:rPr lang="en-GB" sz="9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Łoboda</a:t>
            </a:r>
            <a:endParaRPr lang="en-GB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Head of the National Revenue Administration</a:t>
            </a:r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Prostokąt 109"/>
          <p:cNvSpPr/>
          <p:nvPr/>
        </p:nvSpPr>
        <p:spPr bwMode="auto">
          <a:xfrm>
            <a:off x="6511652" y="1260000"/>
            <a:ext cx="1002347" cy="137691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Zbigniew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Stawicki</a:t>
            </a:r>
            <a:endParaRPr lang="en-GB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Rectangle 342"/>
          <p:cNvSpPr>
            <a:spLocks noChangeArrowheads="1"/>
          </p:cNvSpPr>
          <p:nvPr/>
        </p:nvSpPr>
        <p:spPr bwMode="auto">
          <a:xfrm>
            <a:off x="102940" y="1260085"/>
            <a:ext cx="922181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</a:t>
            </a:r>
            <a:r>
              <a:rPr lang="en-GB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ecretary</a:t>
            </a:r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State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Hanna </a:t>
            </a:r>
          </a:p>
          <a:p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Majszczyk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2" name="Łącznik prosty 121"/>
          <p:cNvCxnSpPr/>
          <p:nvPr/>
        </p:nvCxnSpPr>
        <p:spPr bwMode="auto">
          <a:xfrm>
            <a:off x="462980" y="105120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3" name="Łącznik prosty 122"/>
          <p:cNvCxnSpPr/>
          <p:nvPr/>
        </p:nvCxnSpPr>
        <p:spPr bwMode="auto">
          <a:xfrm>
            <a:off x="2838556" y="105276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Łącznik prosty 10"/>
          <p:cNvCxnSpPr>
            <a:cxnSpLocks/>
          </p:cNvCxnSpPr>
          <p:nvPr/>
        </p:nvCxnSpPr>
        <p:spPr bwMode="auto">
          <a:xfrm>
            <a:off x="7015708" y="2014307"/>
            <a:ext cx="0" cy="267485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Prostokąt 12"/>
          <p:cNvSpPr/>
          <p:nvPr/>
        </p:nvSpPr>
        <p:spPr bwMode="auto">
          <a:xfrm>
            <a:off x="4711452" y="3429000"/>
            <a:ext cx="1267191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7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 Control Bureau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4377560" y="3541790"/>
            <a:ext cx="837948" cy="377851"/>
          </a:xfrm>
          <a:prstGeom prst="rect">
            <a:avLst/>
          </a:prstGeom>
          <a:solidFill>
            <a:schemeClr val="bg1">
              <a:alpha val="33000"/>
            </a:schemeClr>
          </a:solidFill>
          <a:ln w="3175" cap="rnd">
            <a:solidFill>
              <a:schemeClr val="dk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500" i="1" dirty="0">
                <a:latin typeface="Calibri" panose="020F0502020204030204" pitchFamily="34" charset="0"/>
                <a:cs typeface="Calibri" panose="020F0502020204030204" pitchFamily="34" charset="0"/>
              </a:rPr>
              <a:t>with regulations determined in the Article 12d of the Act of 16 November 2016 – N</a:t>
            </a:r>
            <a:r>
              <a:rPr lang="pl-PL" sz="500" i="1" dirty="0" err="1">
                <a:latin typeface="Calibri" panose="020F0502020204030204" pitchFamily="34" charset="0"/>
                <a:cs typeface="Calibri" panose="020F0502020204030204" pitchFamily="34" charset="0"/>
              </a:rPr>
              <a:t>ational</a:t>
            </a:r>
            <a:r>
              <a:rPr lang="pl-PL" sz="500" i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500" i="1">
                <a:latin typeface="Calibri" panose="020F0502020204030204" pitchFamily="34" charset="0"/>
                <a:cs typeface="Calibri" panose="020F0502020204030204" pitchFamily="34" charset="0"/>
              </a:rPr>
              <a:t>Revenue </a:t>
            </a:r>
            <a:r>
              <a:rPr lang="en-GB" sz="500" i="1" dirty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</a:p>
        </p:txBody>
      </p:sp>
      <p:sp>
        <p:nvSpPr>
          <p:cNvPr id="127" name="Prostokąt 126"/>
          <p:cNvSpPr/>
          <p:nvPr/>
        </p:nvSpPr>
        <p:spPr bwMode="auto">
          <a:xfrm>
            <a:off x="4481218" y="4005064"/>
            <a:ext cx="1598386" cy="134904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</a:p>
        </p:txBody>
      </p:sp>
      <p:sp>
        <p:nvSpPr>
          <p:cNvPr id="129" name="Prostokąt 128"/>
          <p:cNvSpPr/>
          <p:nvPr/>
        </p:nvSpPr>
        <p:spPr bwMode="auto">
          <a:xfrm>
            <a:off x="5172411" y="4149080"/>
            <a:ext cx="216000" cy="108000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BKP</a:t>
            </a:r>
          </a:p>
        </p:txBody>
      </p:sp>
      <p:sp>
        <p:nvSpPr>
          <p:cNvPr id="104" name="Prostokąt 103"/>
          <p:cNvSpPr/>
          <p:nvPr/>
        </p:nvSpPr>
        <p:spPr bwMode="auto">
          <a:xfrm>
            <a:off x="5215508" y="3573016"/>
            <a:ext cx="198422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</p:txBody>
      </p:sp>
      <p:cxnSp>
        <p:nvCxnSpPr>
          <p:cNvPr id="97" name="Łącznik prosty 96">
            <a:extLst>
              <a:ext uri="{FF2B5EF4-FFF2-40B4-BE49-F238E27FC236}">
                <a16:creationId xmlns:a16="http://schemas.microsoft.com/office/drawing/2014/main" id="{90FE0BC5-93FF-4238-9A85-58B9DB9F6DCB}"/>
              </a:ext>
            </a:extLst>
          </p:cNvPr>
          <p:cNvCxnSpPr/>
          <p:nvPr/>
        </p:nvCxnSpPr>
        <p:spPr bwMode="auto">
          <a:xfrm>
            <a:off x="3631332" y="1052736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5" name="Rectangle 307">
            <a:extLst>
              <a:ext uri="{FF2B5EF4-FFF2-40B4-BE49-F238E27FC236}">
                <a16:creationId xmlns:a16="http://schemas.microsoft.com/office/drawing/2014/main" id="{DD70008E-CEE6-42E4-A2BB-12A256745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2407" y="1267200"/>
            <a:ext cx="934989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</a:t>
            </a:r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en-GB" altLang="pl-PL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Jarosław </a:t>
            </a:r>
          </a:p>
          <a:p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Neneman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pole tekstowe 82">
            <a:extLst>
              <a:ext uri="{FF2B5EF4-FFF2-40B4-BE49-F238E27FC236}">
                <a16:creationId xmlns:a16="http://schemas.microsoft.com/office/drawing/2014/main" id="{7C605CB6-E14D-487F-B76B-B52F22E3F705}"/>
              </a:ext>
            </a:extLst>
          </p:cNvPr>
          <p:cNvSpPr txBox="1"/>
          <p:nvPr/>
        </p:nvSpPr>
        <p:spPr>
          <a:xfrm>
            <a:off x="1275049" y="1930114"/>
            <a:ext cx="791468" cy="323165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Discipline</a:t>
            </a:r>
          </a:p>
        </p:txBody>
      </p:sp>
      <p:cxnSp>
        <p:nvCxnSpPr>
          <p:cNvPr id="86" name="Łącznik prosty 85">
            <a:extLst>
              <a:ext uri="{FF2B5EF4-FFF2-40B4-BE49-F238E27FC236}">
                <a16:creationId xmlns:a16="http://schemas.microsoft.com/office/drawing/2014/main" id="{5A7DB7A9-8711-41F7-AB90-5939659BFC8A}"/>
              </a:ext>
            </a:extLst>
          </p:cNvPr>
          <p:cNvCxnSpPr/>
          <p:nvPr/>
        </p:nvCxnSpPr>
        <p:spPr bwMode="auto">
          <a:xfrm>
            <a:off x="1111052" y="2156709"/>
            <a:ext cx="165666" cy="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8" name="Łącznik prosty 87">
            <a:extLst>
              <a:ext uri="{FF2B5EF4-FFF2-40B4-BE49-F238E27FC236}">
                <a16:creationId xmlns:a16="http://schemas.microsoft.com/office/drawing/2014/main" id="{90C7EA9B-6EC2-421E-AA1D-006D92980336}"/>
              </a:ext>
            </a:extLst>
          </p:cNvPr>
          <p:cNvCxnSpPr/>
          <p:nvPr/>
        </p:nvCxnSpPr>
        <p:spPr bwMode="auto">
          <a:xfrm>
            <a:off x="1111052" y="2148050"/>
            <a:ext cx="0" cy="488862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9" name="Łącznik prosty ze strzałką 88">
            <a:extLst>
              <a:ext uri="{FF2B5EF4-FFF2-40B4-BE49-F238E27FC236}">
                <a16:creationId xmlns:a16="http://schemas.microsoft.com/office/drawing/2014/main" id="{009572E8-07C2-4D0F-B198-C7ADCF2D7FF3}"/>
              </a:ext>
            </a:extLst>
          </p:cNvPr>
          <p:cNvCxnSpPr/>
          <p:nvPr/>
        </p:nvCxnSpPr>
        <p:spPr bwMode="auto">
          <a:xfrm>
            <a:off x="1111052" y="2636912"/>
            <a:ext cx="108000" cy="0"/>
          </a:xfrm>
          <a:prstGeom prst="straightConnector1">
            <a:avLst/>
          </a:prstGeom>
          <a:solidFill>
            <a:srgbClr val="FFFF99"/>
          </a:solidFill>
          <a:ln w="158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0" name="Rectangle 277">
            <a:extLst>
              <a:ext uri="{FF2B5EF4-FFF2-40B4-BE49-F238E27FC236}">
                <a16:creationId xmlns:a16="http://schemas.microsoft.com/office/drawing/2014/main" id="{DA8542F3-25CE-45AE-98FA-8D6546F50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1292" y="5126882"/>
            <a:ext cx="924477" cy="46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Institute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of Finance</a:t>
            </a:r>
            <a:endParaRPr lang="en-GB" sz="7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1" name="Rectangle 277">
            <a:extLst>
              <a:ext uri="{FF2B5EF4-FFF2-40B4-BE49-F238E27FC236}">
                <a16:creationId xmlns:a16="http://schemas.microsoft.com/office/drawing/2014/main" id="{374CE945-31E2-4343-B87A-08D7BE3F9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6952" y="5697211"/>
            <a:ext cx="924477" cy="46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Polish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Agency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for </a:t>
            </a: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Audit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Oversight</a:t>
            </a:r>
            <a:endParaRPr lang="en-GB" sz="7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2" name="Rectangle 277">
            <a:extLst>
              <a:ext uri="{FF2B5EF4-FFF2-40B4-BE49-F238E27FC236}">
                <a16:creationId xmlns:a16="http://schemas.microsoft.com/office/drawing/2014/main" id="{FCFDCCCE-BB70-4315-B99B-C974967D1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5908" y="6255896"/>
            <a:ext cx="924477" cy="46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IT Center of The </a:t>
            </a: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Ministry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of Finance</a:t>
            </a:r>
            <a:endParaRPr lang="en-GB" sz="7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3" name="Prostokąt 92">
            <a:extLst>
              <a:ext uri="{FF2B5EF4-FFF2-40B4-BE49-F238E27FC236}">
                <a16:creationId xmlns:a16="http://schemas.microsoft.com/office/drawing/2014/main" id="{31E246F5-B578-4E6F-9552-BA83ADA9E0B4}"/>
              </a:ext>
            </a:extLst>
          </p:cNvPr>
          <p:cNvSpPr/>
          <p:nvPr/>
        </p:nvSpPr>
        <p:spPr bwMode="auto">
          <a:xfrm>
            <a:off x="7663780" y="1248254"/>
            <a:ext cx="1002347" cy="137691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Małgorzata </a:t>
            </a:r>
          </a:p>
          <a:p>
            <a:r>
              <a:rPr lang="pl-PL" sz="900" b="1">
                <a:latin typeface="Calibri" panose="020F0502020204030204" pitchFamily="34" charset="0"/>
                <a:cs typeface="Calibri" panose="020F0502020204030204" pitchFamily="34" charset="0"/>
              </a:rPr>
              <a:t>Krok</a:t>
            </a:r>
            <a:endParaRPr lang="en-GB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6" name="Łącznik prosty 95">
            <a:extLst>
              <a:ext uri="{FF2B5EF4-FFF2-40B4-BE49-F238E27FC236}">
                <a16:creationId xmlns:a16="http://schemas.microsoft.com/office/drawing/2014/main" id="{584C40B4-9472-4DDF-978A-68EC3194314B}"/>
              </a:ext>
            </a:extLst>
          </p:cNvPr>
          <p:cNvCxnSpPr>
            <a:cxnSpLocks/>
          </p:cNvCxnSpPr>
          <p:nvPr/>
        </p:nvCxnSpPr>
        <p:spPr bwMode="auto">
          <a:xfrm>
            <a:off x="6151612" y="2009387"/>
            <a:ext cx="1944216" cy="0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6" name="Łącznik prosty 105">
            <a:extLst>
              <a:ext uri="{FF2B5EF4-FFF2-40B4-BE49-F238E27FC236}">
                <a16:creationId xmlns:a16="http://schemas.microsoft.com/office/drawing/2014/main" id="{E0602CBC-0E53-49C2-87B7-4AD4D7FBF9DB}"/>
              </a:ext>
            </a:extLst>
          </p:cNvPr>
          <p:cNvCxnSpPr>
            <a:cxnSpLocks/>
          </p:cNvCxnSpPr>
          <p:nvPr/>
        </p:nvCxnSpPr>
        <p:spPr bwMode="auto">
          <a:xfrm>
            <a:off x="8095828" y="2009387"/>
            <a:ext cx="0" cy="267485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4" name="Łącznik prosty 93">
            <a:extLst>
              <a:ext uri="{FF2B5EF4-FFF2-40B4-BE49-F238E27FC236}">
                <a16:creationId xmlns:a16="http://schemas.microsoft.com/office/drawing/2014/main" id="{2605C0DB-47CF-4679-A6DD-81BD38F2722D}"/>
              </a:ext>
            </a:extLst>
          </p:cNvPr>
          <p:cNvCxnSpPr/>
          <p:nvPr/>
        </p:nvCxnSpPr>
        <p:spPr bwMode="auto">
          <a:xfrm>
            <a:off x="7015708" y="1063899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C2886BD3-698B-424E-B731-FDC077535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956" y="6425719"/>
            <a:ext cx="3257550" cy="266681"/>
          </a:xfrm>
        </p:spPr>
        <p:txBody>
          <a:bodyPr/>
          <a:lstStyle/>
          <a:p>
            <a:pPr algn="l">
              <a:defRPr/>
            </a:pPr>
            <a:r>
              <a:rPr lang="pl-PL" altLang="pl-PL" sz="800" dirty="0" err="1"/>
              <a:t>Valid</a:t>
            </a:r>
            <a:r>
              <a:rPr lang="pl-PL" altLang="pl-PL" sz="800" dirty="0"/>
              <a:t> from </a:t>
            </a:r>
            <a:r>
              <a:rPr lang="pl-PL" altLang="pl-PL" sz="800" dirty="0" err="1"/>
              <a:t>February</a:t>
            </a:r>
            <a:r>
              <a:rPr lang="pl-PL" altLang="pl-PL" sz="800" dirty="0"/>
              <a:t> 1, 2024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4F992F-09A8-4BCD-8E9F-8D0A2ACBDFD0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19996</TotalTime>
  <Words>395</Words>
  <Application>Microsoft Office PowerPoint</Application>
  <PresentationFormat>Slajdy 35 mm</PresentationFormat>
  <Paragraphs>149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 w jęz. angielskim</dc:title>
  <dc:creator>Waniek Michał</dc:creator>
  <cp:lastModifiedBy>Waniek Michał</cp:lastModifiedBy>
  <cp:revision>1787</cp:revision>
  <cp:lastPrinted>2023-05-26T11:12:36Z</cp:lastPrinted>
  <dcterms:created xsi:type="dcterms:W3CDTF">2006-06-26T12:00:33Z</dcterms:created>
  <dcterms:modified xsi:type="dcterms:W3CDTF">2024-02-06T07:56:22Z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UxC4dwLulzfINJ8nQH+xvX5LNGipWa4BRSZhPgxsCvkzJX0eXv1avSGNVkWZXf5R0nLY06PkqUTtMev+7Mk9iA==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UxC4dwLulzfINJ8nQH+xvX5LNGipWa4BRSZhPgxsCvm42mrIC/DSDv0ggS+FjUN/2v1BBotkLlY5aAiEhoi6uYK8tD0NJ7EmZUO6ODVcBQ29uFWLuek7jmiX2uLpl1I3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