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56"/>
  </p:notesMasterIdLst>
  <p:sldIdLst>
    <p:sldId id="256" r:id="rId7"/>
    <p:sldId id="269" r:id="rId8"/>
    <p:sldId id="272" r:id="rId9"/>
    <p:sldId id="317" r:id="rId10"/>
    <p:sldId id="275" r:id="rId11"/>
    <p:sldId id="318" r:id="rId12"/>
    <p:sldId id="319" r:id="rId13"/>
    <p:sldId id="325" r:id="rId14"/>
    <p:sldId id="328" r:id="rId15"/>
    <p:sldId id="329" r:id="rId16"/>
    <p:sldId id="331" r:id="rId17"/>
    <p:sldId id="334" r:id="rId18"/>
    <p:sldId id="333" r:id="rId19"/>
    <p:sldId id="332" r:id="rId20"/>
    <p:sldId id="330" r:id="rId21"/>
    <p:sldId id="327" r:id="rId22"/>
    <p:sldId id="326" r:id="rId23"/>
    <p:sldId id="324" r:id="rId24"/>
    <p:sldId id="323" r:id="rId25"/>
    <p:sldId id="322" r:id="rId26"/>
    <p:sldId id="321" r:id="rId27"/>
    <p:sldId id="320" r:id="rId28"/>
    <p:sldId id="337" r:id="rId29"/>
    <p:sldId id="336" r:id="rId30"/>
    <p:sldId id="338" r:id="rId31"/>
    <p:sldId id="339" r:id="rId32"/>
    <p:sldId id="340" r:id="rId33"/>
    <p:sldId id="341" r:id="rId34"/>
    <p:sldId id="335" r:id="rId35"/>
    <p:sldId id="342" r:id="rId36"/>
    <p:sldId id="343" r:id="rId37"/>
    <p:sldId id="344" r:id="rId38"/>
    <p:sldId id="345" r:id="rId39"/>
    <p:sldId id="346" r:id="rId40"/>
    <p:sldId id="347" r:id="rId41"/>
    <p:sldId id="348" r:id="rId42"/>
    <p:sldId id="349" r:id="rId43"/>
    <p:sldId id="350" r:id="rId44"/>
    <p:sldId id="351" r:id="rId45"/>
    <p:sldId id="352" r:id="rId46"/>
    <p:sldId id="353" r:id="rId47"/>
    <p:sldId id="354" r:id="rId48"/>
    <p:sldId id="355" r:id="rId49"/>
    <p:sldId id="356" r:id="rId50"/>
    <p:sldId id="357" r:id="rId51"/>
    <p:sldId id="358" r:id="rId52"/>
    <p:sldId id="359" r:id="rId53"/>
    <p:sldId id="360" r:id="rId54"/>
    <p:sldId id="267" r:id="rId55"/>
  </p:sldIdLst>
  <p:sldSz cx="12192000" cy="6858000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reszczynski Wojciech" initials="WW" lastIdx="0" clrIdx="0">
    <p:extLst>
      <p:ext uri="{19B8F6BF-5375-455C-9EA6-DF929625EA0E}">
        <p15:presenceInfo xmlns:p15="http://schemas.microsoft.com/office/powerpoint/2012/main" userId="S-1-5-21-854245398-1532298954-839522115-2146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C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8" autoAdjust="0"/>
    <p:restoredTop sz="94707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42C81-9035-413A-B23B-63CE0E07DC55}" type="datetimeFigureOut">
              <a:rPr lang="pl-PL" smtClean="0"/>
              <a:t>2024-06-05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7361"/>
            <a:ext cx="5438775" cy="39106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0A455-19BC-4E67-8598-BCAA900169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031004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0A455-19BC-4E67-8598-BCAA900169C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5462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0A455-19BC-4E67-8598-BCAA900169C4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8013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0A455-19BC-4E67-8598-BCAA900169C4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2464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0A455-19BC-4E67-8598-BCAA900169C4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6351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0A455-19BC-4E67-8598-BCAA900169C4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2228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0A455-19BC-4E67-8598-BCAA900169C4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9420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0A455-19BC-4E67-8598-BCAA900169C4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2051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0A455-19BC-4E67-8598-BCAA900169C4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2067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0A455-19BC-4E67-8598-BCAA900169C4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71482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0A455-19BC-4E67-8598-BCAA900169C4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14653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0A455-19BC-4E67-8598-BCAA900169C4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1858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0A455-19BC-4E67-8598-BCAA900169C4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17752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0A455-19BC-4E67-8598-BCAA900169C4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561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0A455-19BC-4E67-8598-BCAA900169C4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7422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0A455-19BC-4E67-8598-BCAA900169C4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45507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0A455-19BC-4E67-8598-BCAA900169C4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13536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0A455-19BC-4E67-8598-BCAA900169C4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69499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0A455-19BC-4E67-8598-BCAA900169C4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54322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0A455-19BC-4E67-8598-BCAA900169C4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46437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0A455-19BC-4E67-8598-BCAA900169C4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62178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0A455-19BC-4E67-8598-BCAA900169C4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19828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0A455-19BC-4E67-8598-BCAA900169C4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4078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0A455-19BC-4E67-8598-BCAA900169C4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56380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0A455-19BC-4E67-8598-BCAA900169C4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710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0A455-19BC-4E67-8598-BCAA900169C4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15462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0A455-19BC-4E67-8598-BCAA900169C4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6184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0A455-19BC-4E67-8598-BCAA900169C4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68983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0A455-19BC-4E67-8598-BCAA900169C4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56010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0A455-19BC-4E67-8598-BCAA900169C4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33484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0A455-19BC-4E67-8598-BCAA900169C4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43492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0A455-19BC-4E67-8598-BCAA900169C4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97645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0A455-19BC-4E67-8598-BCAA900169C4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98643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0A455-19BC-4E67-8598-BCAA900169C4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0530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0A455-19BC-4E67-8598-BCAA900169C4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94226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0A455-19BC-4E67-8598-BCAA900169C4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71094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0A455-19BC-4E67-8598-BCAA900169C4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56097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0A455-19BC-4E67-8598-BCAA900169C4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52505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0A455-19BC-4E67-8598-BCAA900169C4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74765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0A455-19BC-4E67-8598-BCAA900169C4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33342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0A455-19BC-4E67-8598-BCAA900169C4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04102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0A455-19BC-4E67-8598-BCAA900169C4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90493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0A455-19BC-4E67-8598-BCAA900169C4}" type="slidenum">
              <a:rPr lang="pl-PL" smtClean="0"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527558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0A455-19BC-4E67-8598-BCAA900169C4}" type="slidenum">
              <a:rPr lang="pl-PL" smtClean="0"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72314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0A455-19BC-4E67-8598-BCAA900169C4}" type="slidenum">
              <a:rPr lang="pl-PL" smtClean="0"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0423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0A455-19BC-4E67-8598-BCAA900169C4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5041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0A455-19BC-4E67-8598-BCAA900169C4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4275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0A455-19BC-4E67-8598-BCAA900169C4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8980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0A455-19BC-4E67-8598-BCAA900169C4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7094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0A455-19BC-4E67-8598-BCAA900169C4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5792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4A2A-3ED8-449D-B4E4-4EFB08CDD2DB}" type="datetimeFigureOut">
              <a:rPr lang="pl-PL" smtClean="0"/>
              <a:t>2024-06-05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D0CE-7EE3-4D8B-A45A-CBF8413F0D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9595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4A2A-3ED8-449D-B4E4-4EFB08CDD2DB}" type="datetimeFigureOut">
              <a:rPr lang="pl-PL" smtClean="0"/>
              <a:t>2024-06-05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D0CE-7EE3-4D8B-A45A-CBF8413F0D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292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4A2A-3ED8-449D-B4E4-4EFB08CDD2DB}" type="datetimeFigureOut">
              <a:rPr lang="pl-PL" smtClean="0"/>
              <a:t>2024-06-05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D0CE-7EE3-4D8B-A45A-CBF8413F0D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745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4A2A-3ED8-449D-B4E4-4EFB08CDD2DB}" type="datetimeFigureOut">
              <a:rPr lang="pl-PL" smtClean="0"/>
              <a:t>2024-06-05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D0CE-7EE3-4D8B-A45A-CBF8413F0D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790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4A2A-3ED8-449D-B4E4-4EFB08CDD2DB}" type="datetimeFigureOut">
              <a:rPr lang="pl-PL" smtClean="0"/>
              <a:t>2024-06-05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D0CE-7EE3-4D8B-A45A-CBF8413F0D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88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4A2A-3ED8-449D-B4E4-4EFB08CDD2DB}" type="datetimeFigureOut">
              <a:rPr lang="pl-PL" smtClean="0"/>
              <a:t>2024-06-05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D0CE-7EE3-4D8B-A45A-CBF8413F0D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794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4A2A-3ED8-449D-B4E4-4EFB08CDD2DB}" type="datetimeFigureOut">
              <a:rPr lang="pl-PL" smtClean="0"/>
              <a:t>2024-06-05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D0CE-7EE3-4D8B-A45A-CBF8413F0D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0605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4A2A-3ED8-449D-B4E4-4EFB08CDD2DB}" type="datetimeFigureOut">
              <a:rPr lang="pl-PL" smtClean="0"/>
              <a:t>2024-06-05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D0CE-7EE3-4D8B-A45A-CBF8413F0D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8711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4A2A-3ED8-449D-B4E4-4EFB08CDD2DB}" type="datetimeFigureOut">
              <a:rPr lang="pl-PL" smtClean="0"/>
              <a:t>2024-06-05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D0CE-7EE3-4D8B-A45A-CBF8413F0D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2822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4A2A-3ED8-449D-B4E4-4EFB08CDD2DB}" type="datetimeFigureOut">
              <a:rPr lang="pl-PL" smtClean="0"/>
              <a:t>2024-06-05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D0CE-7EE3-4D8B-A45A-CBF8413F0D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571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4A2A-3ED8-449D-B4E4-4EFB08CDD2DB}" type="datetimeFigureOut">
              <a:rPr lang="pl-PL" smtClean="0"/>
              <a:t>2024-06-05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D0CE-7EE3-4D8B-A45A-CBF8413F0D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8121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74A2A-3ED8-449D-B4E4-4EFB08CDD2DB}" type="datetimeFigureOut">
              <a:rPr lang="pl-PL" smtClean="0"/>
              <a:t>2024-06-05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CD0CE-7EE3-4D8B-A45A-CBF8413F0D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730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3" y="828430"/>
            <a:ext cx="8601072" cy="917893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sp>
        <p:nvSpPr>
          <p:cNvPr id="5" name="Podtytuł 2">
            <a:extLst>
              <a:ext uri="{FF2B5EF4-FFF2-40B4-BE49-F238E27FC236}">
                <a16:creationId xmlns:a16="http://schemas.microsoft.com/office/drawing/2014/main" id="{C0BB7054-F385-4F25-A120-D99A74B35F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5957" y="2900458"/>
            <a:ext cx="9204942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36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Departament Oceny Projektów </a:t>
            </a:r>
            <a:br>
              <a:rPr lang="pl-PL" sz="36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36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Pomocy Technicznej </a:t>
            </a:r>
          </a:p>
          <a:p>
            <a:pPr>
              <a:lnSpc>
                <a:spcPct val="150000"/>
              </a:lnSpc>
            </a:pPr>
            <a:endParaRPr lang="pl-PL" sz="36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649054" y="5525689"/>
            <a:ext cx="334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Falenty, 6-7 czerwca 2024 r.</a:t>
            </a:r>
          </a:p>
        </p:txBody>
      </p:sp>
      <p:pic>
        <p:nvPicPr>
          <p:cNvPr id="7" name="Obraz 6" descr="PROW-2014-2020-logo-kolo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51638" y="741129"/>
            <a:ext cx="1468838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7737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1" y="337922"/>
            <a:ext cx="6728192" cy="685767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pic>
        <p:nvPicPr>
          <p:cNvPr id="7" name="Obraz 6" descr="PROW-2014-2020-logo-kolo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3093" y="337922"/>
            <a:ext cx="1090831" cy="69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F73F1436-5A06-F826-F75B-56370B7D1C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6310" y="1423242"/>
            <a:ext cx="7807789" cy="468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92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1" y="337922"/>
            <a:ext cx="6728192" cy="685767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pic>
        <p:nvPicPr>
          <p:cNvPr id="7" name="Obraz 6" descr="PROW-2014-2020-logo-kolo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3093" y="337922"/>
            <a:ext cx="1090831" cy="69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696FDEA4-E816-56D2-5E0E-01F3C5637F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6310" y="1423242"/>
            <a:ext cx="7897613" cy="468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61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1" y="337922"/>
            <a:ext cx="6728192" cy="685767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pic>
        <p:nvPicPr>
          <p:cNvPr id="7" name="Obraz 6" descr="PROW-2014-2020-logo-kolo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3093" y="337922"/>
            <a:ext cx="1090831" cy="69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BF47D33-0A0F-3CD0-AB23-249DA58844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6311" y="1423242"/>
            <a:ext cx="7779214" cy="468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85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1" y="337922"/>
            <a:ext cx="6728192" cy="685767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pic>
        <p:nvPicPr>
          <p:cNvPr id="7" name="Obraz 6" descr="PROW-2014-2020-logo-kolo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3093" y="337922"/>
            <a:ext cx="1090831" cy="69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B0E88431-37B8-9520-8F1F-9AF4EB3011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6310" y="1423242"/>
            <a:ext cx="7897613" cy="468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67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1" y="337922"/>
            <a:ext cx="6728192" cy="685767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pic>
        <p:nvPicPr>
          <p:cNvPr id="7" name="Obraz 6" descr="PROW-2014-2020-logo-kolo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3093" y="337922"/>
            <a:ext cx="1090831" cy="69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224CCAED-CC13-1C19-92B0-EE5E6AD4DB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6311" y="1423242"/>
            <a:ext cx="7817314" cy="468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45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1" y="337922"/>
            <a:ext cx="6728192" cy="685767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pic>
        <p:nvPicPr>
          <p:cNvPr id="7" name="Obraz 6" descr="PROW-2014-2020-logo-kolo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3093" y="337922"/>
            <a:ext cx="1090831" cy="69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D45F322A-00CE-D177-2CC4-A0E2D48603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6310" y="1423242"/>
            <a:ext cx="7788739" cy="468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96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1" y="337922"/>
            <a:ext cx="6728192" cy="685767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pic>
        <p:nvPicPr>
          <p:cNvPr id="7" name="Obraz 6" descr="PROW-2014-2020-logo-kolo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3093" y="337922"/>
            <a:ext cx="1090831" cy="69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D7C990EE-F8FD-8BA0-8F2A-10B4086D0C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6311" y="1420193"/>
            <a:ext cx="7817314" cy="469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39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1" y="337922"/>
            <a:ext cx="6728192" cy="685767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pic>
        <p:nvPicPr>
          <p:cNvPr id="7" name="Obraz 6" descr="PROW-2014-2020-logo-kolo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3093" y="337922"/>
            <a:ext cx="1090831" cy="69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5A479575-5DAD-B078-3518-06D8DC650F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7424" y="1420194"/>
            <a:ext cx="7776499" cy="460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17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1" y="337922"/>
            <a:ext cx="6728192" cy="685767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pic>
        <p:nvPicPr>
          <p:cNvPr id="7" name="Obraz 6" descr="PROW-2014-2020-logo-kolo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3093" y="337922"/>
            <a:ext cx="1090831" cy="69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C1DEEB71-ADF6-B306-8EE7-F4E450574B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6311" y="1420193"/>
            <a:ext cx="7817314" cy="469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10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1" y="337922"/>
            <a:ext cx="6728192" cy="685767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pic>
        <p:nvPicPr>
          <p:cNvPr id="7" name="Obraz 6" descr="PROW-2014-2020-logo-kolo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3093" y="337922"/>
            <a:ext cx="1090831" cy="69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4537C50F-B250-F22B-7D8E-D660B379AB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6310" y="1420193"/>
            <a:ext cx="7897613" cy="469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72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2" y="689778"/>
            <a:ext cx="8677273" cy="884426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pic>
        <p:nvPicPr>
          <p:cNvPr id="7" name="Obraz 6" descr="PROW-2014-2020-logo-kolo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51637" y="625225"/>
            <a:ext cx="1447883" cy="94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stokąt 1"/>
          <p:cNvSpPr/>
          <p:nvPr/>
        </p:nvSpPr>
        <p:spPr>
          <a:xfrm>
            <a:off x="1809750" y="2417828"/>
            <a:ext cx="85725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altLang="pl-PL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 dnia 31.01.2017 r. kiedy rozpoczęto nabór wniosków </a:t>
            </a:r>
            <a:br>
              <a:rPr lang="pl-PL" altLang="pl-PL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altLang="pl-PL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przyznanie pomocy technicznej, do dnia 01.06.2024r. do ARiMR wpłynęło 1877 wniosków o przyznanie pomocy na kwotę </a:t>
            </a:r>
            <a:br>
              <a:rPr lang="pl-PL" altLang="pl-PL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1 727 712 866,38 </a:t>
            </a:r>
            <a:r>
              <a:rPr lang="pl-PL" altLang="pl-PL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zł. w tym:</a:t>
            </a:r>
          </a:p>
          <a:p>
            <a:pPr marL="285750" lvl="0" indent="-285750" algn="just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pl-PL" altLang="pl-PL" b="1" dirty="0">
              <a:solidFill>
                <a:srgbClr val="5B9BD5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altLang="pl-PL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w ramach Schematu I  – 553 wnioski na kwotę   </a:t>
            </a:r>
            <a:r>
              <a:rPr lang="pl-PL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1 278 855 209,70 zł;</a:t>
            </a:r>
            <a:endParaRPr lang="pl-PL" altLang="pl-PL" b="1" dirty="0">
              <a:solidFill>
                <a:srgbClr val="5B9BD5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altLang="pl-PL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w ramach Schematu II – 1324  wnioski na kwotę </a:t>
            </a:r>
            <a:r>
              <a:rPr lang="pl-PL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448 857 656,68 zł.</a:t>
            </a:r>
          </a:p>
        </p:txBody>
      </p:sp>
    </p:spTree>
    <p:extLst>
      <p:ext uri="{BB962C8B-B14F-4D97-AF65-F5344CB8AC3E}">
        <p14:creationId xmlns:p14="http://schemas.microsoft.com/office/powerpoint/2010/main" val="864042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1" y="337922"/>
            <a:ext cx="6728192" cy="685767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pic>
        <p:nvPicPr>
          <p:cNvPr id="7" name="Obraz 6" descr="PROW-2014-2020-logo-kolo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3093" y="337922"/>
            <a:ext cx="1090831" cy="69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4E3C8667-4F36-62DA-8090-CF6FC6C3B6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9324" y="1420194"/>
            <a:ext cx="7724775" cy="463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78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1" y="337922"/>
            <a:ext cx="6728192" cy="685767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pic>
        <p:nvPicPr>
          <p:cNvPr id="7" name="Obraz 6" descr="PROW-2014-2020-logo-kolo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3093" y="337922"/>
            <a:ext cx="1090831" cy="69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A2DB1FAB-7780-1D88-951A-BC04D04364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6310" y="1420193"/>
            <a:ext cx="7897613" cy="469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66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1" y="337922"/>
            <a:ext cx="6728192" cy="685767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pic>
        <p:nvPicPr>
          <p:cNvPr id="7" name="Obraz 6" descr="PROW-2014-2020-logo-kolo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3093" y="337922"/>
            <a:ext cx="1090831" cy="69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DF257E0C-637F-7A28-F957-2EE88D42E8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6310" y="1420193"/>
            <a:ext cx="7807789" cy="469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15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1" y="337922"/>
            <a:ext cx="6728192" cy="685767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pic>
        <p:nvPicPr>
          <p:cNvPr id="7" name="Obraz 6" descr="PROW-2014-2020-logo-kolo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3093" y="337922"/>
            <a:ext cx="1090831" cy="69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89CBB153-67AD-2A97-47C7-CC9C774C47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6310" y="1420193"/>
            <a:ext cx="7897613" cy="469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270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1" y="337922"/>
            <a:ext cx="6728192" cy="685767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pic>
        <p:nvPicPr>
          <p:cNvPr id="7" name="Obraz 6" descr="PROW-2014-2020-logo-kolo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3093" y="337922"/>
            <a:ext cx="1090831" cy="69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966531AC-7A51-1D2A-40A1-D7B297B6C3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6310" y="1420193"/>
            <a:ext cx="7788739" cy="469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2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1" y="337922"/>
            <a:ext cx="6728192" cy="685767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pic>
        <p:nvPicPr>
          <p:cNvPr id="7" name="Obraz 6" descr="PROW-2014-2020-logo-kolo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3093" y="337922"/>
            <a:ext cx="1090831" cy="69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876AFD52-ED99-7EF1-19F3-2F532E209F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6310" y="1420193"/>
            <a:ext cx="7897613" cy="469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75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1" y="337922"/>
            <a:ext cx="6728192" cy="685767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pic>
        <p:nvPicPr>
          <p:cNvPr id="7" name="Obraz 6" descr="PROW-2014-2020-logo-kolo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3093" y="337922"/>
            <a:ext cx="1090831" cy="69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6737AEF1-5C08-F4BF-871D-4133858847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6311" y="1575655"/>
            <a:ext cx="7798263" cy="457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07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1" y="337922"/>
            <a:ext cx="6728192" cy="685767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pic>
        <p:nvPicPr>
          <p:cNvPr id="7" name="Obraz 6" descr="PROW-2014-2020-logo-kolo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3093" y="337922"/>
            <a:ext cx="1090831" cy="69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F96045E9-042F-003E-B736-241A053EC4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6312" y="1575655"/>
            <a:ext cx="7897612" cy="457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34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1" y="337922"/>
            <a:ext cx="6728192" cy="685767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pic>
        <p:nvPicPr>
          <p:cNvPr id="7" name="Obraz 6" descr="PROW-2014-2020-logo-kolo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3093" y="337922"/>
            <a:ext cx="1090831" cy="69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4B972839-7A2D-491B-18E5-8CC0A4F24A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6312" y="1575655"/>
            <a:ext cx="7826838" cy="457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81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1" y="337922"/>
            <a:ext cx="6728192" cy="685767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pic>
        <p:nvPicPr>
          <p:cNvPr id="7" name="Obraz 6" descr="PROW-2014-2020-logo-kolo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3093" y="337922"/>
            <a:ext cx="1090831" cy="69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70415DD8-9E45-F70E-87DA-221089D0B8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6312" y="1575655"/>
            <a:ext cx="7817313" cy="457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4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2" y="637930"/>
            <a:ext cx="8677273" cy="884426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pic>
        <p:nvPicPr>
          <p:cNvPr id="7" name="Obraz 6" descr="PROW-2014-2020-logo-kolo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51638" y="637930"/>
            <a:ext cx="1378213" cy="88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stokąt 1"/>
          <p:cNvSpPr/>
          <p:nvPr/>
        </p:nvSpPr>
        <p:spPr>
          <a:xfrm>
            <a:off x="1806212" y="2481883"/>
            <a:ext cx="8579576" cy="2124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altLang="pl-PL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analogicznym okresie czasu do ARiMR wpłynęło 1955 wniosków </a:t>
            </a:r>
            <a:br>
              <a:rPr lang="pl-PL" altLang="pl-PL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altLang="pl-PL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płatność na kwotę 1 502 688 138,62 zł. w tym:</a:t>
            </a:r>
          </a:p>
          <a:p>
            <a:pPr marL="285750" lvl="0" indent="-285750" algn="just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pl-PL" altLang="pl-PL" b="1" dirty="0">
              <a:solidFill>
                <a:srgbClr val="5B9BD5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altLang="pl-PL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w ramach Schematu I  – 623 wnioski na kwotę   1 139 155 220,50 zł;</a:t>
            </a:r>
          </a:p>
          <a:p>
            <a:pPr lvl="0" algn="just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altLang="pl-PL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w ramach Schematu II – 1332  wnioski na kwotę 363 543 918,12 zł.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853918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1" y="337922"/>
            <a:ext cx="6728192" cy="685767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pic>
        <p:nvPicPr>
          <p:cNvPr id="7" name="Obraz 6" descr="PROW-2014-2020-logo-kolo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3093" y="337922"/>
            <a:ext cx="1090831" cy="69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13B17442-B6C4-E3AA-9AAA-25700D78A3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6312" y="1575655"/>
            <a:ext cx="7897612" cy="457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725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1" y="337922"/>
            <a:ext cx="6728192" cy="685767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pic>
        <p:nvPicPr>
          <p:cNvPr id="7" name="Obraz 6" descr="PROW-2014-2020-logo-kolo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3093" y="337922"/>
            <a:ext cx="1090831" cy="69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D355894B-66D0-96D5-0CBC-D81B9C5EB7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6312" y="1485901"/>
            <a:ext cx="7807788" cy="466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433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1" y="337922"/>
            <a:ext cx="6728192" cy="685767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pic>
        <p:nvPicPr>
          <p:cNvPr id="7" name="Obraz 6" descr="PROW-2014-2020-logo-kolo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3093" y="337922"/>
            <a:ext cx="1090831" cy="69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5F50DA75-553B-727D-E165-B2211931FD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9426" y="1575655"/>
            <a:ext cx="7903724" cy="463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513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1" y="337922"/>
            <a:ext cx="6728192" cy="685767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pic>
        <p:nvPicPr>
          <p:cNvPr id="7" name="Obraz 6" descr="PROW-2014-2020-logo-kolo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3093" y="337922"/>
            <a:ext cx="1090831" cy="69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E004B7DF-2292-1B64-81FC-B698D63A57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6311" y="1514474"/>
            <a:ext cx="7897613" cy="463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185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1" y="337922"/>
            <a:ext cx="6728192" cy="685767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pic>
        <p:nvPicPr>
          <p:cNvPr id="7" name="Obraz 6" descr="PROW-2014-2020-logo-kolo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3093" y="337922"/>
            <a:ext cx="1090831" cy="69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E4EA74AD-3F6D-FFB8-5ACE-67358A4F67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6312" y="1575655"/>
            <a:ext cx="7897612" cy="457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162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1" y="337922"/>
            <a:ext cx="6728192" cy="685767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pic>
        <p:nvPicPr>
          <p:cNvPr id="7" name="Obraz 6" descr="PROW-2014-2020-logo-kolo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3093" y="337922"/>
            <a:ext cx="1090831" cy="69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D9C2A252-3D1B-4B24-3869-8CF3651DAA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6312" y="1575655"/>
            <a:ext cx="7897612" cy="457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162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1" y="337922"/>
            <a:ext cx="6728192" cy="685767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pic>
        <p:nvPicPr>
          <p:cNvPr id="7" name="Obraz 6" descr="PROW-2014-2020-logo-kolo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3093" y="337922"/>
            <a:ext cx="1090831" cy="69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3D771A16-83B2-8156-BFA4-53B5C14371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6312" y="1575655"/>
            <a:ext cx="7897612" cy="457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248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1" y="337922"/>
            <a:ext cx="6728192" cy="685767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pic>
        <p:nvPicPr>
          <p:cNvPr id="7" name="Obraz 6" descr="PROW-2014-2020-logo-kolo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3093" y="337922"/>
            <a:ext cx="1090831" cy="69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65947816-921B-DD09-3297-A21D2B2ABD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6312" y="1575655"/>
            <a:ext cx="7826838" cy="457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934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1" y="337922"/>
            <a:ext cx="6728192" cy="685767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pic>
        <p:nvPicPr>
          <p:cNvPr id="7" name="Obraz 6" descr="PROW-2014-2020-logo-kolo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3093" y="337922"/>
            <a:ext cx="1090831" cy="69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E76B9594-3259-6332-420B-8E70AED9DB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6312" y="1575655"/>
            <a:ext cx="7769688" cy="457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866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1" y="337922"/>
            <a:ext cx="6728192" cy="685767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pic>
        <p:nvPicPr>
          <p:cNvPr id="7" name="Obraz 6" descr="PROW-2014-2020-logo-kolo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3093" y="337922"/>
            <a:ext cx="1090831" cy="69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7523D39B-4160-A04F-EC93-0FC046BBC1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6312" y="1575655"/>
            <a:ext cx="7826838" cy="457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48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2" y="637930"/>
            <a:ext cx="8677273" cy="884426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pic>
        <p:nvPicPr>
          <p:cNvPr id="7" name="Obraz 6" descr="PROW-2014-2020-logo-kolo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51638" y="637930"/>
            <a:ext cx="1378213" cy="88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1741715" y="2108552"/>
            <a:ext cx="8513445" cy="462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u="sng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 wykorzystania limitów w ramach Pomocy Technicznej</a:t>
            </a:r>
            <a:endParaRPr lang="pl-PL" u="sng" dirty="0"/>
          </a:p>
        </p:txBody>
      </p:sp>
      <p:sp>
        <p:nvSpPr>
          <p:cNvPr id="5" name="Prostokąt 4"/>
          <p:cNvSpPr/>
          <p:nvPr/>
        </p:nvSpPr>
        <p:spPr>
          <a:xfrm>
            <a:off x="2164080" y="3008752"/>
            <a:ext cx="78638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Dane opracowano w oparciu o: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złożone oraz zatwierdzone wnioski o przyznanie pomocy 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zrealizowane płatności;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wyliczeń przyjęto kurs € 4,1562 zł  na dzień 30.05.2024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17191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1" y="337922"/>
            <a:ext cx="6728192" cy="685767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pic>
        <p:nvPicPr>
          <p:cNvPr id="7" name="Obraz 6" descr="PROW-2014-2020-logo-kolo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3093" y="337922"/>
            <a:ext cx="1090831" cy="69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F4172EBE-BE09-703D-455E-35DC3EEA69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1575655"/>
            <a:ext cx="7824124" cy="45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495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1" y="337922"/>
            <a:ext cx="6728192" cy="685767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pic>
        <p:nvPicPr>
          <p:cNvPr id="7" name="Obraz 6" descr="PROW-2014-2020-logo-kolo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3093" y="337922"/>
            <a:ext cx="1090831" cy="69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3340DDD1-0B06-2DC2-A684-C87EF3B511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6312" y="1485902"/>
            <a:ext cx="7826838" cy="466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106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1" y="337922"/>
            <a:ext cx="6728192" cy="685767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pic>
        <p:nvPicPr>
          <p:cNvPr id="7" name="Obraz 6" descr="PROW-2014-2020-logo-kolo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3093" y="337922"/>
            <a:ext cx="1090831" cy="69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BC008962-37B1-B10A-0826-B4F4AD4B48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6312" y="1575655"/>
            <a:ext cx="7826838" cy="457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548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1" y="337922"/>
            <a:ext cx="6728192" cy="685767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pic>
        <p:nvPicPr>
          <p:cNvPr id="7" name="Obraz 6" descr="PROW-2014-2020-logo-kolo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3093" y="337922"/>
            <a:ext cx="1090831" cy="69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B79E4F78-64E7-9511-CB17-D72D966B28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6311" y="1575655"/>
            <a:ext cx="7703013" cy="457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051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1" y="337922"/>
            <a:ext cx="6728192" cy="685767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pic>
        <p:nvPicPr>
          <p:cNvPr id="7" name="Obraz 6" descr="PROW-2014-2020-logo-kolo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3093" y="337922"/>
            <a:ext cx="1090831" cy="69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3087329E-5F93-97CE-2D78-CE71938CB5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6312" y="1575655"/>
            <a:ext cx="7897612" cy="457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295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1" y="337922"/>
            <a:ext cx="6728192" cy="685767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pic>
        <p:nvPicPr>
          <p:cNvPr id="7" name="Obraz 6" descr="PROW-2014-2020-logo-kolo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3093" y="337922"/>
            <a:ext cx="1090831" cy="69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DDAE27BB-B5D8-70D3-4529-9601CA167D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6312" y="1575655"/>
            <a:ext cx="7807788" cy="457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899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1" y="337922"/>
            <a:ext cx="6728192" cy="685767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pic>
        <p:nvPicPr>
          <p:cNvPr id="7" name="Obraz 6" descr="PROW-2014-2020-logo-kolo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3093" y="337922"/>
            <a:ext cx="1090831" cy="69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BB8EAA51-DA08-D728-5A8D-D16D526ACB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6312" y="1575655"/>
            <a:ext cx="7897612" cy="457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688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1" y="337922"/>
            <a:ext cx="6728192" cy="685767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pic>
        <p:nvPicPr>
          <p:cNvPr id="7" name="Obraz 6" descr="PROW-2014-2020-logo-kolo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3093" y="337922"/>
            <a:ext cx="1090831" cy="69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C1A5EEF9-89A7-EF72-E564-5EE45CF19E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6312" y="1575655"/>
            <a:ext cx="7826838" cy="457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348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1" y="337922"/>
            <a:ext cx="6728192" cy="685767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pic>
        <p:nvPicPr>
          <p:cNvPr id="7" name="Obraz 6" descr="PROW-2014-2020-logo-kolo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3093" y="337922"/>
            <a:ext cx="1090831" cy="69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9A673CA-11D6-4909-66BE-6021D9F01E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6311" y="1524000"/>
            <a:ext cx="7897613" cy="457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147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2" y="726782"/>
            <a:ext cx="10058395" cy="1039872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sp>
        <p:nvSpPr>
          <p:cNvPr id="5" name="Podtytuł 2">
            <a:extLst>
              <a:ext uri="{FF2B5EF4-FFF2-40B4-BE49-F238E27FC236}">
                <a16:creationId xmlns:a16="http://schemas.microsoft.com/office/drawing/2014/main" id="{C0BB7054-F385-4F25-A120-D99A74B35F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5957" y="3013669"/>
            <a:ext cx="9204942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36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Dziękuję za uwagę.</a:t>
            </a:r>
          </a:p>
          <a:p>
            <a:pPr>
              <a:lnSpc>
                <a:spcPct val="150000"/>
              </a:lnSpc>
            </a:pPr>
            <a:endParaRPr lang="pl-PL" sz="36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838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1" y="337922"/>
            <a:ext cx="6728192" cy="685767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pic>
        <p:nvPicPr>
          <p:cNvPr id="7" name="Obraz 6" descr="PROW-2014-2020-logo-kolo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3093" y="337922"/>
            <a:ext cx="1090831" cy="69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4F4993E6-9735-4399-E22A-D8E248E659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6310" y="1423242"/>
            <a:ext cx="7826839" cy="468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49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1" y="337922"/>
            <a:ext cx="6728192" cy="685767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pic>
        <p:nvPicPr>
          <p:cNvPr id="7" name="Obraz 6" descr="PROW-2014-2020-logo-kolo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3093" y="337922"/>
            <a:ext cx="1090831" cy="69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E867371-BDB6-37D4-B3C5-F6DE2B0C94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6310" y="1423242"/>
            <a:ext cx="7897613" cy="468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0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1" y="337922"/>
            <a:ext cx="6728192" cy="685767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pic>
        <p:nvPicPr>
          <p:cNvPr id="7" name="Obraz 6" descr="PROW-2014-2020-logo-kolo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3093" y="337922"/>
            <a:ext cx="1090831" cy="69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1755315A-5A0D-5505-7A8E-5A5CF96162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6310" y="1423242"/>
            <a:ext cx="7897613" cy="468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5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1" y="337922"/>
            <a:ext cx="6728192" cy="685767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pic>
        <p:nvPicPr>
          <p:cNvPr id="7" name="Obraz 6" descr="PROW-2014-2020-logo-kolo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3093" y="337922"/>
            <a:ext cx="1090831" cy="69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47E9AE86-326C-397B-79C3-07D666AD81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6310" y="1423242"/>
            <a:ext cx="7897613" cy="468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27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1" y="337922"/>
            <a:ext cx="6728192" cy="685767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pic>
        <p:nvPicPr>
          <p:cNvPr id="7" name="Obraz 6" descr="PROW-2014-2020-logo-kolo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3093" y="337922"/>
            <a:ext cx="1090831" cy="69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76293FAB-0C8D-B5B0-D7B9-87031C40A0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7402" y="1423242"/>
            <a:ext cx="7848598" cy="473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4578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079F39A46629418CAC8F3C7AF5226B" ma:contentTypeVersion="6" ma:contentTypeDescription="Utwórz nowy dokument." ma:contentTypeScope="" ma:versionID="8a147fdcd8e2648c713b303c79954084">
  <xsd:schema xmlns:xsd="http://www.w3.org/2001/XMLSchema" xmlns:xs="http://www.w3.org/2001/XMLSchema" xmlns:p="http://schemas.microsoft.com/office/2006/metadata/properties" xmlns:ns1="http://schemas.microsoft.com/sharepoint/v3" xmlns:ns2="39f7c1c4-9d1a-4107-9192-b1bcec9d9d0b" targetNamespace="http://schemas.microsoft.com/office/2006/metadata/properties" ma:root="true" ma:fieldsID="98c5cac0a1b04e0e77eb78a3c023301d" ns1:_="" ns2:_="">
    <xsd:import namespace="http://schemas.microsoft.com/sharepoint/v3"/>
    <xsd:import namespace="39f7c1c4-9d1a-4107-9192-b1bcec9d9d0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1" nillable="true" ma:displayName="Ocena (0-5)" ma:decimals="2" ma:description="Średnia wartość wszystkich przesłanych ocen" ma:internalName="AverageRating" ma:readOnly="true">
      <xsd:simpleType>
        <xsd:restriction base="dms:Number"/>
      </xsd:simpleType>
    </xsd:element>
    <xsd:element name="RatingCount" ma:index="12" nillable="true" ma:displayName="Liczba ocen" ma:decimals="0" ma:description="Liczba przesłanych ocen" ma:internalName="RatingCount" ma:readOnly="true">
      <xsd:simpleType>
        <xsd:restriction base="dms:Number"/>
      </xsd:simpleType>
    </xsd:element>
    <xsd:element name="RatedBy" ma:index="13" nillable="true" ma:displayName="Ocenione przez" ma:description="Użytkownicy ocenili element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4" nillable="true" ma:displayName="Oceny użytkownika" ma:description="Oceny użytkownika dla elementu" ma:hidden="true" ma:internalName="Ratings">
      <xsd:simpleType>
        <xsd:restriction base="dms:Note"/>
      </xsd:simpleType>
    </xsd:element>
    <xsd:element name="LikesCount" ma:index="15" nillable="true" ma:displayName="Liczba znaczników „lubię to”" ma:internalName="LikesCount">
      <xsd:simpleType>
        <xsd:restriction base="dms:Unknown"/>
      </xsd:simpleType>
    </xsd:element>
    <xsd:element name="LikedBy" ma:index="16" nillable="true" ma:displayName="Lubiane przez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f7c1c4-9d1a-4107-9192-b1bcec9d9d0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>2</LikesCount>
    <Ratings xmlns="http://schemas.microsoft.com/sharepoint/v3" xsi:nil="true"/>
    <LikedBy xmlns="http://schemas.microsoft.com/sharepoint/v3">
      <UserInfo>
        <DisplayName>Wisniewski Ireneusz</DisplayName>
        <AccountId>2298</AccountId>
        <AccountType/>
      </UserInfo>
      <UserInfo>
        <DisplayName>i:0#.w|zszik\znyk.joanna</DisplayName>
        <AccountId>6737</AccountId>
        <AccountType/>
      </UserInfo>
    </LikedBy>
    <RatedBy xmlns="http://schemas.microsoft.com/sharepoint/v3">
      <UserInfo>
        <DisplayName/>
        <AccountId xsi:nil="true"/>
        <AccountType/>
      </UserInfo>
    </RatedBy>
    <_dlc_DocId xmlns="39f7c1c4-9d1a-4107-9192-b1bcec9d9d0b">4AUVVSWN3CTX-1500038033-138</_dlc_DocId>
    <_dlc_DocIdUrl xmlns="39f7c1c4-9d1a-4107-9192-b1bcec9d9d0b">
      <Url>https://portalarimr.arimr.gov.pl/Departamenty/BPr/_layouts/15/DocIdRedir.aspx?ID=4AUVVSWN3CTX-1500038033-138</Url>
      <Description>4AUVVSWN3CTX-1500038033-138</Description>
    </_dlc_DocIdUrl>
  </documentManagement>
</p:properties>
</file>

<file path=customXml/item5.xml><?xml version="1.0" encoding="utf-8"?>
<sisl xmlns:xsi="http://www.w3.org/2001/XMLSchema-instance" xmlns:xsd="http://www.w3.org/2001/XMLSchema" xmlns="http://www.boldonjames.com/2008/01/sie/internal/label" sislVersion="0" policy="992781dc-360b-4b31-9bcd-674abed97a40" origin="userSelected">
  <element uid="e3529ac4-ce9c-4660-aa85-64853fbeee80" value=""/>
</sisl>
</file>

<file path=customXml/itemProps1.xml><?xml version="1.0" encoding="utf-8"?>
<ds:datastoreItem xmlns:ds="http://schemas.openxmlformats.org/officeDocument/2006/customXml" ds:itemID="{1B15894E-8248-48D6-8421-4BF07F82A2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9B8A83-3DB2-4B39-AD99-126FE0152D9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B8E5D6B-7975-4E44-AD49-F38BCAD4C6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9f7c1c4-9d1a-4107-9192-b1bcec9d9d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2172419-339B-471E-B612-28AE314A38F8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39f7c1c4-9d1a-4107-9192-b1bcec9d9d0b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01D6D5C5-2B12-4DE2-9AD9-B89EF51EC0A0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9012</TotalTime>
  <Words>229</Words>
  <Application>Microsoft Office PowerPoint</Application>
  <PresentationFormat>Panoramiczny</PresentationFormat>
  <Paragraphs>65</Paragraphs>
  <Slides>49</Slides>
  <Notes>49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Tahoma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Kubat Artur</dc:creator>
  <cp:lastModifiedBy>Ostolski Łukasz</cp:lastModifiedBy>
  <cp:revision>103</cp:revision>
  <cp:lastPrinted>2024-06-05T05:26:06Z</cp:lastPrinted>
  <dcterms:created xsi:type="dcterms:W3CDTF">2019-01-17T05:57:21Z</dcterms:created>
  <dcterms:modified xsi:type="dcterms:W3CDTF">2024-06-05T05:28:21Z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0x010100D8079F39A46629418CAC8F3C7AF5226B</vt:lpwstr>
  </property>
  <property fmtid="{D5CDD505-2E9C-101B-9397-08002B2CF9AE}" pid="3" name="_dlc_DocIdItemGuid">
    <vt:lpwstr>9e4328e9-7089-4b09-8dc1-658406554192</vt:lpwstr>
  </property>
  <property fmtid="{D5CDD505-2E9C-101B-9397-08002B2CF9AE}" pid="4" name="docIndexRef">
    <vt:lpwstr>b45a2551-c98a-4a0b-b284-1c60273b04e4</vt:lpwstr>
  </property>
  <property fmtid="{D5CDD505-2E9C-101B-9397-08002B2CF9AE}" pid="5" name="bjClsUserRVM">
    <vt:lpwstr>[]</vt:lpwstr>
  </property>
  <property fmtid="{D5CDD505-2E9C-101B-9397-08002B2CF9AE}" pid="6" name="bjSaver">
    <vt:lpwstr>WSnr6+ryCQ7LJvR6bKF6XIBmO6F9easz</vt:lpwstr>
  </property>
  <property fmtid="{D5CDD505-2E9C-101B-9397-08002B2CF9AE}" pid="7" name="bjDocumentLabelXML">
    <vt:lpwstr>&lt;?xml version="1.0" encoding="us-ascii"?&gt;&lt;sisl xmlns:xsi="http://www.w3.org/2001/XMLSchema-instance" xmlns:xsd="http://www.w3.org/2001/XMLSchema" sislVersion="0" policy="992781dc-360b-4b31-9bcd-674abed97a40" origin="userSelected" xmlns="http://www.boldonj</vt:lpwstr>
  </property>
  <property fmtid="{D5CDD505-2E9C-101B-9397-08002B2CF9AE}" pid="8" name="bjDocumentLabelXML-0">
    <vt:lpwstr>ames.com/2008/01/sie/internal/label"&gt;&lt;element uid="e3529ac4-ce9c-4660-aa85-64853fbeee80" value="" /&gt;&lt;/sisl&gt;</vt:lpwstr>
  </property>
  <property fmtid="{D5CDD505-2E9C-101B-9397-08002B2CF9AE}" pid="9" name="bjDocumentSecurityLabel">
    <vt:lpwstr>Klasyfikacja: OGÓLNA</vt:lpwstr>
  </property>
</Properties>
</file>