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12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8E8DF-DA82-46A9-849E-3B83B6D83671}" type="datetimeFigureOut">
              <a:rPr lang="pl-PL" smtClean="0"/>
              <a:t>01.03.2023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AE32F-795F-4F19-8B26-440B65D705C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31627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8E8DF-DA82-46A9-849E-3B83B6D83671}" type="datetimeFigureOut">
              <a:rPr lang="pl-PL" smtClean="0"/>
              <a:t>01.03.2023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AE32F-795F-4F19-8B26-440B65D705C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5712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8E8DF-DA82-46A9-849E-3B83B6D83671}" type="datetimeFigureOut">
              <a:rPr lang="pl-PL" smtClean="0"/>
              <a:t>01.03.2023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AE32F-795F-4F19-8B26-440B65D705C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32266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8E8DF-DA82-46A9-849E-3B83B6D83671}" type="datetimeFigureOut">
              <a:rPr lang="pl-PL" smtClean="0"/>
              <a:t>01.03.2023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AE32F-795F-4F19-8B26-440B65D705C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47605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8E8DF-DA82-46A9-849E-3B83B6D83671}" type="datetimeFigureOut">
              <a:rPr lang="pl-PL" smtClean="0"/>
              <a:t>01.03.2023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AE32F-795F-4F19-8B26-440B65D705C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59031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8E8DF-DA82-46A9-849E-3B83B6D83671}" type="datetimeFigureOut">
              <a:rPr lang="pl-PL" smtClean="0"/>
              <a:t>01.03.2023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AE32F-795F-4F19-8B26-440B65D705C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3478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8E8DF-DA82-46A9-849E-3B83B6D83671}" type="datetimeFigureOut">
              <a:rPr lang="pl-PL" smtClean="0"/>
              <a:t>01.03.2023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AE32F-795F-4F19-8B26-440B65D705C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6035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8E8DF-DA82-46A9-849E-3B83B6D83671}" type="datetimeFigureOut">
              <a:rPr lang="pl-PL" smtClean="0"/>
              <a:t>01.03.2023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AE32F-795F-4F19-8B26-440B65D705C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26638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8E8DF-DA82-46A9-849E-3B83B6D83671}" type="datetimeFigureOut">
              <a:rPr lang="pl-PL" smtClean="0"/>
              <a:t>01.03.2023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AE32F-795F-4F19-8B26-440B65D705C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67788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8E8DF-DA82-46A9-849E-3B83B6D83671}" type="datetimeFigureOut">
              <a:rPr lang="pl-PL" smtClean="0"/>
              <a:t>01.03.2023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AE32F-795F-4F19-8B26-440B65D705C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36064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8E8DF-DA82-46A9-849E-3B83B6D83671}" type="datetimeFigureOut">
              <a:rPr lang="pl-PL" smtClean="0"/>
              <a:t>01.03.2023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AE32F-795F-4F19-8B26-440B65D705C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69237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C8E8DF-DA82-46A9-849E-3B83B6D83671}" type="datetimeFigureOut">
              <a:rPr lang="pl-PL" smtClean="0"/>
              <a:t>01.03.2023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1AE32F-795F-4F19-8B26-440B65D705C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08917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12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2533650" y="5706021"/>
            <a:ext cx="6096000" cy="62170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pl-PL" sz="1600" kern="50" dirty="0" smtClean="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Stanisław Żaryn</a:t>
            </a:r>
          </a:p>
          <a:p>
            <a:pPr>
              <a:spcAft>
                <a:spcPts val="0"/>
              </a:spcAft>
            </a:pPr>
            <a:r>
              <a:rPr lang="pl-PL" sz="1600" kern="50" dirty="0" smtClean="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Pełnomocnik Rządu ds. Bezpieczeństwa Przestrzeni Informacyjnej RP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533650" cy="6858000"/>
          </a:xfrm>
          <a:prstGeom prst="rect">
            <a:avLst/>
          </a:prstGeom>
          <a:solidFill>
            <a:srgbClr val="021237"/>
          </a:solidFill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6613" y="2407039"/>
            <a:ext cx="4440186" cy="2960124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2533650" y="498521"/>
            <a:ext cx="89799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Zagrożenia dla obywateli RP</a:t>
            </a:r>
            <a:r>
              <a:rPr lang="pl-PL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stwarzane przez rosyjskie służby specjalne poza granicami </a:t>
            </a:r>
            <a:r>
              <a:rPr lang="pl-PL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Polski</a:t>
            </a:r>
            <a:endParaRPr lang="pl-PL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 je identyfikować? Jak się przed nimi bronić?</a:t>
            </a:r>
            <a:endParaRPr lang="pl-PL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70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12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533650" cy="6858000"/>
          </a:xfrm>
          <a:prstGeom prst="rect">
            <a:avLst/>
          </a:prstGeom>
          <a:solidFill>
            <a:srgbClr val="021237"/>
          </a:solidFill>
        </p:spPr>
      </p:pic>
      <p:sp>
        <p:nvSpPr>
          <p:cNvPr id="8" name="pole tekstowe 7"/>
          <p:cNvSpPr txBox="1"/>
          <p:nvPr/>
        </p:nvSpPr>
        <p:spPr>
          <a:xfrm>
            <a:off x="2287842" y="1072362"/>
            <a:ext cx="954036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CZY </a:t>
            </a:r>
            <a:r>
              <a:rPr lang="pl-PL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JESTEŚ BEZPIECZNY</a:t>
            </a:r>
            <a:r>
              <a:rPr lang="pl-PL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pl-PL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pl-PL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pl-PL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 MASZ </a:t>
            </a:r>
            <a:r>
              <a:rPr lang="pl-P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EKSKLUZYWNĄ, SPECJALISTYCZNĄ WIEDZĘ LUB </a:t>
            </a:r>
            <a:r>
              <a:rPr lang="pl-PL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UMIEJĘTNOŚCI? POSIADASZ DOSTĘP DO WRAŻLIWYCH INFORMACJI? ZNASZ WPŁYWOWYCH LUDZI? MASZ MOŻLIWOŚĆ PODEJMOWANIA DECYZJI W TWOJEJ INSTYTUCJI?</a:t>
            </a:r>
          </a:p>
          <a:p>
            <a:pPr lvl="0"/>
            <a:endParaRPr lang="pl-PL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pl-PL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►►</a:t>
            </a:r>
            <a:r>
              <a:rPr lang="pl-PL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MOŻESZ </a:t>
            </a:r>
            <a:r>
              <a:rPr lang="pl-PL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STAĆ SIĘ OBIEKTEM ZAINTERESOWANIA OBCYCH </a:t>
            </a:r>
            <a:r>
              <a:rPr lang="pl-PL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SŁUŻB!</a:t>
            </a:r>
          </a:p>
          <a:p>
            <a:pPr lvl="0"/>
            <a:r>
              <a:rPr lang="pl-PL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pl-P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pl-PL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 PRZEMYŚL, CZY </a:t>
            </a:r>
            <a:r>
              <a:rPr lang="pl-P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SWOIM ZACHOWANIEM NIE ZACHĘCASZ OBCYCH WYWIADÓW DO PRÓBY WERBUNKU.</a:t>
            </a:r>
          </a:p>
          <a:p>
            <a:r>
              <a:rPr lang="pl-P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lvl="0"/>
            <a:r>
              <a:rPr lang="pl-PL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 NIE </a:t>
            </a:r>
            <a:r>
              <a:rPr lang="pl-P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UŁATWIAJ PRACY WROGIM </a:t>
            </a:r>
            <a:r>
              <a:rPr lang="pl-PL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SŁUŻBOM – </a:t>
            </a:r>
            <a:r>
              <a:rPr lang="pl-P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KONTROLUJ SWOJE ZACHOWANIA I DZIAŁANIA!</a:t>
            </a:r>
          </a:p>
        </p:txBody>
      </p:sp>
    </p:spTree>
    <p:extLst>
      <p:ext uri="{BB962C8B-B14F-4D97-AF65-F5344CB8AC3E}">
        <p14:creationId xmlns:p14="http://schemas.microsoft.com/office/powerpoint/2010/main" val="162423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12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533650" cy="6858000"/>
          </a:xfrm>
          <a:prstGeom prst="rect">
            <a:avLst/>
          </a:prstGeom>
          <a:solidFill>
            <a:srgbClr val="021237"/>
          </a:solidFill>
        </p:spPr>
      </p:pic>
      <p:sp>
        <p:nvSpPr>
          <p:cNvPr id="8" name="pole tekstowe 7"/>
          <p:cNvSpPr txBox="1"/>
          <p:nvPr/>
        </p:nvSpPr>
        <p:spPr>
          <a:xfrm>
            <a:off x="2169854" y="1632155"/>
            <a:ext cx="957969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JAKICH MIEJSCACH </a:t>
            </a:r>
            <a:r>
              <a:rPr lang="pl-PL" sz="2400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ZACHOWAĆ SZCZEGÓLNĄ OSTROŻNOŚĆ?</a:t>
            </a:r>
            <a:endParaRPr lang="pl-PL" sz="2400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pl-PL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l-PL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pl-PL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 NAJWIĘKSZE </a:t>
            </a:r>
            <a:r>
              <a:rPr lang="pl-P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RYZYKO WYSTĘPUJE </a:t>
            </a:r>
            <a:r>
              <a:rPr lang="pl-PL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TERYTORIUM ROSJI</a:t>
            </a:r>
            <a:r>
              <a:rPr lang="pl-P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LUB JEJ SOJUSZNIKÓW, GDZIE WYWIAD FR MOŻE POSŁUGIWAĆ SIĘ CAŁYM APARATEM PAŃSTWOWYM DO SWOICH CELÓW.</a:t>
            </a:r>
          </a:p>
          <a:p>
            <a:r>
              <a:rPr lang="pl-P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lvl="0"/>
            <a:r>
              <a:rPr lang="pl-PL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 ROSJANIE </a:t>
            </a:r>
            <a:r>
              <a:rPr lang="pl-P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MOGĄ SAMODZIELNIE ARANŻOWAĆ DOGODNE </a:t>
            </a:r>
            <a:r>
              <a:rPr lang="pl-PL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WARUNKI LUB </a:t>
            </a:r>
            <a:r>
              <a:rPr lang="pl-P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WYKORZYSTYWAĆ AKTUALNE </a:t>
            </a:r>
            <a:r>
              <a:rPr lang="pl-PL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WYDARZENIA W </a:t>
            </a:r>
            <a:r>
              <a:rPr lang="pl-P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DANYM MIEJSCU DO REALIZACJI SWOICH </a:t>
            </a:r>
            <a:r>
              <a:rPr lang="pl-PL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OPERACJI.</a:t>
            </a:r>
            <a:endParaRPr lang="pl-PL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81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12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533650" cy="6858000"/>
          </a:xfrm>
          <a:prstGeom prst="rect">
            <a:avLst/>
          </a:prstGeom>
          <a:solidFill>
            <a:srgbClr val="021237"/>
          </a:solidFill>
        </p:spPr>
      </p:pic>
      <p:sp>
        <p:nvSpPr>
          <p:cNvPr id="8" name="pole tekstowe 7"/>
          <p:cNvSpPr txBox="1"/>
          <p:nvPr/>
        </p:nvSpPr>
        <p:spPr>
          <a:xfrm>
            <a:off x="2110860" y="560439"/>
            <a:ext cx="9579693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r>
              <a:rPr lang="pl-PL" sz="2400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PAMIĘTAJ</a:t>
            </a:r>
            <a:r>
              <a:rPr lang="pl-PL" sz="24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pl-PL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pl-PL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pl-PL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 PRZEBYWAJĄC </a:t>
            </a:r>
            <a:r>
              <a:rPr lang="pl-P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SŁUŻBOWO LUB PRYWATNIE NA TERYTORIUM </a:t>
            </a:r>
            <a:r>
              <a:rPr lang="pl-PL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ROSJI LUB </a:t>
            </a:r>
            <a:r>
              <a:rPr lang="pl-P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WSPÓLNOTY NIEPODLEGŁYCH PAŃSTW, </a:t>
            </a:r>
            <a:r>
              <a:rPr lang="pl-PL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MOŻESZ BYĆ NARAŻONY </a:t>
            </a:r>
            <a:r>
              <a:rPr lang="pl-P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WROGĄ AKTYWNOŚĆ MIEJSCOWYCH SŁUŻB SPECJALNYCH.</a:t>
            </a:r>
          </a:p>
          <a:p>
            <a:r>
              <a:rPr lang="pl-P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lvl="0"/>
            <a:r>
              <a:rPr lang="pl-PL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 NAWET </a:t>
            </a:r>
            <a:r>
              <a:rPr lang="pl-P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 POZORU BŁAHE OKOLICZNOŚCI I MIEJSCA MOGĄ POSŁUŻYĆ </a:t>
            </a:r>
            <a:r>
              <a:rPr lang="pl-PL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SŁUŻBOM DO </a:t>
            </a:r>
            <a:r>
              <a:rPr lang="pl-P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PRÓBY KONTAKTU Z TOBĄ.</a:t>
            </a:r>
          </a:p>
          <a:p>
            <a:r>
              <a:rPr lang="pl-P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lvl="0"/>
            <a:r>
              <a:rPr lang="pl-PL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 UWAŻAJ </a:t>
            </a:r>
            <a:r>
              <a:rPr lang="pl-P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OSOBY, KTÓRE PRÓBUJĄ CIĘ SKŁONIĆ DO WYJAZDU DO ROSJI LUB PAŃSTW JEJ PRZYJAZNYCH OBIETNICAMI ZAWARCIA ZNAJOMOŚCI, </a:t>
            </a:r>
            <a:r>
              <a:rPr lang="pl-PL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ROZWOJU ZAWODOWEGO </a:t>
            </a:r>
            <a:r>
              <a:rPr lang="pl-P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CZY </a:t>
            </a:r>
            <a:r>
              <a:rPr lang="pl-PL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PRYWATNEGO.</a:t>
            </a:r>
            <a:endParaRPr lang="pl-PL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pl-PL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pl-PL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►►</a:t>
            </a:r>
            <a:r>
              <a:rPr lang="pl-PL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ICH </a:t>
            </a:r>
            <a:r>
              <a:rPr lang="pl-PL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CELEM MOŻE BYĆ UMOŻLIWIENIE PODJĘCIA WOBEC CIEBIE DZIAŁAŃ OPERACYJNYCH PRZEZ ROSYJSKI WYWIAD!</a:t>
            </a:r>
          </a:p>
          <a:p>
            <a:endParaRPr lang="pl-PL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pl-PL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 NIE </a:t>
            </a:r>
            <a:r>
              <a:rPr lang="pl-P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POZOSTAWIAJ BEZ </a:t>
            </a:r>
            <a:r>
              <a:rPr lang="pl-PL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NADZORU PRZEDMIOTÓW </a:t>
            </a:r>
            <a:r>
              <a:rPr lang="pl-P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ZWIĄZANYCH Z PRACĄ (DOKUMENTY, NOTATKI, URZĄDZENIA ELEKTRONICZNE) PODCZAS POBYTU NA TERYTORIUM FR</a:t>
            </a:r>
            <a:r>
              <a:rPr lang="pl-PL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l-PL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32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12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533650" cy="6858000"/>
          </a:xfrm>
          <a:prstGeom prst="rect">
            <a:avLst/>
          </a:prstGeom>
          <a:solidFill>
            <a:srgbClr val="021237"/>
          </a:solidFill>
        </p:spPr>
      </p:pic>
      <p:sp>
        <p:nvSpPr>
          <p:cNvPr id="8" name="pole tekstowe 7"/>
          <p:cNvSpPr txBox="1"/>
          <p:nvPr/>
        </p:nvSpPr>
        <p:spPr>
          <a:xfrm>
            <a:off x="2110860" y="560439"/>
            <a:ext cx="9579693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JAKI SPOSÓB ROSYJSKI WYWIAD DĄŻY DO ZWERBOWANIA WSPÓŁPRACOWNIKA</a:t>
            </a:r>
            <a:r>
              <a:rPr lang="pl-PL" sz="2400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pl-PL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pl-PL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 POZYSKIWANIE </a:t>
            </a:r>
            <a:r>
              <a:rPr lang="pl-P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AGENTA ROZPOCZYNA SIĘ OD ZGROMADZENIA INFORMACJI Z OGÓLNODOSTĘPNYCH ŹRÓDEŁ (MEDIA SPOŁECZNOŚCIOWE, FORA </a:t>
            </a:r>
            <a:r>
              <a:rPr lang="pl-PL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INTERNETOWE, PUBLIKACJE</a:t>
            </a:r>
            <a:r>
              <a:rPr lang="pl-P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PORTALE</a:t>
            </a:r>
            <a:r>
              <a:rPr lang="pl-PL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pl-PL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SZCZEGÓŁOWE DANE UŁATWIAJĄ PROCES </a:t>
            </a:r>
            <a:r>
              <a:rPr lang="pl-PL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WERBUNKOWY.</a:t>
            </a:r>
          </a:p>
          <a:p>
            <a:r>
              <a:rPr lang="pl-P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lvl="0"/>
            <a:r>
              <a:rPr lang="pl-PL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 NAWIĄZANIE </a:t>
            </a:r>
            <a:r>
              <a:rPr lang="pl-P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KONTAKTU PRZEZ OBCY WYWIAD PRZYBIERA NAJCZĘŚCIEJ FORMĘ SPOTKAŃ SŁUŻBOWYCH, </a:t>
            </a:r>
            <a:r>
              <a:rPr lang="pl-PL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SPOTKAŃ PRYWATNYCH NA BAZIE WSPÓLNYCH ZAINTERESOWAŃ CZY </a:t>
            </a:r>
            <a:r>
              <a:rPr lang="pl-P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TEŻ POZORNIE </a:t>
            </a:r>
            <a:r>
              <a:rPr lang="pl-PL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PRZYPADKOWYCH SYTUACJI </a:t>
            </a:r>
            <a:r>
              <a:rPr lang="pl-P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MIEJSCACH PUBLICZNYCH.</a:t>
            </a:r>
          </a:p>
          <a:p>
            <a:endParaRPr lang="pl-PL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pl-PL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 SŁUŻBY MANIPULUJĄ ROZMÓWCĄ</a:t>
            </a:r>
            <a:r>
              <a:rPr lang="pl-P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CHĘĆ </a:t>
            </a:r>
            <a:r>
              <a:rPr lang="pl-PL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NAWIĄZANIA BLISKIEJ RELACJI MOŻE STANOWIĆ PRZYGOTOWANIE DO WERBUNKU.</a:t>
            </a:r>
          </a:p>
          <a:p>
            <a:endParaRPr lang="pl-PL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pl-PL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 ROSJANIE </a:t>
            </a:r>
            <a:r>
              <a:rPr lang="pl-P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WYKORZYSTUJĄ LUDZKIE SŁABOŚCI (NAŁOGI, KŁOPOTY FINANSOWE, SYTUACJĘ </a:t>
            </a:r>
            <a:r>
              <a:rPr lang="pl-PL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ŻYCIOWĄ</a:t>
            </a:r>
            <a:r>
              <a:rPr lang="pl-PL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pl-P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MOGĄ PRÓBOWAĆ POGŁĘBIĆ ISTNIEJĄCE </a:t>
            </a:r>
            <a:r>
              <a:rPr lang="pl-PL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PROBLEMY, A POTEM JE WYKORZYSTAĆ NP. DO SZANTAŻU.</a:t>
            </a:r>
            <a:endParaRPr lang="pl-PL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pl-PL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 WERBOWANY AGENT NIE </a:t>
            </a:r>
            <a:r>
              <a:rPr lang="pl-P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MUSI BYĆ </a:t>
            </a:r>
            <a:r>
              <a:rPr lang="pl-PL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ŚWIADOMY, </a:t>
            </a:r>
            <a:r>
              <a:rPr lang="pl-P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DLA KOGO RZECZYWIŚCIE </a:t>
            </a:r>
            <a:r>
              <a:rPr lang="pl-PL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PRACUJE – </a:t>
            </a:r>
            <a:r>
              <a:rPr lang="pl-PL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WERBUNEK POD OBCĄ FLAGĄ</a:t>
            </a:r>
            <a:r>
              <a:rPr lang="pl-PL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l-PL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72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12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533650" cy="6858000"/>
          </a:xfrm>
          <a:prstGeom prst="rect">
            <a:avLst/>
          </a:prstGeom>
          <a:solidFill>
            <a:srgbClr val="021237"/>
          </a:solidFill>
        </p:spPr>
      </p:pic>
      <p:sp>
        <p:nvSpPr>
          <p:cNvPr id="8" name="pole tekstowe 7"/>
          <p:cNvSpPr txBox="1"/>
          <p:nvPr/>
        </p:nvSpPr>
        <p:spPr>
          <a:xfrm>
            <a:off x="2101027" y="474345"/>
            <a:ext cx="9579693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JAKI </a:t>
            </a:r>
            <a:r>
              <a:rPr lang="pl-PL" sz="2400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SPOSÓB </a:t>
            </a:r>
            <a:r>
              <a:rPr lang="pl-PL" sz="24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ROSYJSKI WYWIAD MOŻE ZAGRAŻAĆ </a:t>
            </a:r>
            <a:br>
              <a:rPr lang="pl-PL" sz="24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4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TOBIE I TWOIM URZĄDZENIOM</a:t>
            </a:r>
            <a:r>
              <a:rPr lang="pl-PL" sz="2400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pl-PL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pl-PL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 ROSYJSKIE </a:t>
            </a:r>
            <a:r>
              <a:rPr lang="pl-P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SŁUŻBY SPECJALNE NA TERYTORIUM SWOJEGO KRAJU ORAZ W PAŃSTWACH SOJUSZNICZYCH MAJĄ DOSTĘP DO NASTĘPUJĄCYCH DANYCH:</a:t>
            </a:r>
          </a:p>
          <a:p>
            <a:r>
              <a:rPr lang="pl-P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285750" lvl="0" indent="-285750">
              <a:buFontTx/>
              <a:buChar char="-"/>
            </a:pPr>
            <a:r>
              <a:rPr lang="pl-PL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RUCHU </a:t>
            </a:r>
            <a:r>
              <a:rPr lang="pl-P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INTERNETOWEGO (PRZESYŁANE E-MAILE, ODWIEDZANE STRONY, FORA, </a:t>
            </a:r>
            <a:r>
              <a:rPr lang="pl-PL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BLOGI </a:t>
            </a:r>
            <a:r>
              <a:rPr lang="pl-P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ITP</a:t>
            </a:r>
            <a:r>
              <a:rPr lang="pl-PL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  <a:p>
            <a:pPr marL="285750" lvl="0" indent="-285750">
              <a:buFontTx/>
              <a:buChar char="-"/>
            </a:pPr>
            <a:r>
              <a:rPr lang="pl-PL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ROZMÓW TELEFONICZNYCH</a:t>
            </a:r>
          </a:p>
          <a:p>
            <a:pPr marL="285750" lvl="0" indent="-285750">
              <a:buFontTx/>
              <a:buChar char="-"/>
            </a:pPr>
            <a:r>
              <a:rPr lang="pl-PL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WIADOMOŚCI TEKSTOWYCH</a:t>
            </a:r>
          </a:p>
          <a:p>
            <a:pPr marL="285750" lvl="0" indent="-285750">
              <a:buFontTx/>
              <a:buChar char="-"/>
            </a:pPr>
            <a:r>
              <a:rPr lang="pl-PL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SYSTEMU MONITORINGU </a:t>
            </a:r>
            <a:r>
              <a:rPr lang="pl-P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(NP. MIEJSKIEGO</a:t>
            </a:r>
            <a:r>
              <a:rPr lang="pl-PL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0"/>
            <a:endParaRPr lang="pl-PL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pl-PL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►► ZASOBY TE MOGĄ BYĆ WYKORZYSTANE PRZEZ ROSJAN</a:t>
            </a:r>
            <a:r>
              <a:rPr lang="pl-P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pl-PL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pl-PL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 ROSYJSKI </a:t>
            </a:r>
            <a:r>
              <a:rPr lang="pl-P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WYWIAD I DZIAŁAJĄCY NA JEGO RZECZ HAKERZY </a:t>
            </a:r>
            <a:r>
              <a:rPr lang="pl-PL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POSIADAJĄ DOŚWIADCZENIE </a:t>
            </a:r>
            <a:r>
              <a:rPr lang="pl-P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PROWADZENIU OPERACJI WYWIADOWCZYCH </a:t>
            </a:r>
            <a:r>
              <a:rPr lang="pl-PL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CYBERPRZESTRZENI.</a:t>
            </a:r>
          </a:p>
          <a:p>
            <a:pPr lvl="0"/>
            <a:endParaRPr lang="pl-PL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pl-PL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NIEOSTROŻNE KORZYSTANIE Z URZĄDZEŃ ELEKTRONICZNYCH MOŻE UŁATWIĆ IM ATAKI!</a:t>
            </a:r>
            <a:endParaRPr lang="pl-PL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100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12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533650" cy="6858000"/>
          </a:xfrm>
          <a:prstGeom prst="rect">
            <a:avLst/>
          </a:prstGeom>
          <a:solidFill>
            <a:srgbClr val="021237"/>
          </a:solidFill>
        </p:spPr>
      </p:pic>
      <p:sp>
        <p:nvSpPr>
          <p:cNvPr id="8" name="pole tekstowe 7"/>
          <p:cNvSpPr txBox="1"/>
          <p:nvPr/>
        </p:nvSpPr>
        <p:spPr>
          <a:xfrm>
            <a:off x="2120692" y="717756"/>
            <a:ext cx="957969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 BRONIĆ SIĘ PRZED ZAGROŻENIAMI</a:t>
            </a:r>
            <a:r>
              <a:rPr lang="pl-PL" sz="2400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pl-PL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pl-PL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 ABY </a:t>
            </a:r>
            <a:r>
              <a:rPr lang="pl-P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ZMINIMALIZOWAĆ ZAGROŻENIE ZE STRONY ROSYJSKIEGO WYWIADU, ŚCIŚLE PRZESTRZEGAJ ZASAD BEZPIECZEŃSTWA MACIERZYSTEJ INSTYTUCJI.</a:t>
            </a:r>
          </a:p>
          <a:p>
            <a:r>
              <a:rPr lang="pl-P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lvl="0"/>
            <a:r>
              <a:rPr lang="pl-PL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 UNIKAJ </a:t>
            </a:r>
            <a:r>
              <a:rPr lang="pl-P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SYTUACJI RYZYKOWNYCH, MANIFESTACJI PUBLICZNYCH, PRZEBYWANIA W NIEBEZPIECZNYCH CZĘŚCIACH MIASTA, NAWIĄZYWANIA PRZYPADKOWYCH </a:t>
            </a:r>
            <a:r>
              <a:rPr lang="pl-PL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ZNAJOMOŚCI.</a:t>
            </a:r>
            <a:endParaRPr lang="pl-PL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pl-PL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 W </a:t>
            </a:r>
            <a:r>
              <a:rPr lang="pl-P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KONTAKTACH Z NIEZNAJOMYMI LUB DOPIERO POZNANYMI </a:t>
            </a:r>
            <a:r>
              <a:rPr lang="pl-PL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OSOBAMI ZACHOWAJ SZCZEGÓLNĄ OSTROŻNOŚĆ.</a:t>
            </a:r>
            <a:endParaRPr lang="pl-PL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pl-PL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 BĄDŹ </a:t>
            </a:r>
            <a:r>
              <a:rPr lang="pl-P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OSTROŻNY, GDY ROZMÓWCA PRZESADNIE INTERESUJE SIĘ NAWIĄZANIEM Z TOBĄ </a:t>
            </a:r>
            <a:r>
              <a:rPr lang="pl-PL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RELACJI PRYWATNYCH.</a:t>
            </a:r>
            <a:endParaRPr lang="pl-PL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pl-PL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pl-PL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 BEZWZGLĘDNIE </a:t>
            </a:r>
            <a:r>
              <a:rPr lang="pl-P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WYSTRZEGAJ SIĘ PRZYJMOWANIA PREZENTÓW OD </a:t>
            </a:r>
            <a:r>
              <a:rPr lang="pl-PL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OSÓB NIEZNANYCH </a:t>
            </a:r>
            <a:r>
              <a:rPr lang="pl-P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LUB SŁABO ZNANYCH, ZWŁASZCZA SPRZĘTU ELEKTRONICZNEGO (NP. REKLAMOWY PENDRIVE</a:t>
            </a:r>
            <a:r>
              <a:rPr lang="pl-PL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pl-PL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62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12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533650" cy="6858000"/>
          </a:xfrm>
          <a:prstGeom prst="rect">
            <a:avLst/>
          </a:prstGeom>
          <a:solidFill>
            <a:srgbClr val="021237"/>
          </a:solidFill>
        </p:spPr>
      </p:pic>
      <p:sp>
        <p:nvSpPr>
          <p:cNvPr id="8" name="pole tekstowe 7"/>
          <p:cNvSpPr txBox="1"/>
          <p:nvPr/>
        </p:nvSpPr>
        <p:spPr>
          <a:xfrm>
            <a:off x="1992873" y="1418767"/>
            <a:ext cx="97763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PRZYPADKU</a:t>
            </a:r>
          </a:p>
          <a:p>
            <a:pPr algn="ctr"/>
            <a:r>
              <a:rPr lang="pl-PL" sz="3600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WYSTĄPIENIA NIEBEZPIECZNYCH SYTUACJI PO POWROCIE DO KRAJU ZGŁOŚ SIĘ DO SŁUŻB ODPOWIEDZIALNYCH ZA BEZPIECZEŃSTWO RP</a:t>
            </a:r>
          </a:p>
          <a:p>
            <a:pPr algn="ctr"/>
            <a:endParaRPr lang="pl-PL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733" y="5124976"/>
            <a:ext cx="1512000" cy="1512000"/>
          </a:xfrm>
          <a:prstGeom prst="rect">
            <a:avLst/>
          </a:prstGeom>
        </p:spPr>
      </p:pic>
      <p:sp>
        <p:nvSpPr>
          <p:cNvPr id="2" name="pole tekstowe 1"/>
          <p:cNvSpPr txBox="1"/>
          <p:nvPr/>
        </p:nvSpPr>
        <p:spPr>
          <a:xfrm>
            <a:off x="2320413" y="5657671"/>
            <a:ext cx="3637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u="sng" kern="50" dirty="0">
                <a:solidFill>
                  <a:schemeClr val="bg1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Pełnomocnik Rządu ds. Bezpieczeństwa Przestrzeni Informacyjnej RP</a:t>
            </a:r>
          </a:p>
          <a:p>
            <a:endParaRPr lang="pl-PL" dirty="0"/>
          </a:p>
        </p:txBody>
      </p:sp>
      <p:sp>
        <p:nvSpPr>
          <p:cNvPr id="3" name="pole tekstowe 2"/>
          <p:cNvSpPr txBox="1"/>
          <p:nvPr/>
        </p:nvSpPr>
        <p:spPr>
          <a:xfrm>
            <a:off x="8944733" y="5968181"/>
            <a:ext cx="2106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AGENCJA WYWIADU</a:t>
            </a:r>
            <a:endParaRPr lang="pl-PL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67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174</Words>
  <Application>Microsoft Office PowerPoint</Application>
  <PresentationFormat>Panoramiczny</PresentationFormat>
  <Paragraphs>71</Paragraphs>
  <Slides>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14" baseType="lpstr">
      <vt:lpstr>SimSun</vt:lpstr>
      <vt:lpstr>Arial</vt:lpstr>
      <vt:lpstr>Calibri</vt:lpstr>
      <vt:lpstr>Calibri Light</vt:lpstr>
      <vt:lpstr>Times New Roman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Kancelaria Prezesa Rady Ministrow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Żaryn Stanisław</dc:creator>
  <cp:lastModifiedBy>Rąpała Bogusław</cp:lastModifiedBy>
  <cp:revision>9</cp:revision>
  <dcterms:created xsi:type="dcterms:W3CDTF">2023-03-01T13:41:56Z</dcterms:created>
  <dcterms:modified xsi:type="dcterms:W3CDTF">2023-03-01T16:25:53Z</dcterms:modified>
</cp:coreProperties>
</file>