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Lst>
  <p:notesMasterIdLst>
    <p:notesMasterId r:id="rId44"/>
  </p:notesMasterIdLst>
  <p:sldIdLst>
    <p:sldId id="256" r:id="rId3"/>
    <p:sldId id="257" r:id="rId4"/>
    <p:sldId id="29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Arial Black" panose="020B0A04020102020204" pitchFamily="34" charset="0"/>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37000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23" name="Shape 1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598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768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571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71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09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30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8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80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55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269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32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096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96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51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452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235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573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170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968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540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004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175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35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200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88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230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83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9" name="Shape 4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539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567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70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3" name="Shape 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22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733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66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0942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858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04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746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38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167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2138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914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67838" y="152400"/>
            <a:ext cx="2523743"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0" name="Shape 90"/>
          <p:cNvSpPr txBox="1">
            <a:spLocks noGrp="1"/>
          </p:cNvSpPr>
          <p:nvPr>
            <p:ph type="body" idx="1"/>
          </p:nvPr>
        </p:nvSpPr>
        <p:spPr>
          <a:xfrm>
            <a:off x="3019375" y="1743133"/>
            <a:ext cx="5920639" cy="455888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5532"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67564"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2"/>
          </p:nvPr>
        </p:nvSpPr>
        <p:spPr>
          <a:xfrm>
            <a:off x="167838" y="17300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95" name="Shape 95"/>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6" name="Shape 96"/>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164592" y="155446"/>
            <a:ext cx="2525149"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9" name="Shape 99"/>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3" name="Shape 103"/>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4" name="Shape 104"/>
          <p:cNvSpPr txBox="1">
            <a:spLocks noGrp="1"/>
          </p:cNvSpPr>
          <p:nvPr>
            <p:ph type="ftr" idx="11"/>
          </p:nvPr>
        </p:nvSpPr>
        <p:spPr>
          <a:xfrm>
            <a:off x="3035808" y="1170432"/>
            <a:ext cx="5193790"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Calibri"/>
              <a:buNone/>
              <a:defRPr sz="1200" b="0" i="0" u="none" strike="noStrike" cap="none">
                <a:solidFill>
                  <a:srgbClr val="BABAB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8" name="Shape 108"/>
          <p:cNvSpPr txBox="1">
            <a:spLocks noGrp="1"/>
          </p:cNvSpPr>
          <p:nvPr>
            <p:ph type="body" idx="1"/>
          </p:nvPr>
        </p:nvSpPr>
        <p:spPr>
          <a:xfrm rot="5400000">
            <a:off x="2259195" y="-26804"/>
            <a:ext cx="4625607" cy="8229600"/>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112"/>
        <p:cNvGrpSpPr/>
        <p:nvPr/>
      </p:nvGrpSpPr>
      <p:grpSpPr>
        <a:xfrm>
          <a:off x="0" y="0"/>
          <a:ext cx="0" cy="0"/>
          <a:chOff x="0" y="0"/>
          <a:chExt cx="0" cy="0"/>
        </a:xfrm>
      </p:grpSpPr>
      <p:sp>
        <p:nvSpPr>
          <p:cNvPr id="113" name="Shape 113"/>
          <p:cNvSpPr/>
          <p:nvPr/>
        </p:nvSpPr>
        <p:spPr>
          <a:xfrm>
            <a:off x="6598920"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4" name="Shape 114"/>
          <p:cNvSpPr/>
          <p:nvPr/>
        </p:nvSpPr>
        <p:spPr>
          <a:xfrm>
            <a:off x="6647685" y="0"/>
            <a:ext cx="2514599" cy="685800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5" name="Shape 115"/>
          <p:cNvSpPr txBox="1">
            <a:spLocks noGrp="1"/>
          </p:cNvSpPr>
          <p:nvPr>
            <p:ph type="title"/>
          </p:nvPr>
        </p:nvSpPr>
        <p:spPr>
          <a:xfrm rot="5400000">
            <a:off x="4808537" y="2247901"/>
            <a:ext cx="5851525" cy="190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6" name="Shape 116"/>
          <p:cNvSpPr txBox="1">
            <a:spLocks noGrp="1"/>
          </p:cNvSpPr>
          <p:nvPr>
            <p:ph type="body" idx="1"/>
          </p:nvPr>
        </p:nvSpPr>
        <p:spPr>
          <a:xfrm rot="5400000">
            <a:off x="541336" y="220662"/>
            <a:ext cx="5851525" cy="601979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2640597" y="6377457"/>
            <a:ext cx="3836402"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55446"/>
            <a:ext cx="8229600" cy="1252726"/>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1" name="Shape 41"/>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52"/>
        <p:cNvGrpSpPr/>
        <p:nvPr/>
      </p:nvGrpSpPr>
      <p:grpSpPr>
        <a:xfrm>
          <a:off x="0" y="0"/>
          <a:ext cx="0" cy="0"/>
          <a:chOff x="0" y="0"/>
          <a:chExt cx="0" cy="0"/>
        </a:xfrm>
      </p:grpSpPr>
      <p:sp>
        <p:nvSpPr>
          <p:cNvPr id="53" name="Shape 53"/>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4" name="Shape 54"/>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5" name="Shape 55"/>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59" name="Shape 59"/>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60"/>
        <p:cNvGrpSpPr/>
        <p:nvPr/>
      </p:nvGrpSpPr>
      <p:grpSpPr>
        <a:xfrm>
          <a:off x="0" y="0"/>
          <a:ext cx="0" cy="0"/>
          <a:chOff x="0" y="0"/>
          <a:chExt cx="0" cy="0"/>
        </a:xfrm>
      </p:grpSpPr>
      <p:sp>
        <p:nvSpPr>
          <p:cNvPr id="61" name="Shape 61"/>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p:nvPr/>
        </p:nvSpPr>
        <p:spPr>
          <a:xfrm>
            <a:off x="0" y="2602518"/>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3" name="Shape 63"/>
          <p:cNvSpPr txBox="1">
            <a:spLocks noGrp="1"/>
          </p:cNvSpPr>
          <p:nvPr>
            <p:ph type="title"/>
          </p:nvPr>
        </p:nvSpPr>
        <p:spPr>
          <a:xfrm>
            <a:off x="749808" y="118870"/>
            <a:ext cx="8013190" cy="16367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4" name="Shape 64"/>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0" name="Shape 70"/>
          <p:cNvSpPr txBox="1">
            <a:spLocks noGrp="1"/>
          </p:cNvSpPr>
          <p:nvPr>
            <p:ph type="body" idx="1"/>
          </p:nvPr>
        </p:nvSpPr>
        <p:spPr>
          <a:xfrm>
            <a:off x="457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4648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a:off x="457200" y="1698985"/>
            <a:ext cx="4040187"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57200" y="2449510"/>
            <a:ext cx="4040187"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3"/>
          </p:nvPr>
        </p:nvSpPr>
        <p:spPr>
          <a:xfrm>
            <a:off x="4645025" y="1698985"/>
            <a:ext cx="4041773"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4"/>
          </p:nvPr>
        </p:nvSpPr>
        <p:spPr>
          <a:xfrm>
            <a:off x="4645025" y="2449510"/>
            <a:ext cx="4041773"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84"/>
        <p:cNvGrpSpPr/>
        <p:nvPr/>
      </p:nvGrpSpPr>
      <p:grpSpPr>
        <a:xfrm>
          <a:off x="0" y="0"/>
          <a:ext cx="0" cy="0"/>
          <a:chOff x="0" y="0"/>
          <a:chExt cx="0" cy="0"/>
        </a:xfrm>
      </p:grpSpPr>
      <p:sp>
        <p:nvSpPr>
          <p:cNvPr id="85" name="Shape 8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17883" y="2492896"/>
            <a:ext cx="9144000" cy="1080120"/>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Arial Black"/>
              <a:buNone/>
            </a:pPr>
            <a:r>
              <a:rPr lang="pl-PL" sz="2880" b="1" i="0" u="none" strike="noStrike" cap="none" dirty="0">
                <a:solidFill>
                  <a:srgbClr val="FFC700"/>
                </a:solidFill>
                <a:latin typeface="Arial Black"/>
                <a:ea typeface="Arial Black"/>
                <a:cs typeface="Arial Black"/>
                <a:sym typeface="Arial Black"/>
              </a:rPr>
              <a:t>TEMAT 1: </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r>
              <a:rPr lang="pl-PL" sz="2880" b="1" i="0" u="none" strike="noStrike" cap="none" dirty="0">
                <a:solidFill>
                  <a:srgbClr val="FFC700"/>
                </a:solidFill>
                <a:latin typeface="Calibri"/>
                <a:ea typeface="Calibri"/>
                <a:cs typeface="Calibri"/>
                <a:sym typeface="Calibri"/>
              </a:rPr>
              <a:t>STRUKTURA I ORGANIZACJA </a:t>
            </a:r>
            <a:r>
              <a:rPr lang="pl-PL" sz="2880" dirty="0"/>
              <a:t/>
            </a:r>
            <a:br>
              <a:rPr lang="pl-PL" sz="2880" dirty="0"/>
            </a:br>
            <a:r>
              <a:rPr lang="pl-PL" sz="2880" dirty="0" smtClean="0"/>
              <a:t>KRAJOWEGO SYSTEMU RATOWNICZO-GAŚNICZEGO</a:t>
            </a:r>
            <a:endParaRPr lang="pl-PL" sz="2880" b="1" i="0" u="none" strike="noStrike" cap="none" dirty="0">
              <a:solidFill>
                <a:srgbClr val="FFC700"/>
              </a:solidFill>
              <a:latin typeface="Calibri"/>
              <a:ea typeface="Calibri"/>
              <a:cs typeface="Calibri"/>
              <a:sym typeface="Calibri"/>
            </a:endParaRPr>
          </a:p>
        </p:txBody>
      </p:sp>
      <p:sp>
        <p:nvSpPr>
          <p:cNvPr id="126" name="Shape 126"/>
          <p:cNvSpPr txBox="1">
            <a:spLocks noGrp="1"/>
          </p:cNvSpPr>
          <p:nvPr>
            <p:ph type="subTitle" idx="1"/>
          </p:nvPr>
        </p:nvSpPr>
        <p:spPr>
          <a:xfrm>
            <a:off x="5436096" y="5301207"/>
            <a:ext cx="3707902" cy="336129"/>
          </a:xfrm>
          <a:prstGeom prst="rect">
            <a:avLst/>
          </a:prstGeom>
          <a:noFill/>
          <a:ln>
            <a:noFill/>
          </a:ln>
        </p:spPr>
        <p:txBody>
          <a:bodyPr lIns="118850" tIns="0" rIns="45700" bIns="0" anchor="b"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600" b="1" i="1" u="none" strike="noStrike" cap="none">
                <a:solidFill>
                  <a:srgbClr val="FFFFFF"/>
                </a:solidFill>
                <a:latin typeface="Calibri"/>
                <a:ea typeface="Calibri"/>
                <a:cs typeface="Calibri"/>
                <a:sym typeface="Calibri"/>
              </a:rPr>
              <a:t>autor:  </a:t>
            </a:r>
            <a:r>
              <a:rPr lang="pl-PL" sz="2000" b="1" i="0" u="none" strike="noStrike" cap="none">
                <a:solidFill>
                  <a:srgbClr val="FFFFFF"/>
                </a:solidFill>
                <a:latin typeface="Calibri"/>
                <a:ea typeface="Calibri"/>
                <a:cs typeface="Calibri"/>
                <a:sym typeface="Calibri"/>
              </a:rPr>
              <a:t>Łukasz Kochan</a:t>
            </a:r>
          </a:p>
        </p:txBody>
      </p:sp>
      <p:pic>
        <p:nvPicPr>
          <p:cNvPr id="127" name="Shape 127"/>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28" name="Shape 128"/>
          <p:cNvSpPr txBox="1"/>
          <p:nvPr/>
        </p:nvSpPr>
        <p:spPr>
          <a:xfrm>
            <a:off x="1806766" y="597121"/>
            <a:ext cx="7072827" cy="1183015"/>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3330" b="1" i="0" u="none" strike="noStrike" cap="none" dirty="0">
                <a:solidFill>
                  <a:srgbClr val="FFC700"/>
                </a:solidFill>
                <a:latin typeface="Calibri"/>
                <a:ea typeface="Calibri"/>
                <a:cs typeface="Calibri"/>
                <a:sym typeface="Calibri"/>
              </a:rPr>
              <a:t>    </a:t>
            </a:r>
            <a:r>
              <a:rPr lang="pl-PL" sz="3330" b="1" i="0" u="none" strike="noStrike" cap="none" dirty="0" smtClean="0">
                <a:solidFill>
                  <a:srgbClr val="FFC700"/>
                </a:solidFill>
                <a:latin typeface="Calibri"/>
                <a:ea typeface="Calibri"/>
                <a:cs typeface="Calibri"/>
                <a:sym typeface="Calibri"/>
              </a:rPr>
              <a:t>Szkolenie kierujących działaniem ratowniczym dla członków OSP</a:t>
            </a:r>
          </a:p>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dirty="0" smtClean="0">
                <a:solidFill>
                  <a:srgbClr val="FFC700"/>
                </a:solidFill>
                <a:latin typeface="Calibri"/>
                <a:ea typeface="Calibri"/>
                <a:cs typeface="Calibri"/>
                <a:sym typeface="Calibri"/>
              </a:rPr>
              <a:t>(SZKOLENIE  </a:t>
            </a:r>
            <a:r>
              <a:rPr lang="pl-PL" sz="2800" b="1" i="0" u="none" strike="noStrike" cap="none" dirty="0">
                <a:solidFill>
                  <a:srgbClr val="FFC700"/>
                </a:solidFill>
                <a:latin typeface="Calibri"/>
                <a:ea typeface="Calibri"/>
                <a:cs typeface="Calibri"/>
                <a:sym typeface="Calibri"/>
              </a:rPr>
              <a:t>DOWÓDCÓW </a:t>
            </a:r>
            <a:r>
              <a:rPr lang="pl-PL" sz="2800" b="1" i="0" u="none" strike="noStrike" cap="none" dirty="0" smtClean="0">
                <a:solidFill>
                  <a:srgbClr val="FFC700"/>
                </a:solidFill>
                <a:latin typeface="Calibri"/>
                <a:ea typeface="Calibri"/>
                <a:cs typeface="Calibri"/>
                <a:sym typeface="Calibri"/>
              </a:rPr>
              <a:t>OSP)</a:t>
            </a:r>
            <a:endParaRPr lang="pl-PL" sz="280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28" name="Shape 228"/>
          <p:cNvSpPr txBox="1"/>
          <p:nvPr/>
        </p:nvSpPr>
        <p:spPr>
          <a:xfrm>
            <a:off x="755575" y="188640"/>
            <a:ext cx="7704855"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CHEMICZNE </a:t>
            </a:r>
            <a:br>
              <a:rPr lang="pl-PL" sz="2800" b="1" i="0" u="none" strike="noStrike" cap="none">
                <a:solidFill>
                  <a:schemeClr val="lt1"/>
                </a:solidFill>
                <a:latin typeface="Calibri"/>
                <a:ea typeface="Calibri"/>
                <a:cs typeface="Calibri"/>
                <a:sym typeface="Calibri"/>
              </a:rPr>
            </a:br>
            <a:r>
              <a:rPr lang="pl-PL" sz="2800" b="1" i="0" u="none" strike="noStrike" cap="none">
                <a:solidFill>
                  <a:schemeClr val="lt1"/>
                </a:solidFill>
                <a:latin typeface="Calibri"/>
                <a:ea typeface="Calibri"/>
                <a:cs typeface="Calibri"/>
                <a:sym typeface="Calibri"/>
              </a:rPr>
              <a:t>I EKOLOGICZNE</a:t>
            </a:r>
          </a:p>
        </p:txBody>
      </p:sp>
      <p:pic>
        <p:nvPicPr>
          <p:cNvPr id="229" name="Shape 229"/>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230" name="Shape 23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755575" y="188640"/>
            <a:ext cx="7704855"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CHEMICZNE </a:t>
            </a:r>
            <a:br>
              <a:rPr lang="pl-PL" sz="2800" b="1" i="0" u="none" strike="noStrike" cap="none">
                <a:solidFill>
                  <a:schemeClr val="lt1"/>
                </a:solidFill>
                <a:latin typeface="Calibri"/>
                <a:ea typeface="Calibri"/>
                <a:cs typeface="Calibri"/>
                <a:sym typeface="Calibri"/>
              </a:rPr>
            </a:br>
            <a:r>
              <a:rPr lang="pl-PL" sz="2800" b="1" i="0" u="none" strike="noStrike" cap="none">
                <a:solidFill>
                  <a:schemeClr val="lt1"/>
                </a:solidFill>
                <a:latin typeface="Calibri"/>
                <a:ea typeface="Calibri"/>
                <a:cs typeface="Calibri"/>
                <a:sym typeface="Calibri"/>
              </a:rPr>
              <a:t>I EKOLOGICZNE</a:t>
            </a:r>
          </a:p>
        </p:txBody>
      </p:sp>
      <p:pic>
        <p:nvPicPr>
          <p:cNvPr id="236" name="Shape 23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37" name="Shape 23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pic>
        <p:nvPicPr>
          <p:cNvPr id="238" name="Shape 238"/>
          <p:cNvPicPr preferRelativeResize="0"/>
          <p:nvPr/>
        </p:nvPicPr>
        <p:blipFill rotWithShape="1">
          <a:blip r:embed="rId4">
            <a:alphaModFix/>
          </a:blip>
          <a:srcRect/>
          <a:stretch/>
        </p:blipFill>
        <p:spPr>
          <a:xfrm>
            <a:off x="0" y="1412775"/>
            <a:ext cx="9144000" cy="54452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a:stretch/>
        </p:blipFill>
        <p:spPr>
          <a:xfrm>
            <a:off x="0" y="1412775"/>
            <a:ext cx="9144000" cy="5445224"/>
          </a:xfrm>
          <a:prstGeom prst="rect">
            <a:avLst/>
          </a:prstGeom>
          <a:noFill/>
          <a:ln>
            <a:noFill/>
          </a:ln>
        </p:spPr>
      </p:pic>
      <p:sp>
        <p:nvSpPr>
          <p:cNvPr id="244" name="Shape 244"/>
          <p:cNvSpPr txBox="1"/>
          <p:nvPr/>
        </p:nvSpPr>
        <p:spPr>
          <a:xfrm>
            <a:off x="1475655" y="404663"/>
            <a:ext cx="6192687"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TECHNICZNE</a:t>
            </a:r>
          </a:p>
        </p:txBody>
      </p:sp>
      <p:pic>
        <p:nvPicPr>
          <p:cNvPr id="245" name="Shape 245"/>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246" name="Shape 24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1475655" y="404663"/>
            <a:ext cx="6192687"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TECHNICZNE</a:t>
            </a:r>
          </a:p>
        </p:txBody>
      </p:sp>
      <p:pic>
        <p:nvPicPr>
          <p:cNvPr id="252" name="Shape 25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53" name="Shape 25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pic>
        <p:nvPicPr>
          <p:cNvPr id="254" name="Shape 254"/>
          <p:cNvPicPr preferRelativeResize="0"/>
          <p:nvPr/>
        </p:nvPicPr>
        <p:blipFill rotWithShape="1">
          <a:blip r:embed="rId4">
            <a:alphaModFix/>
          </a:blip>
          <a:srcRect/>
          <a:stretch/>
        </p:blipFill>
        <p:spPr>
          <a:xfrm>
            <a:off x="0" y="1412775"/>
            <a:ext cx="4499992" cy="5445224"/>
          </a:xfrm>
          <a:prstGeom prst="rect">
            <a:avLst/>
          </a:prstGeom>
          <a:noFill/>
          <a:ln>
            <a:noFill/>
          </a:ln>
        </p:spPr>
      </p:pic>
      <p:pic>
        <p:nvPicPr>
          <p:cNvPr id="255" name="Shape 255"/>
          <p:cNvPicPr preferRelativeResize="0"/>
          <p:nvPr/>
        </p:nvPicPr>
        <p:blipFill rotWithShape="1">
          <a:blip r:embed="rId5">
            <a:alphaModFix/>
          </a:blip>
          <a:srcRect/>
          <a:stretch/>
        </p:blipFill>
        <p:spPr>
          <a:xfrm>
            <a:off x="4499992" y="1412775"/>
            <a:ext cx="4644008" cy="54452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Shape 26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61" name="Shape 261"/>
          <p:cNvSpPr txBox="1"/>
          <p:nvPr/>
        </p:nvSpPr>
        <p:spPr>
          <a:xfrm>
            <a:off x="1331640" y="260647"/>
            <a:ext cx="7416824"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WYSOKOŚCIOWE</a:t>
            </a:r>
          </a:p>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DZIAŁANIA POSZUKIWAWCZO - RATOWNICZE </a:t>
            </a:r>
          </a:p>
        </p:txBody>
      </p:sp>
      <p:sp>
        <p:nvSpPr>
          <p:cNvPr id="262" name="Shape 2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pic>
        <p:nvPicPr>
          <p:cNvPr id="263" name="Shape 263"/>
          <p:cNvPicPr preferRelativeResize="0"/>
          <p:nvPr/>
        </p:nvPicPr>
        <p:blipFill rotWithShape="1">
          <a:blip r:embed="rId4">
            <a:alphaModFix/>
          </a:blip>
          <a:srcRect/>
          <a:stretch/>
        </p:blipFill>
        <p:spPr>
          <a:xfrm>
            <a:off x="4355976" y="1412775"/>
            <a:ext cx="4788023" cy="5445224"/>
          </a:xfrm>
          <a:prstGeom prst="rect">
            <a:avLst/>
          </a:prstGeom>
          <a:noFill/>
          <a:ln>
            <a:noFill/>
          </a:ln>
        </p:spPr>
      </p:pic>
      <p:pic>
        <p:nvPicPr>
          <p:cNvPr id="264" name="Shape 264"/>
          <p:cNvPicPr preferRelativeResize="0"/>
          <p:nvPr/>
        </p:nvPicPr>
        <p:blipFill rotWithShape="1">
          <a:blip r:embed="rId5">
            <a:alphaModFix/>
          </a:blip>
          <a:srcRect/>
          <a:stretch/>
        </p:blipFill>
        <p:spPr>
          <a:xfrm>
            <a:off x="0" y="1412775"/>
            <a:ext cx="4355976" cy="54452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70" name="Shape 270"/>
          <p:cNvSpPr txBox="1"/>
          <p:nvPr/>
        </p:nvSpPr>
        <p:spPr>
          <a:xfrm>
            <a:off x="1619671" y="476672"/>
            <a:ext cx="6768751" cy="461664"/>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pl-PL" sz="2400" b="1" i="0" u="none" strike="noStrike" cap="none">
                <a:solidFill>
                  <a:schemeClr val="lt1"/>
                </a:solidFill>
                <a:latin typeface="Arial"/>
                <a:ea typeface="Arial"/>
                <a:cs typeface="Arial"/>
                <a:sym typeface="Arial"/>
              </a:rPr>
              <a:t>RATOWNICTWO WODNO - NURKOWE</a:t>
            </a:r>
          </a:p>
        </p:txBody>
      </p:sp>
      <p:pic>
        <p:nvPicPr>
          <p:cNvPr id="271" name="Shape 271"/>
          <p:cNvPicPr preferRelativeResize="0"/>
          <p:nvPr/>
        </p:nvPicPr>
        <p:blipFill rotWithShape="1">
          <a:blip r:embed="rId4">
            <a:alphaModFix/>
          </a:blip>
          <a:srcRect/>
          <a:stretch/>
        </p:blipFill>
        <p:spPr>
          <a:xfrm>
            <a:off x="0" y="1412775"/>
            <a:ext cx="4499992" cy="2664295"/>
          </a:xfrm>
          <a:prstGeom prst="rect">
            <a:avLst/>
          </a:prstGeom>
          <a:noFill/>
          <a:ln>
            <a:noFill/>
          </a:ln>
        </p:spPr>
      </p:pic>
      <p:pic>
        <p:nvPicPr>
          <p:cNvPr id="272" name="Shape 272"/>
          <p:cNvPicPr preferRelativeResize="0"/>
          <p:nvPr/>
        </p:nvPicPr>
        <p:blipFill rotWithShape="1">
          <a:blip r:embed="rId5">
            <a:alphaModFix/>
          </a:blip>
          <a:srcRect/>
          <a:stretch/>
        </p:blipFill>
        <p:spPr>
          <a:xfrm>
            <a:off x="0" y="4077071"/>
            <a:ext cx="4499992" cy="2780928"/>
          </a:xfrm>
          <a:prstGeom prst="rect">
            <a:avLst/>
          </a:prstGeom>
          <a:noFill/>
          <a:ln>
            <a:noFill/>
          </a:ln>
        </p:spPr>
      </p:pic>
      <p:pic>
        <p:nvPicPr>
          <p:cNvPr id="273" name="Shape 273"/>
          <p:cNvPicPr preferRelativeResize="0"/>
          <p:nvPr/>
        </p:nvPicPr>
        <p:blipFill rotWithShape="1">
          <a:blip r:embed="rId6">
            <a:alphaModFix/>
          </a:blip>
          <a:srcRect/>
          <a:stretch/>
        </p:blipFill>
        <p:spPr>
          <a:xfrm>
            <a:off x="4499992" y="1412775"/>
            <a:ext cx="4644008" cy="2664295"/>
          </a:xfrm>
          <a:prstGeom prst="rect">
            <a:avLst/>
          </a:prstGeom>
          <a:noFill/>
          <a:ln>
            <a:noFill/>
          </a:ln>
        </p:spPr>
      </p:pic>
      <p:sp>
        <p:nvSpPr>
          <p:cNvPr id="274" name="Shape 27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pic>
        <p:nvPicPr>
          <p:cNvPr id="275" name="Shape 275"/>
          <p:cNvPicPr preferRelativeResize="0"/>
          <p:nvPr/>
        </p:nvPicPr>
        <p:blipFill rotWithShape="1">
          <a:blip r:embed="rId7">
            <a:alphaModFix/>
          </a:blip>
          <a:srcRect/>
          <a:stretch/>
        </p:blipFill>
        <p:spPr>
          <a:xfrm>
            <a:off x="4499992" y="4077071"/>
            <a:ext cx="4644008" cy="2780928"/>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81" name="Shape 281"/>
          <p:cNvSpPr txBox="1"/>
          <p:nvPr/>
        </p:nvSpPr>
        <p:spPr>
          <a:xfrm>
            <a:off x="1619671" y="476672"/>
            <a:ext cx="6768751" cy="461664"/>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pl-PL" sz="2400" b="1" i="0" u="none" strike="noStrike" cap="none">
                <a:solidFill>
                  <a:schemeClr val="lt1"/>
                </a:solidFill>
                <a:latin typeface="Arial"/>
                <a:ea typeface="Arial"/>
                <a:cs typeface="Arial"/>
                <a:sym typeface="Arial"/>
              </a:rPr>
              <a:t>RATOWNICTWO WODNO - NURKOWE</a:t>
            </a:r>
          </a:p>
        </p:txBody>
      </p:sp>
      <p:sp>
        <p:nvSpPr>
          <p:cNvPr id="282" name="Shape 2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pic>
        <p:nvPicPr>
          <p:cNvPr id="283" name="Shape 283"/>
          <p:cNvPicPr preferRelativeResize="0"/>
          <p:nvPr/>
        </p:nvPicPr>
        <p:blipFill rotWithShape="1">
          <a:blip r:embed="rId4">
            <a:alphaModFix/>
          </a:blip>
          <a:srcRect/>
          <a:stretch/>
        </p:blipFill>
        <p:spPr>
          <a:xfrm>
            <a:off x="0" y="1412775"/>
            <a:ext cx="4644008" cy="2664295"/>
          </a:xfrm>
          <a:prstGeom prst="rect">
            <a:avLst/>
          </a:prstGeom>
          <a:noFill/>
          <a:ln>
            <a:noFill/>
          </a:ln>
        </p:spPr>
      </p:pic>
      <p:pic>
        <p:nvPicPr>
          <p:cNvPr id="284" name="Shape 284"/>
          <p:cNvPicPr preferRelativeResize="0"/>
          <p:nvPr/>
        </p:nvPicPr>
        <p:blipFill rotWithShape="1">
          <a:blip r:embed="rId5">
            <a:alphaModFix/>
          </a:blip>
          <a:srcRect/>
          <a:stretch/>
        </p:blipFill>
        <p:spPr>
          <a:xfrm>
            <a:off x="4644007" y="1412775"/>
            <a:ext cx="4499992" cy="2664295"/>
          </a:xfrm>
          <a:prstGeom prst="rect">
            <a:avLst/>
          </a:prstGeom>
          <a:noFill/>
          <a:ln>
            <a:noFill/>
          </a:ln>
        </p:spPr>
      </p:pic>
      <p:pic>
        <p:nvPicPr>
          <p:cNvPr id="285" name="Shape 285"/>
          <p:cNvPicPr preferRelativeResize="0"/>
          <p:nvPr/>
        </p:nvPicPr>
        <p:blipFill rotWithShape="1">
          <a:blip r:embed="rId6">
            <a:alphaModFix/>
          </a:blip>
          <a:srcRect/>
          <a:stretch/>
        </p:blipFill>
        <p:spPr>
          <a:xfrm>
            <a:off x="0" y="4077071"/>
            <a:ext cx="4644008" cy="2780928"/>
          </a:xfrm>
          <a:prstGeom prst="rect">
            <a:avLst/>
          </a:prstGeom>
          <a:noFill/>
          <a:ln>
            <a:noFill/>
          </a:ln>
        </p:spPr>
      </p:pic>
      <p:pic>
        <p:nvPicPr>
          <p:cNvPr id="286" name="Shape 286"/>
          <p:cNvPicPr preferRelativeResize="0"/>
          <p:nvPr/>
        </p:nvPicPr>
        <p:blipFill rotWithShape="1">
          <a:blip r:embed="rId7">
            <a:alphaModFix/>
          </a:blip>
          <a:srcRect/>
          <a:stretch/>
        </p:blipFill>
        <p:spPr>
          <a:xfrm>
            <a:off x="4644007" y="4077071"/>
            <a:ext cx="4499992" cy="2780928"/>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2051719" y="404663"/>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MEDYCZNE</a:t>
            </a:r>
          </a:p>
        </p:txBody>
      </p:sp>
      <p:pic>
        <p:nvPicPr>
          <p:cNvPr id="292" name="Shape 29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93" name="Shape 29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pic>
        <p:nvPicPr>
          <p:cNvPr id="294" name="Shape 294"/>
          <p:cNvPicPr preferRelativeResize="0"/>
          <p:nvPr/>
        </p:nvPicPr>
        <p:blipFill rotWithShape="1">
          <a:blip r:embed="rId4">
            <a:alphaModFix/>
          </a:blip>
          <a:srcRect/>
          <a:stretch/>
        </p:blipFill>
        <p:spPr>
          <a:xfrm>
            <a:off x="0" y="1412776"/>
            <a:ext cx="4499992" cy="5445224"/>
          </a:xfrm>
          <a:prstGeom prst="rect">
            <a:avLst/>
          </a:prstGeom>
          <a:noFill/>
          <a:ln>
            <a:noFill/>
          </a:ln>
        </p:spPr>
      </p:pic>
      <p:pic>
        <p:nvPicPr>
          <p:cNvPr id="295" name="Shape 295"/>
          <p:cNvPicPr preferRelativeResize="0"/>
          <p:nvPr/>
        </p:nvPicPr>
        <p:blipFill rotWithShape="1">
          <a:blip r:embed="rId5">
            <a:alphaModFix/>
          </a:blip>
          <a:srcRect/>
          <a:stretch/>
        </p:blipFill>
        <p:spPr>
          <a:xfrm>
            <a:off x="4427983" y="1412775"/>
            <a:ext cx="4716016" cy="54452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2051719" y="404663"/>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RATOWNICTWO MEDYCZNE</a:t>
            </a:r>
          </a:p>
        </p:txBody>
      </p:sp>
      <p:pic>
        <p:nvPicPr>
          <p:cNvPr id="301" name="Shape 30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02" name="Shape 3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pic>
        <p:nvPicPr>
          <p:cNvPr id="303" name="Shape 303"/>
          <p:cNvPicPr preferRelativeResize="0"/>
          <p:nvPr/>
        </p:nvPicPr>
        <p:blipFill rotWithShape="1">
          <a:blip r:embed="rId4">
            <a:alphaModFix/>
          </a:blip>
          <a:srcRect/>
          <a:stretch/>
        </p:blipFill>
        <p:spPr>
          <a:xfrm>
            <a:off x="0" y="1412775"/>
            <a:ext cx="4572000" cy="5445224"/>
          </a:xfrm>
          <a:prstGeom prst="rect">
            <a:avLst/>
          </a:prstGeom>
          <a:noFill/>
          <a:ln>
            <a:noFill/>
          </a:ln>
        </p:spPr>
      </p:pic>
      <p:pic>
        <p:nvPicPr>
          <p:cNvPr id="304" name="Shape 304"/>
          <p:cNvPicPr preferRelativeResize="0"/>
          <p:nvPr/>
        </p:nvPicPr>
        <p:blipFill rotWithShape="1">
          <a:blip r:embed="rId5">
            <a:alphaModFix/>
          </a:blip>
          <a:srcRect/>
          <a:stretch/>
        </p:blipFill>
        <p:spPr>
          <a:xfrm>
            <a:off x="4355976" y="1412775"/>
            <a:ext cx="4788023" cy="544522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763688" y="152400"/>
            <a:ext cx="5544615"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POZIOMY </a:t>
            </a:r>
            <a:br>
              <a:rPr lang="pl-PL" sz="2800" b="1" i="0" u="none" strike="noStrike" cap="none">
                <a:solidFill>
                  <a:srgbClr val="FFC7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KRAJOWEGO SYSTEMU RATOWNICZO - GAŚNICZEGO</a:t>
            </a:r>
          </a:p>
        </p:txBody>
      </p:sp>
      <p:sp>
        <p:nvSpPr>
          <p:cNvPr id="310" name="Shape 310"/>
          <p:cNvSpPr txBox="1"/>
          <p:nvPr/>
        </p:nvSpPr>
        <p:spPr>
          <a:xfrm>
            <a:off x="282437" y="1892080"/>
            <a:ext cx="8229600" cy="324035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POWIATOWY - </a:t>
            </a:r>
            <a:r>
              <a:rPr lang="pl-PL" sz="2400" b="0" i="1" u="none" strike="noStrike" cap="none" dirty="0">
                <a:solidFill>
                  <a:srgbClr val="000000"/>
                </a:solidFill>
                <a:latin typeface="Calibri"/>
                <a:ea typeface="Calibri"/>
                <a:cs typeface="Calibri"/>
                <a:sym typeface="Calibri"/>
              </a:rPr>
              <a:t>podstawowy poziom wykonawczy, działania prowadzone są przez </a:t>
            </a:r>
            <a:r>
              <a:rPr lang="pl-PL" sz="2400" b="0" i="1" u="none" strike="noStrike" cap="none" dirty="0" smtClean="0">
                <a:solidFill>
                  <a:srgbClr val="000000"/>
                </a:solidFill>
                <a:latin typeface="Calibri"/>
                <a:ea typeface="Calibri"/>
                <a:cs typeface="Calibri"/>
                <a:sym typeface="Calibri"/>
              </a:rPr>
              <a:t>siły i środki powiatu,</a:t>
            </a:r>
            <a:endParaRPr lang="pl-PL" sz="2400" b="0" i="1" u="none" strike="noStrike" cap="none" dirty="0">
              <a:solidFill>
                <a:srgbClr val="000000"/>
              </a:solidFill>
              <a:latin typeface="Calibri"/>
              <a:ea typeface="Calibri"/>
              <a:cs typeface="Calibri"/>
              <a:sym typeface="Calibri"/>
            </a:endParaRPr>
          </a:p>
          <a:p>
            <a:pPr marL="0" marR="0" lvl="0" indent="0" algn="just" rtl="0">
              <a:lnSpc>
                <a:spcPct val="100000"/>
              </a:lnSpc>
              <a:spcBef>
                <a:spcPts val="126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WOJEWÓDZKI - </a:t>
            </a:r>
            <a:r>
              <a:rPr lang="pl-PL" sz="2400" b="0" i="1" u="none" strike="noStrike" cap="none" dirty="0">
                <a:solidFill>
                  <a:srgbClr val="000000"/>
                </a:solidFill>
                <a:latin typeface="Calibri"/>
                <a:ea typeface="Calibri"/>
                <a:cs typeface="Calibri"/>
                <a:sym typeface="Calibri"/>
              </a:rPr>
              <a:t>koordynacja i wsparcie działań ratowniczych, kiedy siły </a:t>
            </a:r>
            <a:r>
              <a:rPr lang="pl-PL" sz="2400" b="0" i="1" u="none" strike="noStrike" cap="none" dirty="0" smtClean="0">
                <a:solidFill>
                  <a:srgbClr val="000000"/>
                </a:solidFill>
                <a:latin typeface="Calibri"/>
                <a:ea typeface="Calibri"/>
                <a:cs typeface="Calibri"/>
                <a:sym typeface="Calibri"/>
              </a:rPr>
              <a:t>i środki powiatu </a:t>
            </a:r>
            <a:r>
              <a:rPr lang="pl-PL" sz="2400" b="0" i="1" u="none" strike="noStrike" cap="none" dirty="0">
                <a:solidFill>
                  <a:srgbClr val="000000"/>
                </a:solidFill>
                <a:latin typeface="Calibri"/>
                <a:ea typeface="Calibri"/>
                <a:cs typeface="Calibri"/>
                <a:sym typeface="Calibri"/>
              </a:rPr>
              <a:t>są niewystarczające,</a:t>
            </a:r>
          </a:p>
          <a:p>
            <a:pPr marL="0" marR="0" lvl="0" indent="0" algn="just" rtl="0">
              <a:lnSpc>
                <a:spcPct val="159000"/>
              </a:lnSpc>
              <a:spcBef>
                <a:spcPts val="126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KRAJOWY - </a:t>
            </a:r>
            <a:r>
              <a:rPr lang="pl-PL" sz="2400" b="0" i="1" u="none" strike="noStrike" cap="none" dirty="0">
                <a:solidFill>
                  <a:srgbClr val="000000"/>
                </a:solidFill>
                <a:latin typeface="Calibri"/>
                <a:ea typeface="Calibri"/>
                <a:cs typeface="Calibri"/>
                <a:sym typeface="Calibri"/>
              </a:rPr>
              <a:t>koordynacja i wsparcie działań ratowniczych, kiedy siły województwa są </a:t>
            </a:r>
            <a:r>
              <a:rPr lang="pl-PL" sz="2400" b="0" i="1" u="none" strike="noStrike" cap="none" dirty="0" smtClean="0">
                <a:solidFill>
                  <a:srgbClr val="000000"/>
                </a:solidFill>
                <a:latin typeface="Calibri"/>
                <a:ea typeface="Calibri"/>
                <a:cs typeface="Calibri"/>
                <a:sym typeface="Calibri"/>
              </a:rPr>
              <a:t>niewystarczające</a:t>
            </a:r>
            <a:r>
              <a:rPr lang="pl-PL" sz="2400" b="0" i="1" u="none" strike="noStrike" cap="none" dirty="0">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pic>
        <p:nvPicPr>
          <p:cNvPr id="311" name="Shape 31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12" name="Shape 31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971600" y="332656"/>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b="1" dirty="0" smtClean="0">
                <a:solidFill>
                  <a:srgbClr val="FFC700"/>
                </a:solidFill>
                <a:latin typeface="Calibri"/>
                <a:ea typeface="Calibri"/>
                <a:cs typeface="Calibri"/>
                <a:sym typeface="Calibri"/>
              </a:rPr>
              <a:t>Struktura i organizacja Krajowego Systemu Ratowniczo-Gaśniczego</a:t>
            </a:r>
            <a:endParaRPr lang="pl-PL" sz="2800" b="1" i="0" u="none" strike="noStrike" cap="none" dirty="0">
              <a:solidFill>
                <a:srgbClr val="FFC700"/>
              </a:solidFill>
              <a:latin typeface="Calibri"/>
              <a:ea typeface="Calibri"/>
              <a:cs typeface="Calibri"/>
              <a:sym typeface="Calibri"/>
            </a:endParaRPr>
          </a:p>
        </p:txBody>
      </p:sp>
      <p:pic>
        <p:nvPicPr>
          <p:cNvPr id="134" name="Shape 13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35" name="Shape 135"/>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a:t>
            </a:fld>
            <a:endParaRPr lang="pl-PL" sz="1400" b="0" i="0" u="none" strike="noStrike" cap="none">
              <a:solidFill>
                <a:schemeClr val="lt1"/>
              </a:solidFill>
              <a:latin typeface="Calibri"/>
              <a:ea typeface="Calibri"/>
              <a:cs typeface="Calibri"/>
              <a:sym typeface="Calibri"/>
            </a:endParaRPr>
          </a:p>
        </p:txBody>
      </p:sp>
      <p:sp>
        <p:nvSpPr>
          <p:cNvPr id="136" name="Shape 136"/>
          <p:cNvSpPr/>
          <p:nvPr/>
        </p:nvSpPr>
        <p:spPr>
          <a:xfrm>
            <a:off x="408147" y="1958180"/>
            <a:ext cx="7992887" cy="289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pl-PL" sz="2200" b="1" i="0" u="sng" strike="noStrike" cap="none" dirty="0" smtClean="0">
                <a:solidFill>
                  <a:srgbClr val="000000"/>
                </a:solidFill>
                <a:latin typeface="Calibri"/>
                <a:ea typeface="Calibri"/>
                <a:cs typeface="Calibri"/>
                <a:sym typeface="Calibri"/>
              </a:rPr>
              <a:t>Materiał nauczania:</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dirty="0" smtClean="0">
                <a:latin typeface="Calibri"/>
                <a:ea typeface="Calibri"/>
                <a:cs typeface="Calibri"/>
                <a:sym typeface="Calibri"/>
              </a:rPr>
              <a:t>Podstawowe akty prawne;</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i="0" u="none" strike="noStrike" cap="none" dirty="0" smtClean="0">
                <a:solidFill>
                  <a:srgbClr val="000000"/>
                </a:solidFill>
                <a:latin typeface="Calibri"/>
                <a:ea typeface="Calibri"/>
                <a:cs typeface="Calibri"/>
                <a:sym typeface="Calibri"/>
              </a:rPr>
              <a:t>Struktura i organizacja KSRG;</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dirty="0" smtClean="0">
                <a:latin typeface="Calibri"/>
                <a:ea typeface="Calibri"/>
                <a:cs typeface="Calibri"/>
                <a:sym typeface="Calibri"/>
              </a:rPr>
              <a:t>Zasady organizacji odwodów;</a:t>
            </a:r>
          </a:p>
          <a:p>
            <a:pPr marL="342900" marR="0" lvl="0" indent="-342900" algn="l" rtl="0">
              <a:lnSpc>
                <a:spcPct val="100000"/>
              </a:lnSpc>
              <a:spcBef>
                <a:spcPts val="0"/>
              </a:spcBef>
              <a:spcAft>
                <a:spcPts val="0"/>
              </a:spcAft>
              <a:buClr>
                <a:srgbClr val="000000"/>
              </a:buClr>
              <a:buSzPct val="40000"/>
              <a:buFont typeface="Wingdings" panose="05000000000000000000" pitchFamily="2" charset="2"/>
              <a:buChar char="q"/>
            </a:pPr>
            <a:r>
              <a:rPr lang="pl-PL" sz="2800" b="1" i="0" u="none" strike="noStrike" cap="none" dirty="0" smtClean="0">
                <a:solidFill>
                  <a:srgbClr val="000000"/>
                </a:solidFill>
                <a:latin typeface="Calibri"/>
                <a:ea typeface="Calibri"/>
                <a:cs typeface="Calibri"/>
                <a:sym typeface="Calibri"/>
              </a:rPr>
              <a:t>Zasady organizacji specjalistycznych działań ratowniczych w KSRG</a:t>
            </a:r>
            <a:endParaRPr lang="pl-PL" sz="2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endParaRPr lang="pl-PL" sz="1400" b="1" i="0" u="none" strike="noStrike" cap="none" dirty="0">
              <a:solidFill>
                <a:srgbClr val="0000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1907703" y="152400"/>
            <a:ext cx="5472607"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18" name="Shape 318"/>
          <p:cNvSpPr txBox="1"/>
          <p:nvPr/>
        </p:nvSpPr>
        <p:spPr>
          <a:xfrm>
            <a:off x="457200" y="1988840"/>
            <a:ext cx="8229600" cy="413732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W zakresie bezpieczeństwa wewnętrznego odpowiedzialnym jest starosta, natomiast KSRG reprezentowany jest przez komendanta powiatowego PSP, który jest kierownikiem straży wchodzącej w skład zespolonej administracji rządowej </a:t>
            </a:r>
            <a:br>
              <a:rPr lang="pl-PL" sz="2400" b="0" i="0" u="none" strike="noStrike" cap="none">
                <a:solidFill>
                  <a:srgbClr val="000000"/>
                </a:solidFill>
                <a:latin typeface="Calibri"/>
                <a:ea typeface="Calibri"/>
                <a:cs typeface="Calibri"/>
                <a:sym typeface="Calibri"/>
              </a:rPr>
            </a:br>
            <a:r>
              <a:rPr lang="pl-PL" sz="2400" b="0" i="0" u="none" strike="noStrike" cap="none">
                <a:solidFill>
                  <a:srgbClr val="000000"/>
                </a:solidFill>
                <a:latin typeface="Calibri"/>
                <a:ea typeface="Calibri"/>
                <a:cs typeface="Calibri"/>
                <a:sym typeface="Calibri"/>
              </a:rPr>
              <a:t>w powiecie i wykonuje zadania i kompetencje państwowej straży pożarnej na obszarze powiatu oraz jest odpowiedzialnym </a:t>
            </a:r>
            <a:br>
              <a:rPr lang="pl-PL" sz="2400" b="0" i="0" u="none" strike="noStrike" cap="none">
                <a:solidFill>
                  <a:srgbClr val="000000"/>
                </a:solidFill>
                <a:latin typeface="Calibri"/>
                <a:ea typeface="Calibri"/>
                <a:cs typeface="Calibri"/>
                <a:sym typeface="Calibri"/>
              </a:rPr>
            </a:br>
            <a:r>
              <a:rPr lang="pl-PL" sz="2400" b="0" i="0" u="none" strike="noStrike" cap="none">
                <a:solidFill>
                  <a:srgbClr val="000000"/>
                </a:solidFill>
                <a:latin typeface="Calibri"/>
                <a:ea typeface="Calibri"/>
                <a:cs typeface="Calibri"/>
                <a:sym typeface="Calibri"/>
              </a:rPr>
              <a:t>za prawidłowe funkcjonowanie systemu.</a:t>
            </a:r>
          </a:p>
        </p:txBody>
      </p:sp>
      <p:pic>
        <p:nvPicPr>
          <p:cNvPr id="319" name="Shape 31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20" name="Shape 32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26" name="Shape 326"/>
          <p:cNvSpPr txBox="1"/>
          <p:nvPr/>
        </p:nvSpPr>
        <p:spPr>
          <a:xfrm>
            <a:off x="467543" y="1916832"/>
            <a:ext cx="8229600" cy="3600399"/>
          </a:xfrm>
          <a:prstGeom prst="rect">
            <a:avLst/>
          </a:prstGeom>
          <a:noFill/>
          <a:ln>
            <a:noFill/>
          </a:ln>
        </p:spPr>
        <p:txBody>
          <a:bodyPr lIns="91425" tIns="91425" rIns="91425" bIns="91425" anchor="ctr" anchorCtr="0">
            <a:noAutofit/>
          </a:bodyPr>
          <a:lstStyle/>
          <a:p>
            <a:pPr marL="0" marR="0" lvl="0" indent="0" algn="just" rtl="0">
              <a:lnSpc>
                <a:spcPct val="100000"/>
              </a:lnSpc>
              <a:spcBef>
                <a:spcPts val="0"/>
              </a:spcBef>
              <a:spcAft>
                <a:spcPts val="0"/>
              </a:spcAft>
              <a:buClr>
                <a:srgbClr val="FFC700"/>
              </a:buClr>
              <a:buSzPct val="25000"/>
              <a:buFont typeface="Calibri"/>
              <a:buNone/>
            </a:pPr>
            <a:r>
              <a:rPr lang="pl-PL" sz="2400" b="0" i="0" u="none" strike="noStrike" cap="none">
                <a:solidFill>
                  <a:schemeClr val="dk1"/>
                </a:solidFill>
                <a:latin typeface="Calibri"/>
                <a:ea typeface="Calibri"/>
                <a:cs typeface="Calibri"/>
                <a:sym typeface="Calibri"/>
              </a:rPr>
              <a:t>Podstawową strukturą systemu jest jego poziom powiatowy,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zaś źródłem informacji służących za podstawę określenia jego kształtu są wyniki kompleksowych analiz przewidywalnych zagrożeń oraz możliwości operacyjnego zabezpieczenia całego obszaru powiatu. System, na poziomie powiatu, powinien zapewniać możliwość skutecznego reagowania  na wszystkie realnie występujące w powiecie rodzaje zagrożeń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zdarzeniami destrukcyjnymi.</a:t>
            </a:r>
          </a:p>
        </p:txBody>
      </p:sp>
      <p:pic>
        <p:nvPicPr>
          <p:cNvPr id="327" name="Shape 32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28" name="Shape 32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34" name="Shape 334"/>
          <p:cNvSpPr txBox="1"/>
          <p:nvPr/>
        </p:nvSpPr>
        <p:spPr>
          <a:xfrm>
            <a:off x="467543" y="1772816"/>
            <a:ext cx="8219256" cy="406531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dirty="0">
                <a:solidFill>
                  <a:srgbClr val="000000"/>
                </a:solidFill>
                <a:latin typeface="Calibri"/>
                <a:ea typeface="Calibri"/>
                <a:cs typeface="Calibri"/>
                <a:sym typeface="Calibri"/>
              </a:rPr>
              <a:t>Na obszarze powiatu elementami składowymi systemu są:</a:t>
            </a:r>
          </a:p>
          <a:p>
            <a:pPr lvl="1">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Komenda Powiatowa PSP (jednostki ratowniczo-gaśnicze oraz stanowisko </a:t>
            </a:r>
            <a:r>
              <a:rPr lang="pl-PL" sz="2000" b="0" i="0" u="none" strike="noStrike" cap="none" dirty="0" smtClean="0">
                <a:solidFill>
                  <a:srgbClr val="000000"/>
                </a:solidFill>
                <a:latin typeface="Calibri"/>
                <a:ea typeface="Calibri"/>
                <a:cs typeface="Calibri"/>
                <a:sym typeface="Calibri"/>
              </a:rPr>
              <a:t>                      kierowania </a:t>
            </a:r>
            <a:r>
              <a:rPr lang="pl-PL" sz="2000" b="0" i="0" u="none" strike="noStrike" cap="none" dirty="0">
                <a:solidFill>
                  <a:srgbClr val="000000"/>
                </a:solidFill>
                <a:latin typeface="Calibri"/>
                <a:ea typeface="Calibri"/>
                <a:cs typeface="Calibri"/>
                <a:sym typeface="Calibri"/>
              </a:rPr>
              <a:t>komendanta powiatowego/miejskiego),</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jednostki ochrony przeciwpożarowej z obszaru powiatu włączone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do systemu przez Komendanta Głównego PSP na wniosek komendanta </a:t>
            </a:r>
            <a:r>
              <a:rPr lang="pl-PL" sz="2000" b="0" i="0" u="none" strike="noStrike" cap="none" dirty="0" smtClean="0">
                <a:solidFill>
                  <a:srgbClr val="000000"/>
                </a:solidFill>
                <a:latin typeface="Calibri"/>
                <a:ea typeface="Calibri"/>
                <a:cs typeface="Calibri"/>
                <a:sym typeface="Calibri"/>
              </a:rPr>
              <a:t>powiatowego PSP,</a:t>
            </a:r>
            <a:endParaRPr lang="pl-PL"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Noto Sans Symbols"/>
              <a:buChar char="➢"/>
            </a:pPr>
            <a:r>
              <a:rPr lang="pl-PL" sz="2000" dirty="0" smtClean="0">
                <a:latin typeface="Calibri"/>
                <a:ea typeface="Calibri"/>
                <a:cs typeface="Calibri"/>
                <a:sym typeface="Calibri"/>
              </a:rPr>
              <a:t>struktury</a:t>
            </a:r>
            <a:r>
              <a:rPr lang="pl-PL" sz="2000" b="0" i="0" u="none" strike="noStrike" cap="none" dirty="0" smtClean="0">
                <a:solidFill>
                  <a:srgbClr val="000000"/>
                </a:solidFill>
                <a:latin typeface="Calibri"/>
                <a:ea typeface="Calibri"/>
                <a:cs typeface="Calibri"/>
                <a:sym typeface="Calibri"/>
              </a:rPr>
              <a:t> </a:t>
            </a:r>
            <a:r>
              <a:rPr lang="pl-PL" sz="2000" b="0" i="0" u="none" strike="noStrike" cap="none" dirty="0">
                <a:solidFill>
                  <a:srgbClr val="000000"/>
                </a:solidFill>
                <a:latin typeface="Calibri"/>
                <a:ea typeface="Calibri"/>
                <a:cs typeface="Calibri"/>
                <a:sym typeface="Calibri"/>
              </a:rPr>
              <a:t>zarządzania kryzysowego,</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podmioty ratownicze, służby i inspekcje, które dobrowolnie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w drodze umowy </a:t>
            </a:r>
            <a:r>
              <a:rPr lang="pl-PL" sz="2000" b="0" i="0" u="none" strike="noStrike" cap="none" dirty="0" err="1">
                <a:solidFill>
                  <a:srgbClr val="000000"/>
                </a:solidFill>
                <a:latin typeface="Calibri"/>
                <a:ea typeface="Calibri"/>
                <a:cs typeface="Calibri"/>
                <a:sym typeface="Calibri"/>
              </a:rPr>
              <a:t>cywilno</a:t>
            </a:r>
            <a:r>
              <a:rPr lang="pl-PL" sz="2000" b="0" i="0" u="none" strike="noStrike" cap="none" dirty="0">
                <a:solidFill>
                  <a:srgbClr val="000000"/>
                </a:solidFill>
                <a:latin typeface="Calibri"/>
                <a:ea typeface="Calibri"/>
                <a:cs typeface="Calibri"/>
                <a:sym typeface="Calibri"/>
              </a:rPr>
              <a:t> prawnej zgodziły się współdziałać w działaniach ratowniczych,</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specjaliści do spraw ratownictwa działający na obszarze powiatu,</a:t>
            </a:r>
          </a:p>
          <a:p>
            <a:pPr marL="0" marR="0" lvl="0" indent="0" algn="l" rtl="0">
              <a:lnSpc>
                <a:spcPct val="100000"/>
              </a:lnSpc>
              <a:spcBef>
                <a:spcPts val="0"/>
              </a:spcBef>
              <a:spcAft>
                <a:spcPts val="0"/>
              </a:spcAft>
              <a:buClr>
                <a:srgbClr val="000000"/>
              </a:buClr>
              <a:buSzPct val="100000"/>
              <a:buFont typeface="Noto Sans Symbols"/>
              <a:buChar char="➢"/>
            </a:pPr>
            <a:r>
              <a:rPr lang="pl-PL" sz="2000" b="0" i="0" u="none" strike="noStrike" cap="none" dirty="0">
                <a:solidFill>
                  <a:srgbClr val="000000"/>
                </a:solidFill>
                <a:latin typeface="Calibri"/>
                <a:ea typeface="Calibri"/>
                <a:cs typeface="Calibri"/>
                <a:sym typeface="Calibri"/>
              </a:rPr>
              <a:t>inne podmioty, które na podstawie decyzji starosty zostały włączone do systemu.</a:t>
            </a:r>
          </a:p>
        </p:txBody>
      </p:sp>
      <p:pic>
        <p:nvPicPr>
          <p:cNvPr id="335" name="Shape 33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36" name="Shape 3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42" name="Shape 342"/>
          <p:cNvSpPr/>
          <p:nvPr/>
        </p:nvSpPr>
        <p:spPr>
          <a:xfrm>
            <a:off x="282437" y="2177721"/>
            <a:ext cx="8464956" cy="262563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Struktura systemu w poszczególnych powiatach zależy od rodzaju zagrożeń </a:t>
            </a:r>
            <a:r>
              <a:rPr lang="pl-PL" sz="2400" b="0" i="0" u="none" strike="noStrike" cap="none" dirty="0" smtClean="0">
                <a:solidFill>
                  <a:srgbClr val="000000"/>
                </a:solidFill>
                <a:latin typeface="Calibri"/>
                <a:ea typeface="Calibri"/>
                <a:cs typeface="Calibri"/>
                <a:sym typeface="Calibri"/>
              </a:rPr>
              <a:t>i sieci </a:t>
            </a:r>
            <a:r>
              <a:rPr lang="pl-PL" sz="2400" b="0" i="0" u="none" strike="noStrike" cap="none" dirty="0">
                <a:solidFill>
                  <a:srgbClr val="000000"/>
                </a:solidFill>
                <a:latin typeface="Calibri"/>
                <a:ea typeface="Calibri"/>
                <a:cs typeface="Calibri"/>
                <a:sym typeface="Calibri"/>
              </a:rPr>
              <a:t>jednostek systemu, a ta jest zależna od możliwości włączenia do systemu poza jednostkami ochrony przeciwpożarowej innych </a:t>
            </a:r>
            <a:r>
              <a:rPr lang="pl-PL" sz="2400" b="0" i="0" u="none" strike="noStrike" cap="none" dirty="0" smtClean="0">
                <a:solidFill>
                  <a:srgbClr val="000000"/>
                </a:solidFill>
                <a:latin typeface="Calibri"/>
                <a:ea typeface="Calibri"/>
                <a:cs typeface="Calibri"/>
                <a:sym typeface="Calibri"/>
              </a:rPr>
              <a:t>służb, </a:t>
            </a:r>
            <a:r>
              <a:rPr lang="pl-PL" sz="2400" b="0" i="0" u="none" strike="noStrike" cap="none" dirty="0">
                <a:solidFill>
                  <a:srgbClr val="000000"/>
                </a:solidFill>
                <a:latin typeface="Calibri"/>
                <a:ea typeface="Calibri"/>
                <a:cs typeface="Calibri"/>
                <a:sym typeface="Calibri"/>
              </a:rPr>
              <a:t>podmiotów funkcjonujących na obszarze powiatu, zarówno na podstawie decyzji starosty, jak                i umowy cywilnoprawnej podpisanej ze starostą.</a:t>
            </a:r>
          </a:p>
        </p:txBody>
      </p:sp>
      <p:pic>
        <p:nvPicPr>
          <p:cNvPr id="343" name="Shape 34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44" name="Shape 3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835696" y="152400"/>
            <a:ext cx="5328591"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POWIATOWY KSRG</a:t>
            </a:r>
          </a:p>
        </p:txBody>
      </p:sp>
      <p:sp>
        <p:nvSpPr>
          <p:cNvPr id="350" name="Shape 350"/>
          <p:cNvSpPr/>
          <p:nvPr/>
        </p:nvSpPr>
        <p:spPr>
          <a:xfrm>
            <a:off x="251519" y="1988840"/>
            <a:ext cx="8640960" cy="381642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a:solidFill>
                  <a:srgbClr val="000000"/>
                </a:solidFill>
                <a:latin typeface="Calibri"/>
                <a:ea typeface="Calibri"/>
                <a:cs typeface="Calibri"/>
                <a:sym typeface="Calibri"/>
              </a:rPr>
              <a:t>System na poziomie powiatu powinien działać autonomicznie w zakresie</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a:solidFill>
                  <a:srgbClr val="000000"/>
                </a:solidFill>
                <a:latin typeface="Calibri"/>
                <a:ea typeface="Calibri"/>
                <a:cs typeface="Calibri"/>
                <a:sym typeface="Calibri"/>
              </a:rPr>
              <a:t>ustawowo nakreślonych zadań, a w razie potrzeby współdziałać </a:t>
            </a:r>
            <a:br>
              <a:rPr lang="pl-PL" sz="2200" b="0" i="0" u="none" strike="noStrike" cap="none">
                <a:solidFill>
                  <a:srgbClr val="000000"/>
                </a:solidFill>
                <a:latin typeface="Calibri"/>
                <a:ea typeface="Calibri"/>
                <a:cs typeface="Calibri"/>
                <a:sym typeface="Calibri"/>
              </a:rPr>
            </a:br>
            <a:r>
              <a:rPr lang="pl-PL" sz="2200" b="0" i="0" u="none" strike="noStrike" cap="none">
                <a:solidFill>
                  <a:srgbClr val="000000"/>
                </a:solidFill>
                <a:latin typeface="Calibri"/>
                <a:ea typeface="Calibri"/>
                <a:cs typeface="Calibri"/>
                <a:sym typeface="Calibri"/>
              </a:rPr>
              <a:t>ze służbami i innymi podmiotami, których udział w działaniu ratowniczym jest niezbędny. Służby i podmioty współdziałające z systemem powinny wykonywać zadania określone przez kierującego działaniem ratowniczym, w ramach ich właściwości. Do zadań własnych powiatu należy budowanie systemu koordynacji działań jednostek systemu oraz służb, inspekcji, straży oraz innych podmiotów biorących udział w działaniach ratowniczych na obszarze powiatu. Ponadto zadaniem powiatu jest organizowanie systemu łączności, alarmowania i współdziałania miedzy podmiotami uczestniczącymi w działaniach ratowniczych.</a:t>
            </a:r>
          </a:p>
        </p:txBody>
      </p:sp>
      <p:pic>
        <p:nvPicPr>
          <p:cNvPr id="351" name="Shape 35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52" name="Shape 3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58" name="Shape 358"/>
          <p:cNvSpPr txBox="1"/>
          <p:nvPr/>
        </p:nvSpPr>
        <p:spPr>
          <a:xfrm>
            <a:off x="457200" y="2060848"/>
            <a:ext cx="8229600" cy="406531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Reprezentowany przez wojewodę oraz komendanta wojewódzkiego PSP, który jako kierownik straży wchodzącej w skład zespolonej administracji rządowej </a:t>
            </a:r>
            <a:br>
              <a:rPr lang="pl-PL" sz="2800" b="0" i="0" u="none" strike="noStrike" cap="none">
                <a:solidFill>
                  <a:srgbClr val="000000"/>
                </a:solidFill>
                <a:latin typeface="Calibri"/>
                <a:ea typeface="Calibri"/>
                <a:cs typeface="Calibri"/>
                <a:sym typeface="Calibri"/>
              </a:rPr>
            </a:br>
            <a:r>
              <a:rPr lang="pl-PL" sz="2800" b="0" i="0" u="none" strike="noStrike" cap="none">
                <a:solidFill>
                  <a:srgbClr val="000000"/>
                </a:solidFill>
                <a:latin typeface="Calibri"/>
                <a:ea typeface="Calibri"/>
                <a:cs typeface="Calibri"/>
                <a:sym typeface="Calibri"/>
              </a:rPr>
              <a:t>w województwie, w imieniu wojewody wykonuje zadania i kompetencje państwowej straży pożarnej </a:t>
            </a:r>
            <a:br>
              <a:rPr lang="pl-PL" sz="2800" b="0" i="0" u="none" strike="noStrike" cap="none">
                <a:solidFill>
                  <a:srgbClr val="000000"/>
                </a:solidFill>
                <a:latin typeface="Calibri"/>
                <a:ea typeface="Calibri"/>
                <a:cs typeface="Calibri"/>
                <a:sym typeface="Calibri"/>
              </a:rPr>
            </a:br>
            <a:r>
              <a:rPr lang="pl-PL" sz="2800" b="0" i="0" u="none" strike="noStrike" cap="none">
                <a:solidFill>
                  <a:srgbClr val="000000"/>
                </a:solidFill>
                <a:latin typeface="Calibri"/>
                <a:ea typeface="Calibri"/>
                <a:cs typeface="Calibri"/>
                <a:sym typeface="Calibri"/>
              </a:rPr>
              <a:t>na obszarze województwa oraz jest odpowiedzialnym za prawidłowe funkcjonowanie systemu.</a:t>
            </a:r>
          </a:p>
        </p:txBody>
      </p:sp>
      <p:pic>
        <p:nvPicPr>
          <p:cNvPr id="359" name="Shape 35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60" name="Shape 36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66" name="Shape 366"/>
          <p:cNvSpPr/>
          <p:nvPr/>
        </p:nvSpPr>
        <p:spPr>
          <a:xfrm>
            <a:off x="467543" y="1844825"/>
            <a:ext cx="8208912" cy="267765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W przypadku, gdy siły i środki systemu na obszarze powiatu okażą się niewystarczające (drastyczny wzrost skali zdarzenia, równoczesność zdarzeń, brak jednostek specjalistycznych) lub zdarzenie swym zasięgiem wykracza poza obszar powiatu, uruchamiany jest wyższy poziom systemu - poziom wojewódzki.</a:t>
            </a:r>
          </a:p>
        </p:txBody>
      </p:sp>
      <p:pic>
        <p:nvPicPr>
          <p:cNvPr id="367" name="Shape 36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68" name="Shape 36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74" name="Shape 374"/>
          <p:cNvSpPr/>
          <p:nvPr/>
        </p:nvSpPr>
        <p:spPr>
          <a:xfrm>
            <a:off x="107504" y="1772816"/>
            <a:ext cx="8928992" cy="440120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dirty="0">
                <a:solidFill>
                  <a:srgbClr val="000000"/>
                </a:solidFill>
                <a:latin typeface="Calibri"/>
                <a:ea typeface="Calibri"/>
                <a:cs typeface="Calibri"/>
                <a:sym typeface="Calibri"/>
              </a:rPr>
              <a:t>Elementami składowymi systemu na poziomie wojewódzkim są:</a:t>
            </a:r>
          </a:p>
          <a:p>
            <a:pPr marL="0" marR="0" lvl="0" indent="0" algn="ctr" rtl="0">
              <a:lnSpc>
                <a:spcPct val="100000"/>
              </a:lnSpc>
              <a:spcBef>
                <a:spcPts val="0"/>
              </a:spcBef>
              <a:spcAft>
                <a:spcPts val="0"/>
              </a:spcAft>
              <a:buClr>
                <a:srgbClr val="000000"/>
              </a:buClr>
              <a:buFont typeface="Arial"/>
              <a:buNone/>
            </a:pPr>
            <a:endParaRPr sz="20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smtClean="0">
                <a:solidFill>
                  <a:srgbClr val="000000"/>
                </a:solidFill>
                <a:latin typeface="Calibri"/>
                <a:ea typeface="Calibri"/>
                <a:cs typeface="Calibri"/>
                <a:sym typeface="Calibri"/>
              </a:rPr>
              <a:t>a) </a:t>
            </a:r>
            <a:r>
              <a:rPr lang="pl-PL" sz="2000" b="0" i="0" u="none" strike="noStrike" cap="none" dirty="0">
                <a:solidFill>
                  <a:srgbClr val="000000"/>
                </a:solidFill>
                <a:latin typeface="Calibri"/>
                <a:ea typeface="Calibri"/>
                <a:cs typeface="Calibri"/>
                <a:sym typeface="Calibri"/>
              </a:rPr>
              <a:t>Komenda wojewódzka PSP (stanowisko kierowania komendanta wojewódzkiego),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b) wydzielone siły i środki z poziomów powiatowych, stanowiące wojewódzki odwód operacyjny,</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c) </a:t>
            </a:r>
            <a:r>
              <a:rPr lang="pl-PL" sz="2000" dirty="0" smtClean="0">
                <a:latin typeface="Calibri"/>
                <a:ea typeface="Calibri"/>
                <a:cs typeface="Calibri"/>
                <a:sym typeface="Calibri"/>
              </a:rPr>
              <a:t>struktury</a:t>
            </a:r>
            <a:r>
              <a:rPr lang="pl-PL" sz="2000" b="0" i="0" u="none" strike="noStrike" cap="none" dirty="0" smtClean="0">
                <a:solidFill>
                  <a:srgbClr val="000000"/>
                </a:solidFill>
                <a:latin typeface="Calibri"/>
                <a:ea typeface="Calibri"/>
                <a:cs typeface="Calibri"/>
                <a:sym typeface="Calibri"/>
              </a:rPr>
              <a:t> </a:t>
            </a:r>
            <a:r>
              <a:rPr lang="pl-PL" sz="2000" b="0" i="0" u="none" strike="noStrike" cap="none" dirty="0">
                <a:solidFill>
                  <a:srgbClr val="000000"/>
                </a:solidFill>
                <a:latin typeface="Calibri"/>
                <a:ea typeface="Calibri"/>
                <a:cs typeface="Calibri"/>
                <a:sym typeface="Calibri"/>
              </a:rPr>
              <a:t>zarządzania kryzysowego,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d) ośrodki szkolenia PSP,</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e) krajowa baza sprzętu specjalistycznego,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f) podmioty ratownicze, służby i inspekcje, które dobrowolnie w drodze</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umowy </a:t>
            </a:r>
            <a:r>
              <a:rPr lang="pl-PL" sz="2000" b="0" i="0" u="none" strike="noStrike" cap="none" dirty="0" err="1">
                <a:solidFill>
                  <a:srgbClr val="000000"/>
                </a:solidFill>
                <a:latin typeface="Calibri"/>
                <a:ea typeface="Calibri"/>
                <a:cs typeface="Calibri"/>
                <a:sym typeface="Calibri"/>
              </a:rPr>
              <a:t>cywilno</a:t>
            </a:r>
            <a:r>
              <a:rPr lang="pl-PL" sz="2000" b="0" i="0" u="none" strike="noStrike" cap="none" dirty="0">
                <a:solidFill>
                  <a:srgbClr val="000000"/>
                </a:solidFill>
                <a:latin typeface="Calibri"/>
                <a:ea typeface="Calibri"/>
                <a:cs typeface="Calibri"/>
                <a:sym typeface="Calibri"/>
              </a:rPr>
              <a:t> prawnej zgodziły się współdziałać w działaniach</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ratowniczych na obszarze województwa,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g) specjaliści do spraw ratownictwa działający na obszarze województwa,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dirty="0">
                <a:solidFill>
                  <a:srgbClr val="000000"/>
                </a:solidFill>
                <a:latin typeface="Calibri"/>
                <a:ea typeface="Calibri"/>
                <a:cs typeface="Calibri"/>
                <a:sym typeface="Calibri"/>
              </a:rPr>
              <a:t>h) inne podmioty, które na podstawie decyzji wojewody zostały </a:t>
            </a:r>
            <a:r>
              <a:rPr lang="pl-PL" sz="2000" b="0" i="0" u="none" strike="noStrike" cap="none" dirty="0" smtClean="0">
                <a:solidFill>
                  <a:srgbClr val="000000"/>
                </a:solidFill>
                <a:latin typeface="Calibri"/>
                <a:ea typeface="Calibri"/>
                <a:cs typeface="Calibri"/>
                <a:sym typeface="Calibri"/>
              </a:rPr>
              <a:t>włączone </a:t>
            </a:r>
            <a:r>
              <a:rPr lang="pl-PL" sz="2000" b="0" i="0" u="none" strike="noStrike" cap="none" dirty="0">
                <a:solidFill>
                  <a:srgbClr val="000000"/>
                </a:solidFill>
                <a:latin typeface="Calibri"/>
                <a:ea typeface="Calibri"/>
                <a:cs typeface="Calibri"/>
                <a:sym typeface="Calibri"/>
              </a:rPr>
              <a:t/>
            </a:r>
            <a:br>
              <a:rPr lang="pl-PL" sz="2000" b="0" i="0" u="none" strike="noStrike" cap="none" dirty="0">
                <a:solidFill>
                  <a:srgbClr val="000000"/>
                </a:solidFill>
                <a:latin typeface="Calibri"/>
                <a:ea typeface="Calibri"/>
                <a:cs typeface="Calibri"/>
                <a:sym typeface="Calibri"/>
              </a:rPr>
            </a:br>
            <a:r>
              <a:rPr lang="pl-PL" sz="2000" b="0" i="0" u="none" strike="noStrike" cap="none" dirty="0">
                <a:solidFill>
                  <a:srgbClr val="000000"/>
                </a:solidFill>
                <a:latin typeface="Calibri"/>
                <a:ea typeface="Calibri"/>
                <a:cs typeface="Calibri"/>
                <a:sym typeface="Calibri"/>
              </a:rPr>
              <a:t>do systemu.</a:t>
            </a:r>
          </a:p>
        </p:txBody>
      </p:sp>
      <p:pic>
        <p:nvPicPr>
          <p:cNvPr id="375" name="Shape 37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76" name="Shape 37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82" name="Shape 382"/>
          <p:cNvSpPr/>
          <p:nvPr/>
        </p:nvSpPr>
        <p:spPr>
          <a:xfrm>
            <a:off x="107504" y="2197893"/>
            <a:ext cx="8928992" cy="2677656"/>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Służby i podmioty współdziałające z systemem na poziomie wojewódzkim powinny wykonywać zadania określone przez kierującego działaniem ratowniczym, w ramach swoich właściwości.</a:t>
            </a:r>
          </a:p>
          <a:p>
            <a:pPr marL="0" marR="0" lvl="0" indent="0" algn="just" rtl="0">
              <a:lnSpc>
                <a:spcPct val="100000"/>
              </a:lnSpc>
              <a:spcBef>
                <a:spcPts val="0"/>
              </a:spcBef>
              <a:spcAft>
                <a:spcPts val="0"/>
              </a:spcAft>
              <a:buClr>
                <a:srgbClr val="000000"/>
              </a:buClr>
              <a:buFont typeface="Arial"/>
              <a:buNone/>
            </a:pPr>
            <a:endParaRPr sz="2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Podstawowe siły i środki systemu na poziomie województwa to:</a:t>
            </a:r>
          </a:p>
          <a:p>
            <a:pPr marL="0" marR="0" lvl="0" indent="0" algn="just" rtl="0">
              <a:lnSpc>
                <a:spcPct val="100000"/>
              </a:lnSpc>
              <a:spcBef>
                <a:spcPts val="0"/>
              </a:spcBef>
              <a:spcAft>
                <a:spcPts val="0"/>
              </a:spcAft>
              <a:buClr>
                <a:srgbClr val="000000"/>
              </a:buClr>
              <a:buSzPct val="100000"/>
              <a:buFont typeface="Arial"/>
              <a:buChar char="•"/>
            </a:pPr>
            <a:r>
              <a:rPr lang="pl-PL" sz="2400" b="0" i="0" u="none" strike="noStrike" cap="none">
                <a:solidFill>
                  <a:srgbClr val="000000"/>
                </a:solidFill>
                <a:latin typeface="Calibri"/>
                <a:ea typeface="Calibri"/>
                <a:cs typeface="Calibri"/>
                <a:sym typeface="Calibri"/>
              </a:rPr>
              <a:t>  wojewódzki odwód operacyjny z grupami specjalistycznymi,</a:t>
            </a:r>
          </a:p>
          <a:p>
            <a:pPr marL="0" marR="0" lvl="0" indent="0" algn="just" rtl="0">
              <a:lnSpc>
                <a:spcPct val="100000"/>
              </a:lnSpc>
              <a:spcBef>
                <a:spcPts val="0"/>
              </a:spcBef>
              <a:spcAft>
                <a:spcPts val="0"/>
              </a:spcAft>
              <a:buClr>
                <a:srgbClr val="000000"/>
              </a:buClr>
              <a:buSzPct val="100000"/>
              <a:buFont typeface="Arial"/>
              <a:buChar char="•"/>
            </a:pPr>
            <a:r>
              <a:rPr lang="pl-PL" sz="2400" b="0" i="0" u="none" strike="noStrike" cap="none">
                <a:solidFill>
                  <a:srgbClr val="000000"/>
                </a:solidFill>
                <a:latin typeface="Calibri"/>
                <a:ea typeface="Calibri"/>
                <a:cs typeface="Calibri"/>
                <a:sym typeface="Calibri"/>
              </a:rPr>
              <a:t>  krajowa baza sprzętu specjalistycznego.</a:t>
            </a:r>
          </a:p>
        </p:txBody>
      </p:sp>
      <p:pic>
        <p:nvPicPr>
          <p:cNvPr id="383" name="Shape 383"/>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384" name="Shape 384"/>
          <p:cNvPicPr preferRelativeResize="0"/>
          <p:nvPr/>
        </p:nvPicPr>
        <p:blipFill rotWithShape="1">
          <a:blip r:embed="rId4">
            <a:alphaModFix/>
          </a:blip>
          <a:srcRect/>
          <a:stretch/>
        </p:blipFill>
        <p:spPr>
          <a:xfrm>
            <a:off x="6084167" y="4653135"/>
            <a:ext cx="2592287" cy="1800199"/>
          </a:xfrm>
          <a:prstGeom prst="rect">
            <a:avLst/>
          </a:prstGeom>
          <a:noFill/>
          <a:ln>
            <a:noFill/>
          </a:ln>
        </p:spPr>
      </p:pic>
      <p:sp>
        <p:nvSpPr>
          <p:cNvPr id="385" name="Shape 3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91" name="Shape 391"/>
          <p:cNvSpPr/>
          <p:nvPr/>
        </p:nvSpPr>
        <p:spPr>
          <a:xfrm>
            <a:off x="282437" y="2075382"/>
            <a:ext cx="8420888" cy="4524315"/>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smtClean="0">
                <a:solidFill>
                  <a:srgbClr val="000000"/>
                </a:solidFill>
                <a:latin typeface="Calibri"/>
                <a:ea typeface="Calibri"/>
                <a:cs typeface="Calibri"/>
                <a:sym typeface="Calibri"/>
              </a:rPr>
              <a:t>Istotną rolę </a:t>
            </a:r>
            <a:r>
              <a:rPr lang="pl-PL" sz="2400" b="0" i="0" u="none" strike="noStrike" cap="none" dirty="0">
                <a:solidFill>
                  <a:srgbClr val="000000"/>
                </a:solidFill>
                <a:latin typeface="Calibri"/>
                <a:ea typeface="Calibri"/>
                <a:cs typeface="Calibri"/>
                <a:sym typeface="Calibri"/>
              </a:rPr>
              <a:t>w zakresie koordynacji działań jednostek systemu </a:t>
            </a:r>
            <a:br>
              <a:rPr lang="pl-PL" sz="2400" b="0" i="0" u="none" strike="noStrike" cap="none" dirty="0">
                <a:solidFill>
                  <a:srgbClr val="000000"/>
                </a:solidFill>
                <a:latin typeface="Calibri"/>
                <a:ea typeface="Calibri"/>
                <a:cs typeface="Calibri"/>
                <a:sym typeface="Calibri"/>
              </a:rPr>
            </a:br>
            <a:r>
              <a:rPr lang="pl-PL" sz="2400" b="0" i="0" u="none" strike="noStrike" cap="none" dirty="0">
                <a:solidFill>
                  <a:srgbClr val="000000"/>
                </a:solidFill>
                <a:latin typeface="Calibri"/>
                <a:ea typeface="Calibri"/>
                <a:cs typeface="Calibri"/>
                <a:sym typeface="Calibri"/>
              </a:rPr>
              <a:t>z podmiotami współdziałającymi z systemem na obszarze województwa będzie pełnić </a:t>
            </a:r>
            <a:r>
              <a:rPr lang="pl-PL" sz="2400" b="0" i="0" u="sng" strike="noStrike" cap="none" dirty="0">
                <a:solidFill>
                  <a:srgbClr val="000000"/>
                </a:solidFill>
                <a:latin typeface="Calibri"/>
                <a:ea typeface="Calibri"/>
                <a:cs typeface="Calibri"/>
                <a:sym typeface="Calibri"/>
              </a:rPr>
              <a:t>wojewoda</a:t>
            </a:r>
            <a:r>
              <a:rPr lang="pl-PL" sz="2400" b="0" i="0" u="none" strike="noStrike" cap="none" dirty="0">
                <a:solidFill>
                  <a:srgbClr val="000000"/>
                </a:solidFill>
                <a:latin typeface="Calibri"/>
                <a:ea typeface="Calibri"/>
                <a:cs typeface="Calibri"/>
                <a:sym typeface="Calibri"/>
              </a:rPr>
              <a:t>, poprzez </a:t>
            </a:r>
            <a:r>
              <a:rPr lang="pl-PL" sz="2400" dirty="0" smtClean="0">
                <a:latin typeface="Calibri"/>
                <a:ea typeface="Calibri"/>
                <a:cs typeface="Calibri"/>
                <a:sym typeface="Calibri"/>
              </a:rPr>
              <a:t>struktury</a:t>
            </a:r>
            <a:r>
              <a:rPr lang="pl-PL" sz="2400" b="0" i="0" u="none" strike="noStrike" cap="none" dirty="0" smtClean="0">
                <a:solidFill>
                  <a:srgbClr val="000000"/>
                </a:solidFill>
                <a:latin typeface="Calibri"/>
                <a:ea typeface="Calibri"/>
                <a:cs typeface="Calibri"/>
                <a:sym typeface="Calibri"/>
              </a:rPr>
              <a:t> </a:t>
            </a:r>
            <a:r>
              <a:rPr lang="pl-PL" sz="2400" b="0" i="0" u="none" strike="noStrike" cap="none" dirty="0">
                <a:solidFill>
                  <a:srgbClr val="000000"/>
                </a:solidFill>
                <a:latin typeface="Calibri"/>
                <a:ea typeface="Calibri"/>
                <a:cs typeface="Calibri"/>
                <a:sym typeface="Calibri"/>
              </a:rPr>
              <a:t>zarządzania kryzysowego. </a:t>
            </a:r>
            <a:endParaRPr lang="pl-PL" sz="2400" b="0" i="0" u="none" strike="noStrike" cap="none" dirty="0" smtClean="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smtClean="0">
                <a:solidFill>
                  <a:srgbClr val="000000"/>
                </a:solidFill>
                <a:latin typeface="Calibri"/>
                <a:ea typeface="Calibri"/>
                <a:cs typeface="Calibri"/>
                <a:sym typeface="Calibri"/>
              </a:rPr>
              <a:t>W </a:t>
            </a:r>
            <a:r>
              <a:rPr lang="pl-PL" sz="2400" b="0" i="0" u="none" strike="noStrike" cap="none" dirty="0">
                <a:solidFill>
                  <a:srgbClr val="000000"/>
                </a:solidFill>
                <a:latin typeface="Calibri"/>
                <a:ea typeface="Calibri"/>
                <a:cs typeface="Calibri"/>
                <a:sym typeface="Calibri"/>
              </a:rPr>
              <a:t>sytuacjach kryzysowych związanych z zakresem działalności KSRG </a:t>
            </a:r>
            <a:r>
              <a:rPr lang="pl-PL" sz="2400" dirty="0" smtClean="0">
                <a:latin typeface="Calibri"/>
                <a:ea typeface="Calibri"/>
                <a:cs typeface="Calibri"/>
                <a:sym typeface="Calibri"/>
              </a:rPr>
              <a:t>rolę koordynacji działań pełni</a:t>
            </a:r>
            <a:r>
              <a:rPr lang="pl-PL" sz="2400" b="0" i="0" u="none" strike="noStrike" cap="none" dirty="0" smtClean="0">
                <a:solidFill>
                  <a:srgbClr val="000000"/>
                </a:solidFill>
                <a:latin typeface="Calibri"/>
                <a:ea typeface="Calibri"/>
                <a:cs typeface="Calibri"/>
                <a:sym typeface="Calibri"/>
              </a:rPr>
              <a:t> </a:t>
            </a:r>
            <a:r>
              <a:rPr lang="pl-PL" sz="2400" b="0" i="0" u="none" strike="noStrike" cap="none" dirty="0">
                <a:solidFill>
                  <a:srgbClr val="000000"/>
                </a:solidFill>
                <a:latin typeface="Calibri"/>
                <a:ea typeface="Calibri"/>
                <a:cs typeface="Calibri"/>
                <a:sym typeface="Calibri"/>
              </a:rPr>
              <a:t>Wojewódzkie Centrum Zarządzania </a:t>
            </a:r>
            <a:r>
              <a:rPr lang="pl-PL" sz="2400" b="0" i="0" u="none" strike="noStrike" cap="none" dirty="0" smtClean="0">
                <a:solidFill>
                  <a:srgbClr val="000000"/>
                </a:solidFill>
                <a:latin typeface="Calibri"/>
                <a:ea typeface="Calibri"/>
                <a:cs typeface="Calibri"/>
                <a:sym typeface="Calibri"/>
              </a:rPr>
              <a:t>Kryzysowego.</a:t>
            </a:r>
            <a:endParaRPr lang="pl-PL" sz="2400" b="0" i="0" u="none" strike="noStrike" cap="none" dirty="0">
              <a:solidFill>
                <a:srgbClr val="000000"/>
              </a:solidFill>
              <a:latin typeface="Calibri"/>
              <a:ea typeface="Calibri"/>
              <a:cs typeface="Calibri"/>
              <a:sym typeface="Calibri"/>
            </a:endParaRPr>
          </a:p>
        </p:txBody>
      </p:sp>
      <p:pic>
        <p:nvPicPr>
          <p:cNvPr id="392" name="Shape 39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93" name="Shape 39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872448" y="586044"/>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b="1" i="0" u="none" strike="noStrike" cap="none" dirty="0">
                <a:solidFill>
                  <a:srgbClr val="FFC700"/>
                </a:solidFill>
                <a:latin typeface="Calibri"/>
                <a:ea typeface="Calibri"/>
                <a:cs typeface="Calibri"/>
                <a:sym typeface="Calibri"/>
              </a:rPr>
              <a:t>PODSTAWOWE AKTY PRAWNE </a:t>
            </a:r>
            <a:br>
              <a:rPr lang="pl-PL" sz="2800" b="1" i="0" u="none" strike="noStrike" cap="none" dirty="0">
                <a:solidFill>
                  <a:srgbClr val="FFC700"/>
                </a:solidFill>
                <a:latin typeface="Calibri"/>
                <a:ea typeface="Calibri"/>
                <a:cs typeface="Calibri"/>
                <a:sym typeface="Calibri"/>
              </a:rPr>
            </a:br>
            <a:endParaRPr lang="pl-PL" sz="2800" b="1" i="0" u="none" strike="noStrike" cap="none" dirty="0">
              <a:solidFill>
                <a:srgbClr val="FFC700"/>
              </a:solidFill>
              <a:latin typeface="Calibri"/>
              <a:ea typeface="Calibri"/>
              <a:cs typeface="Calibri"/>
              <a:sym typeface="Calibri"/>
            </a:endParaRPr>
          </a:p>
        </p:txBody>
      </p:sp>
      <p:pic>
        <p:nvPicPr>
          <p:cNvPr id="134" name="Shape 13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35" name="Shape 135"/>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36" name="Shape 136"/>
          <p:cNvSpPr/>
          <p:nvPr/>
        </p:nvSpPr>
        <p:spPr>
          <a:xfrm>
            <a:off x="683568" y="2420888"/>
            <a:ext cx="7992887" cy="2893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USTAWA </a:t>
            </a:r>
            <a:r>
              <a:rPr lang="pl-PL" sz="2200" b="0" i="0" u="none" strike="noStrike" cap="none">
                <a:solidFill>
                  <a:srgbClr val="000000"/>
                </a:solidFill>
                <a:latin typeface="Calibri"/>
                <a:ea typeface="Calibri"/>
                <a:cs typeface="Calibri"/>
                <a:sym typeface="Calibri"/>
              </a:rPr>
              <a:t>z dnia 24 sierpnia 1991 r. </a:t>
            </a:r>
            <a:r>
              <a:rPr lang="pl-PL" sz="2200" b="1" i="0" u="none" strike="noStrike" cap="none">
                <a:solidFill>
                  <a:srgbClr val="000000"/>
                </a:solidFill>
                <a:latin typeface="Calibri"/>
                <a:ea typeface="Calibri"/>
                <a:cs typeface="Calibri"/>
                <a:sym typeface="Calibri"/>
              </a:rPr>
              <a:t>o Państwowej Straży Pożarnej,</a:t>
            </a:r>
          </a:p>
          <a:p>
            <a:pPr marL="0" marR="0" lvl="0" indent="0" algn="l" rtl="0">
              <a:lnSpc>
                <a:spcPct val="100000"/>
              </a:lnSpc>
              <a:spcBef>
                <a:spcPts val="0"/>
              </a:spcBef>
              <a:spcAft>
                <a:spcPts val="0"/>
              </a:spcAft>
              <a:buClr>
                <a:srgbClr val="000000"/>
              </a:buClr>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USTAWA</a:t>
            </a:r>
            <a:r>
              <a:rPr lang="pl-PL" sz="2200" b="0" i="0" u="none" strike="noStrike" cap="none">
                <a:solidFill>
                  <a:srgbClr val="000000"/>
                </a:solidFill>
                <a:latin typeface="Calibri"/>
                <a:ea typeface="Calibri"/>
                <a:cs typeface="Calibri"/>
                <a:sym typeface="Calibri"/>
              </a:rPr>
              <a:t> z dnia 24 sierpnia 1991 r.  </a:t>
            </a:r>
            <a:r>
              <a:rPr lang="pl-PL" sz="2200" b="1" i="0" u="none" strike="noStrike" cap="none">
                <a:solidFill>
                  <a:srgbClr val="000000"/>
                </a:solidFill>
                <a:latin typeface="Calibri"/>
                <a:ea typeface="Calibri"/>
                <a:cs typeface="Calibri"/>
                <a:sym typeface="Calibri"/>
              </a:rPr>
              <a:t>o ochronie przeciwpożarowej,</a:t>
            </a:r>
          </a:p>
          <a:p>
            <a:pPr marL="0" marR="0" lvl="0" indent="0" algn="l" rtl="0">
              <a:lnSpc>
                <a:spcPct val="100000"/>
              </a:lnSpc>
              <a:spcBef>
                <a:spcPts val="0"/>
              </a:spcBef>
              <a:spcAft>
                <a:spcPts val="0"/>
              </a:spcAft>
              <a:buClr>
                <a:srgbClr val="000000"/>
              </a:buClr>
              <a:buFont typeface="Arial"/>
              <a:buNone/>
            </a:pP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1" i="0" u="none" strike="noStrike" cap="none">
                <a:solidFill>
                  <a:srgbClr val="000000"/>
                </a:solidFill>
                <a:latin typeface="Calibri"/>
                <a:ea typeface="Calibri"/>
                <a:cs typeface="Calibri"/>
                <a:sym typeface="Calibri"/>
              </a:rPr>
              <a:t>ROZPORZĄDZENIE MINISTRA SPRAW WEWNĘTRZNYCH </a:t>
            </a:r>
            <a:br>
              <a:rPr lang="pl-PL" sz="2200" b="1" i="0" u="none" strike="noStrike" cap="none">
                <a:solidFill>
                  <a:srgbClr val="000000"/>
                </a:solidFill>
                <a:latin typeface="Calibri"/>
                <a:ea typeface="Calibri"/>
                <a:cs typeface="Calibri"/>
                <a:sym typeface="Calibri"/>
              </a:rPr>
            </a:br>
            <a:r>
              <a:rPr lang="pl-PL" sz="2200" b="1" i="0" u="none" strike="noStrike" cap="none">
                <a:solidFill>
                  <a:srgbClr val="000000"/>
                </a:solidFill>
                <a:latin typeface="Calibri"/>
                <a:ea typeface="Calibri"/>
                <a:cs typeface="Calibri"/>
                <a:sym typeface="Calibri"/>
              </a:rPr>
              <a:t>I ADMINISTRACJI </a:t>
            </a:r>
            <a:r>
              <a:rPr lang="pl-PL" sz="2200" b="0" i="0" u="none" strike="noStrike" cap="none">
                <a:solidFill>
                  <a:srgbClr val="000000"/>
                </a:solidFill>
                <a:latin typeface="Calibri"/>
                <a:ea typeface="Calibri"/>
                <a:cs typeface="Calibri"/>
                <a:sym typeface="Calibri"/>
              </a:rPr>
              <a:t>z dnia 18 lutego 2011 r. w sprawie szczegółowych zasad organizacji krajowego systemu ratowniczo –gaśniczego.</a:t>
            </a:r>
          </a:p>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1400" b="1" i="0" u="none" strike="noStrike" cap="none">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3514535343"/>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399" name="Shape 399"/>
          <p:cNvSpPr/>
          <p:nvPr/>
        </p:nvSpPr>
        <p:spPr>
          <a:xfrm>
            <a:off x="179511" y="2060848"/>
            <a:ext cx="8712967" cy="169277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600" b="0" i="0" u="none" strike="noStrike" cap="none">
                <a:solidFill>
                  <a:srgbClr val="000000"/>
                </a:solidFill>
                <a:latin typeface="Calibri"/>
                <a:ea typeface="Calibri"/>
                <a:cs typeface="Calibri"/>
                <a:sym typeface="Calibri"/>
              </a:rPr>
              <a:t>Kierowanie (dowodzenie) działaniami ratowniczymi, których rozmiar lub zasięg przekracza możliwości sił ratowniczych poziomu powiatu przejmuje </a:t>
            </a:r>
            <a:r>
              <a:rPr lang="pl-PL" sz="2600" b="1" i="0" u="none" strike="noStrike" cap="none">
                <a:solidFill>
                  <a:srgbClr val="000000"/>
                </a:solidFill>
                <a:latin typeface="Calibri"/>
                <a:ea typeface="Calibri"/>
                <a:cs typeface="Calibri"/>
                <a:sym typeface="Calibri"/>
              </a:rPr>
              <a:t>komendant wojewódzki PSP </a:t>
            </a:r>
            <a:br>
              <a:rPr lang="pl-PL" sz="2600" b="1" i="0" u="none" strike="noStrike" cap="none">
                <a:solidFill>
                  <a:srgbClr val="000000"/>
                </a:solidFill>
                <a:latin typeface="Calibri"/>
                <a:ea typeface="Calibri"/>
                <a:cs typeface="Calibri"/>
                <a:sym typeface="Calibri"/>
              </a:rPr>
            </a:br>
            <a:r>
              <a:rPr lang="pl-PL" sz="2600" b="1" i="0" u="none" strike="noStrike" cap="none">
                <a:solidFill>
                  <a:srgbClr val="000000"/>
                </a:solidFill>
                <a:latin typeface="Calibri"/>
                <a:ea typeface="Calibri"/>
                <a:cs typeface="Calibri"/>
                <a:sym typeface="Calibri"/>
              </a:rPr>
              <a:t>lub upoważniony przez niego oficer</a:t>
            </a:r>
            <a:r>
              <a:rPr lang="pl-PL" sz="2600" b="0" i="0" u="none" strike="noStrike" cap="none">
                <a:solidFill>
                  <a:srgbClr val="000000"/>
                </a:solidFill>
                <a:latin typeface="Calibri"/>
                <a:ea typeface="Calibri"/>
                <a:cs typeface="Calibri"/>
                <a:sym typeface="Calibri"/>
              </a:rPr>
              <a:t>. </a:t>
            </a:r>
          </a:p>
        </p:txBody>
      </p:sp>
      <p:pic>
        <p:nvPicPr>
          <p:cNvPr id="400" name="Shape 400"/>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01" name="Shape 401"/>
          <p:cNvPicPr preferRelativeResize="0"/>
          <p:nvPr/>
        </p:nvPicPr>
        <p:blipFill rotWithShape="1">
          <a:blip r:embed="rId4">
            <a:alphaModFix/>
          </a:blip>
          <a:srcRect/>
          <a:stretch/>
        </p:blipFill>
        <p:spPr>
          <a:xfrm>
            <a:off x="6012160" y="4221087"/>
            <a:ext cx="2592287" cy="1800199"/>
          </a:xfrm>
          <a:prstGeom prst="rect">
            <a:avLst/>
          </a:prstGeom>
          <a:noFill/>
          <a:ln>
            <a:noFill/>
          </a:ln>
        </p:spPr>
      </p:pic>
      <p:sp>
        <p:nvSpPr>
          <p:cNvPr id="402" name="Shape 4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547663" y="260647"/>
            <a:ext cx="6192687" cy="100811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408" name="Shape 408"/>
          <p:cNvSpPr/>
          <p:nvPr/>
        </p:nvSpPr>
        <p:spPr>
          <a:xfrm>
            <a:off x="323528" y="1628800"/>
            <a:ext cx="8605464" cy="480131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Wojewódzki Plan Ratowniczy</a:t>
            </a:r>
            <a:r>
              <a:rPr lang="pl-PL" sz="2200" b="1" i="0" u="none" strike="noStrike" cap="none" dirty="0" smtClean="0">
                <a:solidFill>
                  <a:srgbClr val="000000"/>
                </a:solidFill>
                <a:latin typeface="Calibri"/>
                <a:ea typeface="Calibri"/>
                <a:cs typeface="Calibri"/>
                <a:sym typeface="Calibri"/>
              </a:rPr>
              <a:t>:</a:t>
            </a:r>
            <a:endParaRPr lang="pl-PL" sz="2200" b="1"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Procedury </a:t>
            </a:r>
            <a:r>
              <a:rPr lang="pl-PL" sz="2200" b="0" i="0" u="none" strike="noStrike" cap="none" dirty="0">
                <a:solidFill>
                  <a:srgbClr val="000000"/>
                </a:solidFill>
                <a:latin typeface="Calibri"/>
                <a:ea typeface="Calibri"/>
                <a:cs typeface="Calibri"/>
                <a:sym typeface="Calibri"/>
              </a:rPr>
              <a:t>działania i uruchomienia systemu na poziomie województwa,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w odniesieniu do poszczególnych typów zagrożeń, będą określone                                     w wojewódzkim planie ratowniczym, do opracowania, którego zobowiązany jest komendant wojewódzki PSP</a:t>
            </a:r>
            <a:r>
              <a:rPr lang="pl-PL" sz="2200" b="0" i="0" u="none" strike="noStrike" cap="none" dirty="0" smtClean="0">
                <a:solidFill>
                  <a:srgbClr val="000000"/>
                </a:solidFill>
                <a:latin typeface="Calibri"/>
                <a:ea typeface="Calibri"/>
                <a:cs typeface="Calibri"/>
                <a:sym typeface="Calibri"/>
              </a:rPr>
              <a:t>.</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Ich </a:t>
            </a:r>
            <a:r>
              <a:rPr lang="pl-PL" sz="2200" b="0" i="0" u="none" strike="noStrike" cap="none" dirty="0">
                <a:solidFill>
                  <a:srgbClr val="000000"/>
                </a:solidFill>
                <a:latin typeface="Calibri"/>
                <a:ea typeface="Calibri"/>
                <a:cs typeface="Calibri"/>
                <a:sym typeface="Calibri"/>
              </a:rPr>
              <a:t>treść będzie stanowić wybrane elementy planów ratowniczych, tych powiatów, w których siły </a:t>
            </a:r>
            <a:r>
              <a:rPr lang="pl-PL" sz="2200" b="0" i="0" u="none" strike="noStrike" cap="none" dirty="0" smtClean="0">
                <a:solidFill>
                  <a:srgbClr val="000000"/>
                </a:solidFill>
                <a:latin typeface="Calibri"/>
                <a:ea typeface="Calibri"/>
                <a:cs typeface="Calibri"/>
                <a:sym typeface="Calibri"/>
              </a:rPr>
              <a:t>i </a:t>
            </a:r>
            <a:r>
              <a:rPr lang="pl-PL" sz="2200" b="0" i="0" u="none" strike="noStrike" cap="none" dirty="0">
                <a:solidFill>
                  <a:srgbClr val="000000"/>
                </a:solidFill>
                <a:latin typeface="Calibri"/>
                <a:ea typeface="Calibri"/>
                <a:cs typeface="Calibri"/>
                <a:sym typeface="Calibri"/>
              </a:rPr>
              <a:t>środki są niewystarczające do usuwania istniejących tam zagrożeń</a:t>
            </a:r>
            <a:r>
              <a:rPr lang="pl-PL" sz="2200" b="0" i="0" u="none" strike="noStrike" cap="none" dirty="0" smtClean="0">
                <a:solidFill>
                  <a:srgbClr val="000000"/>
                </a:solidFill>
                <a:latin typeface="Calibri"/>
                <a:ea typeface="Calibri"/>
                <a:cs typeface="Calibri"/>
                <a:sym typeface="Calibri"/>
              </a:rPr>
              <a:t>.</a:t>
            </a:r>
          </a:p>
          <a:p>
            <a:pPr marL="0" marR="0" lvl="0" indent="0" algn="just"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Ponadto będą zawierać </a:t>
            </a:r>
            <a:r>
              <a:rPr lang="pl-PL" sz="2200" b="0" i="0" u="none" strike="noStrike" cap="none" dirty="0" err="1">
                <a:solidFill>
                  <a:srgbClr val="000000"/>
                </a:solidFill>
                <a:latin typeface="Calibri"/>
                <a:ea typeface="Calibri"/>
                <a:cs typeface="Calibri"/>
                <a:sym typeface="Calibri"/>
              </a:rPr>
              <a:t>organizacyjno</a:t>
            </a:r>
            <a:r>
              <a:rPr lang="pl-PL" sz="2200" b="0" i="0" u="none" strike="noStrike" cap="none" dirty="0">
                <a:solidFill>
                  <a:srgbClr val="000000"/>
                </a:solidFill>
                <a:latin typeface="Calibri"/>
                <a:ea typeface="Calibri"/>
                <a:cs typeface="Calibri"/>
                <a:sym typeface="Calibri"/>
              </a:rPr>
              <a:t> - techniczne sposoby likwidacji zagrożeń, wymagających zaangażowania w działaniach ratowniczych znacznych sił i środków (np. klęski żywiołowe) oraz zagrożeń, które mogą powstać na granicy powiatów lub województwa. </a:t>
            </a:r>
          </a:p>
        </p:txBody>
      </p:sp>
      <p:pic>
        <p:nvPicPr>
          <p:cNvPr id="409" name="Shape 40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10" name="Shape 41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547663" y="260647"/>
            <a:ext cx="6192687" cy="936103"/>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WOJEWÓDZKI KSRG</a:t>
            </a:r>
          </a:p>
        </p:txBody>
      </p:sp>
      <p:sp>
        <p:nvSpPr>
          <p:cNvPr id="416" name="Shape 416"/>
          <p:cNvSpPr/>
          <p:nvPr/>
        </p:nvSpPr>
        <p:spPr>
          <a:xfrm>
            <a:off x="288140" y="1934719"/>
            <a:ext cx="8496944" cy="2308323"/>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Komendant </a:t>
            </a:r>
            <a:r>
              <a:rPr lang="pl-PL" sz="2400" b="0" i="0" u="none" strike="noStrike" cap="none" dirty="0" smtClean="0">
                <a:solidFill>
                  <a:srgbClr val="000000"/>
                </a:solidFill>
                <a:latin typeface="Calibri"/>
                <a:ea typeface="Calibri"/>
                <a:cs typeface="Calibri"/>
                <a:sym typeface="Calibri"/>
              </a:rPr>
              <a:t>wojewódzki PSP </a:t>
            </a:r>
            <a:r>
              <a:rPr lang="pl-PL" sz="2400" b="0" i="0" u="none" strike="noStrike" cap="none" dirty="0">
                <a:solidFill>
                  <a:srgbClr val="000000"/>
                </a:solidFill>
                <a:latin typeface="Calibri"/>
                <a:ea typeface="Calibri"/>
                <a:cs typeface="Calibri"/>
                <a:sym typeface="Calibri"/>
              </a:rPr>
              <a:t>uzgadnia plan ratowniczy </a:t>
            </a:r>
            <a:br>
              <a:rPr lang="pl-PL" sz="2400" b="0" i="0" u="none" strike="noStrike" cap="none" dirty="0">
                <a:solidFill>
                  <a:srgbClr val="000000"/>
                </a:solidFill>
                <a:latin typeface="Calibri"/>
                <a:ea typeface="Calibri"/>
                <a:cs typeface="Calibri"/>
                <a:sym typeface="Calibri"/>
              </a:rPr>
            </a:br>
            <a:r>
              <a:rPr lang="pl-PL" sz="2400" b="0" i="0" u="none" strike="noStrike" cap="none" dirty="0">
                <a:solidFill>
                  <a:srgbClr val="000000"/>
                </a:solidFill>
                <a:latin typeface="Calibri"/>
                <a:ea typeface="Calibri"/>
                <a:cs typeface="Calibri"/>
                <a:sym typeface="Calibri"/>
              </a:rPr>
              <a:t>z podmiotami systemu oraz z podmiotami współdziałającymi                     z systemem, w części dotyczącej ich zadań. </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Plan ratowniczy zatwierdza wojewoda, po zasięgnięciu opinii wojewódzkiego zespołu ds. ochrony przeciwpożarowej                               i ratownictwa.</a:t>
            </a:r>
          </a:p>
        </p:txBody>
      </p:sp>
      <p:pic>
        <p:nvPicPr>
          <p:cNvPr id="417" name="Shape 41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18" name="Shape 41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24" name="Shape 424"/>
          <p:cNvSpPr/>
          <p:nvPr/>
        </p:nvSpPr>
        <p:spPr>
          <a:xfrm>
            <a:off x="282437" y="1995926"/>
            <a:ext cx="8496944" cy="1569660"/>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dirty="0">
                <a:solidFill>
                  <a:srgbClr val="000000"/>
                </a:solidFill>
                <a:latin typeface="Calibri"/>
                <a:ea typeface="Calibri"/>
                <a:cs typeface="Calibri"/>
                <a:sym typeface="Calibri"/>
              </a:rPr>
              <a:t>Nad systemem bezpieczeństwa wewnętrznego kraju czuwa </a:t>
            </a:r>
            <a:r>
              <a:rPr lang="pl-PL" sz="2400" b="0" i="0" u="none" strike="noStrike" cap="none" dirty="0" smtClean="0">
                <a:solidFill>
                  <a:srgbClr val="000000"/>
                </a:solidFill>
                <a:latin typeface="Calibri"/>
                <a:ea typeface="Calibri"/>
                <a:cs typeface="Calibri"/>
                <a:sym typeface="Calibri"/>
              </a:rPr>
              <a:t>Prezes Rady Ministrów, </a:t>
            </a:r>
            <a:r>
              <a:rPr lang="pl-PL" sz="2400" b="0" i="0" u="none" strike="noStrike" cap="none" dirty="0">
                <a:solidFill>
                  <a:srgbClr val="000000"/>
                </a:solidFill>
                <a:latin typeface="Calibri"/>
                <a:ea typeface="Calibri"/>
                <a:cs typeface="Calibri"/>
                <a:sym typeface="Calibri"/>
              </a:rPr>
              <a:t>natomiast KSRG reprezentowany jest przez Komendanta Głównego Państwowej Straży Pożarnej, który jest centralnym organem administracji rządowej w sprawach organizacji systemu.</a:t>
            </a:r>
          </a:p>
        </p:txBody>
      </p:sp>
      <p:pic>
        <p:nvPicPr>
          <p:cNvPr id="425" name="Shape 42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26" name="Shape 42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32" name="Shape 432"/>
          <p:cNvSpPr/>
          <p:nvPr/>
        </p:nvSpPr>
        <p:spPr>
          <a:xfrm>
            <a:off x="323528" y="2492896"/>
            <a:ext cx="8496944" cy="2246769"/>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800" b="0" i="0" u="none" strike="noStrike" cap="none">
                <a:solidFill>
                  <a:srgbClr val="000000"/>
                </a:solidFill>
                <a:latin typeface="Calibri"/>
                <a:ea typeface="Calibri"/>
                <a:cs typeface="Calibri"/>
                <a:sym typeface="Calibri"/>
              </a:rPr>
              <a:t>W przypadku zdarzenia, gdy siły i środki systemu na poziomie województwa okażą się niewystarczające lub zdarzenie (zagrożenie) przekracza obszar województwa, uruchamiany jest najwyższy poziom systemu - poziom centralny (kraju).</a:t>
            </a:r>
          </a:p>
        </p:txBody>
      </p:sp>
      <p:pic>
        <p:nvPicPr>
          <p:cNvPr id="433" name="Shape 43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34" name="Shape 43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40" name="Shape 440"/>
          <p:cNvSpPr/>
          <p:nvPr/>
        </p:nvSpPr>
        <p:spPr>
          <a:xfrm>
            <a:off x="179511" y="1772815"/>
            <a:ext cx="8784976" cy="409342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pl-PL" sz="2000" b="1" i="0" u="none" strike="noStrike" cap="none">
                <a:solidFill>
                  <a:srgbClr val="000000"/>
                </a:solidFill>
                <a:latin typeface="Calibri"/>
                <a:ea typeface="Calibri"/>
                <a:cs typeface="Calibri"/>
                <a:sym typeface="Calibri"/>
              </a:rPr>
              <a:t>Elementami składowymi systemu na poziome centralnym (kraju) są:</a:t>
            </a:r>
          </a:p>
          <a:p>
            <a:pPr marL="0" marR="0" lvl="0" indent="0" algn="ctr" rtl="0">
              <a:lnSpc>
                <a:spcPct val="100000"/>
              </a:lnSpc>
              <a:spcBef>
                <a:spcPts val="0"/>
              </a:spcBef>
              <a:spcAft>
                <a:spcPts val="0"/>
              </a:spcAft>
              <a:buClr>
                <a:srgbClr val="000000"/>
              </a:buClr>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a) Komenda Główna PSP (Krajowe Centrum Koordynacji Ratownictwa),</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b) wydzielone siły i środki z wojewódzkich odwodów operacyjnych stanowiące centralny odwód operacyjny,</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c) krajowe bazy sprzętu specjalistycznego,</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d) szkoły PSP,</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e) podmioty ratownicze, służby i inspekcje, które dobrowolnie w drodze</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umowy cywilno prawnej zgodziły się współdziałać w działaniach</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ratowniczych na obszarze kraju,</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f) specjaliści do spraw ratownictwa działający na obszarze kraju,</a:t>
            </a:r>
          </a:p>
          <a:p>
            <a:pPr marL="0" marR="0" lvl="0" indent="0" algn="l" rtl="0">
              <a:lnSpc>
                <a:spcPct val="100000"/>
              </a:lnSpc>
              <a:spcBef>
                <a:spcPts val="0"/>
              </a:spcBef>
              <a:spcAft>
                <a:spcPts val="0"/>
              </a:spcAft>
              <a:buClr>
                <a:srgbClr val="000000"/>
              </a:buClr>
              <a:buSzPct val="25000"/>
              <a:buFont typeface="Calibri"/>
              <a:buNone/>
            </a:pPr>
            <a:r>
              <a:rPr lang="pl-PL" sz="2000" b="0" i="0" u="none" strike="noStrike" cap="none">
                <a:solidFill>
                  <a:srgbClr val="000000"/>
                </a:solidFill>
                <a:latin typeface="Calibri"/>
                <a:ea typeface="Calibri"/>
                <a:cs typeface="Calibri"/>
                <a:sym typeface="Calibri"/>
              </a:rPr>
              <a:t>g) inne podmioty realizujące cele systemu powołane przez ministra właściwego </a:t>
            </a:r>
            <a:br>
              <a:rPr lang="pl-PL" sz="2000" b="0" i="0" u="none" strike="noStrike" cap="none">
                <a:solidFill>
                  <a:srgbClr val="000000"/>
                </a:solidFill>
                <a:latin typeface="Calibri"/>
                <a:ea typeface="Calibri"/>
                <a:cs typeface="Calibri"/>
                <a:sym typeface="Calibri"/>
              </a:rPr>
            </a:br>
            <a:r>
              <a:rPr lang="pl-PL" sz="2000" b="0" i="0" u="none" strike="noStrike" cap="none">
                <a:solidFill>
                  <a:srgbClr val="000000"/>
                </a:solidFill>
                <a:latin typeface="Calibri"/>
                <a:ea typeface="Calibri"/>
                <a:cs typeface="Calibri"/>
                <a:sym typeface="Calibri"/>
              </a:rPr>
              <a:t>do spraw wewnętrznych.</a:t>
            </a:r>
          </a:p>
        </p:txBody>
      </p:sp>
      <p:pic>
        <p:nvPicPr>
          <p:cNvPr id="441" name="Shape 44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42" name="Shape 44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POZIOM CENTRALNY (KRAJOWY) KSRG</a:t>
            </a:r>
          </a:p>
        </p:txBody>
      </p:sp>
      <p:sp>
        <p:nvSpPr>
          <p:cNvPr id="448" name="Shape 448"/>
          <p:cNvSpPr/>
          <p:nvPr/>
        </p:nvSpPr>
        <p:spPr>
          <a:xfrm>
            <a:off x="282437" y="1664241"/>
            <a:ext cx="8749480" cy="381642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Na tym poziomie system może współdziałać z podmiotami, których uruchomienie zastrzeżone jest dla poziomu centralnego (</a:t>
            </a:r>
            <a:r>
              <a:rPr lang="pl-PL" sz="2200" b="0" i="1" u="none" strike="noStrike" cap="none" dirty="0">
                <a:solidFill>
                  <a:srgbClr val="000000"/>
                </a:solidFill>
                <a:latin typeface="Calibri"/>
                <a:ea typeface="Calibri"/>
                <a:cs typeface="Calibri"/>
                <a:sym typeface="Calibri"/>
              </a:rPr>
              <a:t>kraju) np. niektóre</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jednostki podległe </a:t>
            </a:r>
            <a:r>
              <a:rPr lang="pl-PL" sz="2200" b="0" i="0" u="none" strike="noStrike" cap="none" dirty="0" smtClean="0">
                <a:solidFill>
                  <a:srgbClr val="000000"/>
                </a:solidFill>
                <a:latin typeface="Calibri"/>
                <a:ea typeface="Calibri"/>
                <a:cs typeface="Calibri"/>
                <a:sym typeface="Calibri"/>
              </a:rPr>
              <a:t>MON, </a:t>
            </a:r>
            <a:r>
              <a:rPr lang="pl-PL" sz="2200" b="0" i="0" u="none" strike="noStrike" cap="none" dirty="0">
                <a:solidFill>
                  <a:srgbClr val="000000"/>
                </a:solidFill>
                <a:latin typeface="Calibri"/>
                <a:ea typeface="Calibri"/>
                <a:cs typeface="Calibri"/>
                <a:sym typeface="Calibri"/>
              </a:rPr>
              <a:t>Policji itp</a:t>
            </a:r>
            <a:r>
              <a:rPr lang="pl-PL" sz="2200" b="0" i="0" u="none" strike="noStrike" cap="none" dirty="0" smtClean="0">
                <a:solidFill>
                  <a:srgbClr val="000000"/>
                </a:solidFill>
                <a:latin typeface="Calibri"/>
                <a:ea typeface="Calibri"/>
                <a:cs typeface="Calibri"/>
                <a:sym typeface="Calibri"/>
              </a:rPr>
              <a:t>.</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Rolę </a:t>
            </a:r>
            <a:r>
              <a:rPr lang="pl-PL" sz="2200" b="0" i="0" u="none" strike="noStrike" cap="none" dirty="0">
                <a:solidFill>
                  <a:srgbClr val="000000"/>
                </a:solidFill>
                <a:latin typeface="Calibri"/>
                <a:ea typeface="Calibri"/>
                <a:cs typeface="Calibri"/>
                <a:sym typeface="Calibri"/>
              </a:rPr>
              <a:t>koordynatora działań jednostek systemu  z podmiotami współdziałającymi na tym poziomie będzie pełnił Minister Spraw Wewnętrznych i Administracji</a:t>
            </a:r>
            <a:r>
              <a:rPr lang="pl-PL" sz="2200" b="0" i="0" u="none" strike="noStrike" cap="none" dirty="0" smtClean="0">
                <a:solidFill>
                  <a:srgbClr val="000000"/>
                </a:solidFill>
                <a:latin typeface="Calibri"/>
                <a:ea typeface="Calibri"/>
                <a:cs typeface="Calibri"/>
                <a:sym typeface="Calibri"/>
              </a:rPr>
              <a:t>.</a:t>
            </a:r>
          </a:p>
          <a:p>
            <a:pPr marL="0" marR="0" lvl="0" indent="0" rtl="0">
              <a:lnSpc>
                <a:spcPct val="100000"/>
              </a:lnSpc>
              <a:spcBef>
                <a:spcPts val="0"/>
              </a:spcBef>
              <a:spcAft>
                <a:spcPts val="0"/>
              </a:spcAft>
              <a:buClr>
                <a:srgbClr val="000000"/>
              </a:buClr>
              <a:buSzPct val="25000"/>
              <a:buFont typeface="Calibri"/>
              <a:buNone/>
            </a:pPr>
            <a:r>
              <a:rPr lang="pl-PL" sz="2200" b="0" i="0" u="none" strike="noStrike" cap="none" dirty="0" smtClean="0">
                <a:solidFill>
                  <a:srgbClr val="000000"/>
                </a:solidFill>
                <a:latin typeface="Calibri"/>
                <a:ea typeface="Calibri"/>
                <a:cs typeface="Calibri"/>
                <a:sym typeface="Calibri"/>
              </a:rPr>
              <a:t>Podstawowe </a:t>
            </a:r>
            <a:r>
              <a:rPr lang="pl-PL" sz="2200" b="0" i="0" u="none" strike="noStrike" cap="none" dirty="0">
                <a:solidFill>
                  <a:srgbClr val="000000"/>
                </a:solidFill>
                <a:latin typeface="Calibri"/>
                <a:ea typeface="Calibri"/>
                <a:cs typeface="Calibri"/>
                <a:sym typeface="Calibri"/>
              </a:rPr>
              <a:t>siły i środki systemu na poziomie centralnym (kraju</a:t>
            </a:r>
            <a:r>
              <a:rPr lang="pl-PL" sz="2200" b="0" i="0" u="none" strike="noStrike" cap="none" dirty="0" smtClean="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to </a:t>
            </a:r>
            <a:r>
              <a:rPr lang="pl-PL" sz="2200" b="0" i="0" u="none" strike="noStrike" cap="none" dirty="0" smtClean="0">
                <a:solidFill>
                  <a:srgbClr val="000000"/>
                </a:solidFill>
                <a:latin typeface="Calibri"/>
                <a:ea typeface="Calibri"/>
                <a:cs typeface="Calibri"/>
                <a:sym typeface="Calibri"/>
              </a:rPr>
              <a:t>centralny odwód </a:t>
            </a:r>
            <a:r>
              <a:rPr lang="pl-PL" sz="2200" b="0" i="0" u="none" strike="noStrike" cap="none" dirty="0">
                <a:solidFill>
                  <a:srgbClr val="000000"/>
                </a:solidFill>
                <a:latin typeface="Calibri"/>
                <a:ea typeface="Calibri"/>
                <a:cs typeface="Calibri"/>
                <a:sym typeface="Calibri"/>
              </a:rPr>
              <a:t>operacyjny </a:t>
            </a:r>
            <a:r>
              <a:rPr lang="pl-PL" sz="2200" b="0" i="0" u="none" strike="noStrike" cap="none" dirty="0" smtClean="0">
                <a:solidFill>
                  <a:srgbClr val="000000"/>
                </a:solidFill>
                <a:latin typeface="Calibri"/>
                <a:ea typeface="Calibri"/>
                <a:cs typeface="Calibri"/>
                <a:sym typeface="Calibri"/>
              </a:rPr>
              <a:t>z </a:t>
            </a:r>
            <a:r>
              <a:rPr lang="pl-PL" sz="2200" b="0" i="0" u="none" strike="noStrike" cap="none" dirty="0">
                <a:solidFill>
                  <a:srgbClr val="000000"/>
                </a:solidFill>
                <a:latin typeface="Calibri"/>
                <a:ea typeface="Calibri"/>
                <a:cs typeface="Calibri"/>
                <a:sym typeface="Calibri"/>
              </a:rPr>
              <a:t>grupami specjalistycznymi, krajowe bazy sprzętu specjalistycznego oraz wydzielone siły i środki szkół PSP. Kierowanie (dowodzenie) działaniami ratowniczymi, których rozmiar lub zasięg przekracza możliwości sił ratowniczych poziomu wojewódzkiego </a:t>
            </a:r>
            <a:r>
              <a:rPr lang="pl-PL" sz="2200" b="0" i="0" u="none" strike="noStrike" cap="none" dirty="0" smtClean="0">
                <a:solidFill>
                  <a:srgbClr val="000000"/>
                </a:solidFill>
                <a:latin typeface="Calibri"/>
                <a:ea typeface="Calibri"/>
                <a:cs typeface="Calibri"/>
                <a:sym typeface="Calibri"/>
              </a:rPr>
              <a:t>przejmuje </a:t>
            </a:r>
            <a:r>
              <a:rPr lang="pl-PL" sz="2200" b="1" i="0" u="none" strike="noStrike" cap="none" dirty="0" smtClean="0">
                <a:solidFill>
                  <a:srgbClr val="000000"/>
                </a:solidFill>
                <a:latin typeface="Calibri"/>
                <a:ea typeface="Calibri"/>
                <a:cs typeface="Calibri"/>
                <a:sym typeface="Calibri"/>
              </a:rPr>
              <a:t>Komendant </a:t>
            </a:r>
            <a:r>
              <a:rPr lang="pl-PL" sz="2200" b="1" i="0" u="none" strike="noStrike" cap="none" dirty="0">
                <a:solidFill>
                  <a:srgbClr val="000000"/>
                </a:solidFill>
                <a:latin typeface="Calibri"/>
                <a:ea typeface="Calibri"/>
                <a:cs typeface="Calibri"/>
                <a:sym typeface="Calibri"/>
              </a:rPr>
              <a:t>Główny PSP lub upoważniony przez niego oficer</a:t>
            </a:r>
            <a:r>
              <a:rPr lang="pl-PL" sz="2200" b="0" i="0" u="none" strike="noStrike" cap="none" dirty="0">
                <a:solidFill>
                  <a:srgbClr val="000000"/>
                </a:solidFill>
                <a:latin typeface="Calibri"/>
                <a:ea typeface="Calibri"/>
                <a:cs typeface="Calibri"/>
                <a:sym typeface="Calibri"/>
              </a:rPr>
              <a:t>.</a:t>
            </a:r>
          </a:p>
        </p:txBody>
      </p:sp>
      <p:pic>
        <p:nvPicPr>
          <p:cNvPr id="449" name="Shape 44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50" name="Shape 4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1115616" y="152400"/>
            <a:ext cx="6768751" cy="118836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DYSPONOWANIE DO DZIAŁAŃ JEDNOSTEK KSRG</a:t>
            </a:r>
          </a:p>
        </p:txBody>
      </p:sp>
      <p:sp>
        <p:nvSpPr>
          <p:cNvPr id="456" name="Shape 456"/>
          <p:cNvSpPr/>
          <p:nvPr/>
        </p:nvSpPr>
        <p:spPr>
          <a:xfrm>
            <a:off x="282437" y="1858818"/>
            <a:ext cx="8784976" cy="3139321"/>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Dysponowanie jednostek systemu do działań ratowniczych oraz alarmowanie jednostek wspomagających system odbywa się poprzez:</a:t>
            </a:r>
          </a:p>
          <a:p>
            <a:pPr marL="0" marR="0" lvl="0" indent="0" algn="ctr" rtl="0">
              <a:lnSpc>
                <a:spcPct val="100000"/>
              </a:lnSpc>
              <a:spcBef>
                <a:spcPts val="0"/>
              </a:spcBef>
              <a:spcAft>
                <a:spcPts val="0"/>
              </a:spcAft>
              <a:buClr>
                <a:srgbClr val="000000"/>
              </a:buClr>
              <a:buFont typeface="Arial"/>
              <a:buNone/>
            </a:pPr>
            <a:endParaRPr sz="2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a) stanowisko kierowania komendanta powiatowego/miejskiego PSP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                - na poziomie powiatu,</a:t>
            </a:r>
          </a:p>
          <a:p>
            <a:pPr marL="0" marR="0" lvl="0" indent="0" algn="l" rtl="0">
              <a:lnSpc>
                <a:spcPct val="100000"/>
              </a:lnSpc>
              <a:spcBef>
                <a:spcPts val="0"/>
              </a:spcBef>
              <a:spcAft>
                <a:spcPts val="0"/>
              </a:spcAft>
              <a:buClr>
                <a:srgbClr val="000000"/>
              </a:buClr>
              <a:buSzPct val="25000"/>
              <a:buFont typeface="Calibri"/>
              <a:buNone/>
            </a:pPr>
            <a:r>
              <a:rPr lang="pl-PL" sz="2200" b="0" i="0" u="none" strike="noStrike" cap="none" dirty="0">
                <a:solidFill>
                  <a:srgbClr val="000000"/>
                </a:solidFill>
                <a:latin typeface="Calibri"/>
                <a:ea typeface="Calibri"/>
                <a:cs typeface="Calibri"/>
                <a:sym typeface="Calibri"/>
              </a:rPr>
              <a:t>b) stanowisko kierowania komendanta wojewódzkiego PSP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               - na poziomie województwa,</a:t>
            </a:r>
          </a:p>
          <a:p>
            <a:pPr marL="0" marR="0" lvl="0" indent="0" algn="l" rtl="0">
              <a:lnSpc>
                <a:spcPct val="100000"/>
              </a:lnSpc>
              <a:spcBef>
                <a:spcPts val="0"/>
              </a:spcBef>
              <a:spcAft>
                <a:spcPts val="0"/>
              </a:spcAft>
              <a:buClr>
                <a:srgbClr val="000000"/>
              </a:buClr>
              <a:buSzPct val="25000"/>
              <a:buFont typeface="Calibri"/>
              <a:buNone/>
            </a:pPr>
            <a:r>
              <a:rPr lang="pl-PL" sz="2200" b="0" i="1" u="none" strike="noStrike" cap="none" dirty="0">
                <a:solidFill>
                  <a:srgbClr val="000000"/>
                </a:solidFill>
                <a:latin typeface="Calibri"/>
                <a:ea typeface="Calibri"/>
                <a:cs typeface="Calibri"/>
                <a:sym typeface="Calibri"/>
              </a:rPr>
              <a:t>c) Krajowe Centrum Koordynacji Ratownictwa i Ochrony Ludności </a:t>
            </a:r>
            <a:br>
              <a:rPr lang="pl-PL" sz="2200" b="0" i="1" u="none" strike="noStrike" cap="none" dirty="0">
                <a:solidFill>
                  <a:srgbClr val="000000"/>
                </a:solidFill>
                <a:latin typeface="Calibri"/>
                <a:ea typeface="Calibri"/>
                <a:cs typeface="Calibri"/>
                <a:sym typeface="Calibri"/>
              </a:rPr>
            </a:br>
            <a:r>
              <a:rPr lang="pl-PL" sz="2200" b="0" i="1" u="none" strike="noStrike" cap="none" dirty="0">
                <a:solidFill>
                  <a:srgbClr val="000000"/>
                </a:solidFill>
                <a:latin typeface="Calibri"/>
                <a:ea typeface="Calibri"/>
                <a:cs typeface="Calibri"/>
                <a:sym typeface="Calibri"/>
              </a:rPr>
              <a:t>               - na poziomie centralnym </a:t>
            </a:r>
            <a:r>
              <a:rPr lang="pl-PL" sz="2200" b="0" i="0" u="none" strike="noStrike" cap="none" dirty="0">
                <a:solidFill>
                  <a:srgbClr val="000000"/>
                </a:solidFill>
                <a:latin typeface="Calibri"/>
                <a:ea typeface="Calibri"/>
                <a:cs typeface="Calibri"/>
                <a:sym typeface="Calibri"/>
              </a:rPr>
              <a:t>(</a:t>
            </a:r>
            <a:r>
              <a:rPr lang="pl-PL" sz="2200" b="0" i="1" u="none" strike="noStrike" cap="none" dirty="0">
                <a:solidFill>
                  <a:srgbClr val="000000"/>
                </a:solidFill>
                <a:latin typeface="Calibri"/>
                <a:ea typeface="Calibri"/>
                <a:cs typeface="Calibri"/>
                <a:sym typeface="Calibri"/>
              </a:rPr>
              <a:t>kraju).</a:t>
            </a:r>
          </a:p>
        </p:txBody>
      </p:sp>
      <p:pic>
        <p:nvPicPr>
          <p:cNvPr id="457" name="Shape 457"/>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458" name="Shape 458"/>
          <p:cNvPicPr preferRelativeResize="0"/>
          <p:nvPr/>
        </p:nvPicPr>
        <p:blipFill rotWithShape="1">
          <a:blip r:embed="rId4">
            <a:alphaModFix/>
          </a:blip>
          <a:srcRect/>
          <a:stretch/>
        </p:blipFill>
        <p:spPr>
          <a:xfrm>
            <a:off x="6156176" y="4869160"/>
            <a:ext cx="2448271" cy="1800199"/>
          </a:xfrm>
          <a:prstGeom prst="rect">
            <a:avLst/>
          </a:prstGeom>
          <a:noFill/>
          <a:ln>
            <a:noFill/>
          </a:ln>
        </p:spPr>
      </p:pic>
      <p:sp>
        <p:nvSpPr>
          <p:cNvPr id="459" name="Shape 4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1331640" y="152400"/>
            <a:ext cx="6696744" cy="111635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ZADANIA REALIZOWANE </a:t>
            </a:r>
            <a:br>
              <a:rPr lang="pl-PL" sz="2800" b="1" i="0" u="none" strike="noStrike" cap="none">
                <a:solidFill>
                  <a:srgbClr val="FFC7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PRZEZ JEDNOSTKI KSRG</a:t>
            </a:r>
          </a:p>
        </p:txBody>
      </p:sp>
      <p:sp>
        <p:nvSpPr>
          <p:cNvPr id="465" name="Shape 465"/>
          <p:cNvSpPr/>
          <p:nvPr/>
        </p:nvSpPr>
        <p:spPr>
          <a:xfrm>
            <a:off x="96487" y="1741359"/>
            <a:ext cx="8928992" cy="46166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dirty="0">
                <a:solidFill>
                  <a:srgbClr val="000000"/>
                </a:solidFill>
                <a:latin typeface="Calibri"/>
                <a:ea typeface="Calibri"/>
                <a:cs typeface="Calibri"/>
                <a:sym typeface="Calibri"/>
              </a:rPr>
              <a:t>Wszystkie jednostki włączone do systemu realizują zadania                            w zakresie walki z pożarami i innymi klęskami żywiołowymi, ratownictwa technicznego, chemicznego, medycznego                                   i ekologicznego poprzez:</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analizowanie i rozpoznawanie zagrożeń,</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utrzymanie gotowości do prowadzenia działań ratowniczych,</a:t>
            </a:r>
          </a:p>
          <a:p>
            <a:pPr marL="0" marR="0" lvl="0" indent="0" algn="l" rtl="0">
              <a:lnSpc>
                <a:spcPct val="100000"/>
              </a:lnSpc>
              <a:spcBef>
                <a:spcPts val="0"/>
              </a:spcBef>
              <a:spcAft>
                <a:spcPts val="0"/>
              </a:spcAft>
              <a:buClr>
                <a:srgbClr val="000000"/>
              </a:buClr>
              <a:buSzPct val="100000"/>
              <a:buFont typeface="Noto Sans Symbols"/>
              <a:buChar char="➢"/>
            </a:pPr>
            <a:r>
              <a:rPr lang="pl-PL" sz="2200" b="0" i="0" u="none" strike="noStrike" cap="none" dirty="0">
                <a:solidFill>
                  <a:srgbClr val="000000"/>
                </a:solidFill>
                <a:latin typeface="Calibri"/>
                <a:ea typeface="Calibri"/>
                <a:cs typeface="Calibri"/>
                <a:sym typeface="Calibri"/>
              </a:rPr>
              <a:t> podejmowanie działań zmierzających do ograniczenia i likwidacji pożarów, awarii, wypadków i katastrof technicznych, chemicznych i ekologicznych, wypadków  </a:t>
            </a:r>
            <a:r>
              <a:rPr lang="pl-PL" sz="2200" b="0" i="0" u="none" strike="noStrike" cap="none" dirty="0" smtClean="0">
                <a:solidFill>
                  <a:srgbClr val="000000"/>
                </a:solidFill>
                <a:latin typeface="Calibri"/>
                <a:ea typeface="Calibri"/>
                <a:cs typeface="Calibri"/>
                <a:sym typeface="Calibri"/>
              </a:rPr>
              <a:t>i </a:t>
            </a:r>
            <a:r>
              <a:rPr lang="pl-PL" sz="2200" b="0" i="0" u="none" strike="noStrike" cap="none" dirty="0">
                <a:solidFill>
                  <a:srgbClr val="000000"/>
                </a:solidFill>
                <a:latin typeface="Calibri"/>
                <a:ea typeface="Calibri"/>
                <a:cs typeface="Calibri"/>
                <a:sym typeface="Calibri"/>
              </a:rPr>
              <a:t>katastrof komunikacyjnych, zdarzeń wymagających stosowania sprzętu specjalistycznego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w szczególności do prowadzenia ratownictwa ekologicznego, wodnego </a:t>
            </a:r>
            <a:br>
              <a:rPr lang="pl-PL" sz="2200" b="0"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i wysokościowego.</a:t>
            </a:r>
          </a:p>
        </p:txBody>
      </p:sp>
      <p:pic>
        <p:nvPicPr>
          <p:cNvPr id="466" name="Shape 46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67" name="Shape 46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2051719" y="152400"/>
            <a:ext cx="5040559"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PODMIOTY WSPOMAGAJĄCE KSRG</a:t>
            </a:r>
          </a:p>
        </p:txBody>
      </p:sp>
      <p:sp>
        <p:nvSpPr>
          <p:cNvPr id="473" name="Shape 473"/>
          <p:cNvSpPr/>
          <p:nvPr/>
        </p:nvSpPr>
        <p:spPr>
          <a:xfrm>
            <a:off x="251519" y="2090172"/>
            <a:ext cx="8640960" cy="3046988"/>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Jest rzeczą oczywistą, że w obliczu tak szerokiej gamy zagrożeń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od podmiotów ratowniczych wymagana będzie daleko idąca specjalizacja w działaniach ratowniczych, której Państwowa Straż Pożarna i inne jednostki ochrony przeciwpożarowej włączone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do KSRG nie mogą zapewnić, dlatego też prawodawca przewiduje możliwość rozszerzenia zakresu podmiotowego systemu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o inne jednostki organizacyjne, a także osoby fizyczne </a:t>
            </a:r>
            <a:br>
              <a:rPr lang="pl-PL" sz="2400" b="1" i="0" u="none" strike="noStrike" cap="none">
                <a:solidFill>
                  <a:srgbClr val="000000"/>
                </a:solidFill>
                <a:latin typeface="Calibri"/>
                <a:ea typeface="Calibri"/>
                <a:cs typeface="Calibri"/>
                <a:sym typeface="Calibri"/>
              </a:rPr>
            </a:br>
            <a:r>
              <a:rPr lang="pl-PL" sz="2400" b="1" i="0" u="none" strike="noStrike" cap="none">
                <a:solidFill>
                  <a:srgbClr val="000000"/>
                </a:solidFill>
                <a:latin typeface="Calibri"/>
                <a:ea typeface="Calibri"/>
                <a:cs typeface="Calibri"/>
                <a:sym typeface="Calibri"/>
              </a:rPr>
              <a:t>i prawne  – wspomagające system.</a:t>
            </a:r>
          </a:p>
        </p:txBody>
      </p:sp>
      <p:pic>
        <p:nvPicPr>
          <p:cNvPr id="474" name="Shape 47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75" name="Shape 4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pl-PL" sz="2800" dirty="0" smtClean="0"/>
              <a:t>STRUKTURA I ORGANIZACJA KSRG</a:t>
            </a:r>
            <a:endParaRPr lang="pl-PL" sz="2800" b="1" i="0" u="none" strike="noStrike" cap="none" dirty="0">
              <a:solidFill>
                <a:srgbClr val="FFC700"/>
              </a:solidFill>
              <a:latin typeface="Calibri"/>
              <a:ea typeface="Calibri"/>
              <a:cs typeface="Calibri"/>
              <a:sym typeface="Calibri"/>
            </a:endParaRPr>
          </a:p>
        </p:txBody>
      </p:sp>
      <p:sp>
        <p:nvSpPr>
          <p:cNvPr id="143" name="Shape 14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44" name="Shape 1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pic>
        <p:nvPicPr>
          <p:cNvPr id="145" name="Shape 14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46" name="Shape 146"/>
          <p:cNvSpPr txBox="1"/>
          <p:nvPr/>
        </p:nvSpPr>
        <p:spPr>
          <a:xfrm>
            <a:off x="272507" y="1636811"/>
            <a:ext cx="8400361" cy="4493094"/>
          </a:xfrm>
          <a:prstGeom prst="rect">
            <a:avLst/>
          </a:prstGeom>
          <a:noFill/>
          <a:ln>
            <a:noFill/>
          </a:ln>
        </p:spPr>
        <p:txBody>
          <a:bodyPr lIns="91425" tIns="91425" rIns="91425" bIns="91425" anchor="t" anchorCtr="0">
            <a:noAutofit/>
          </a:bodyPr>
          <a:lstStyle/>
          <a:p>
            <a:pPr marL="438912" marR="0" lvl="0" indent="-172212" algn="just" rtl="0">
              <a:lnSpc>
                <a:spcPct val="90000"/>
              </a:lnSpc>
              <a:spcBef>
                <a:spcPts val="0"/>
              </a:spcBef>
              <a:spcAft>
                <a:spcPts val="0"/>
              </a:spcAft>
              <a:buClr>
                <a:schemeClr val="accent1"/>
              </a:buClr>
              <a:buSzPct val="80727"/>
              <a:buFont typeface="Noto Sans Symbols"/>
              <a:buChar char="➢"/>
            </a:pPr>
            <a:r>
              <a:rPr lang="pl-PL" sz="2220" b="0" i="0" u="none" strike="noStrike" cap="none" dirty="0">
                <a:solidFill>
                  <a:schemeClr val="dk1"/>
                </a:solidFill>
                <a:latin typeface="Calibri"/>
                <a:ea typeface="Calibri"/>
                <a:cs typeface="Calibri"/>
                <a:sym typeface="Calibri"/>
              </a:rPr>
              <a:t>Integralna część systemu bezpieczeństwa wewnętrznego państwa, finansowanego przez </a:t>
            </a:r>
            <a:r>
              <a:rPr lang="pl-PL" sz="2220" dirty="0" smtClean="0">
                <a:solidFill>
                  <a:schemeClr val="dk1"/>
                </a:solidFill>
                <a:latin typeface="Calibri"/>
                <a:ea typeface="Calibri"/>
                <a:cs typeface="Calibri"/>
                <a:sym typeface="Calibri"/>
              </a:rPr>
              <a:t>budżet państwa,</a:t>
            </a:r>
            <a:endParaRPr lang="pl-PL" sz="2220" b="0" i="0" u="none" strike="noStrike" cap="none" dirty="0">
              <a:solidFill>
                <a:schemeClr val="dk1"/>
              </a:solidFill>
              <a:latin typeface="Calibri"/>
              <a:ea typeface="Calibri"/>
              <a:cs typeface="Calibri"/>
              <a:sym typeface="Calibri"/>
            </a:endParaRP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Z</a:t>
            </a:r>
            <a:r>
              <a:rPr lang="pl-PL" sz="2220" b="0" i="0" u="none" strike="noStrike" cap="none" dirty="0" smtClean="0">
                <a:solidFill>
                  <a:schemeClr val="dk1"/>
                </a:solidFill>
                <a:latin typeface="Calibri"/>
                <a:ea typeface="Calibri"/>
                <a:cs typeface="Calibri"/>
                <a:sym typeface="Calibri"/>
              </a:rPr>
              <a:t>espół </a:t>
            </a:r>
            <a:r>
              <a:rPr lang="pl-PL" sz="2220" b="0" i="0" u="none" strike="noStrike" cap="none" dirty="0">
                <a:solidFill>
                  <a:schemeClr val="dk1"/>
                </a:solidFill>
                <a:latin typeface="Calibri"/>
                <a:ea typeface="Calibri"/>
                <a:cs typeface="Calibri"/>
                <a:sym typeface="Calibri"/>
              </a:rPr>
              <a:t>przedsięwzięć organizacyjnych, szkoleniowych, materiałowo-technicznych i finansowych, obejmujący prognozowanie, rozpoznawanie i zwalczanie pożarów, klęsk żywiołowych i miejscowych zagrożeń oraz organizację i kierowanie działaniami ratowniczymi - skupiający w uporządkowanej wewnętrznie strukturze jednostki ochrony </a:t>
            </a:r>
            <a:r>
              <a:rPr lang="pl-PL" sz="2220" dirty="0">
                <a:solidFill>
                  <a:schemeClr val="dk1"/>
                </a:solidFill>
                <a:latin typeface="Calibri"/>
                <a:ea typeface="Calibri"/>
                <a:cs typeface="Calibri"/>
                <a:sym typeface="Calibri"/>
              </a:rPr>
              <a:t>p</a:t>
            </a:r>
            <a:r>
              <a:rPr lang="pl-PL" sz="2220" b="0" i="0" u="none" strike="noStrike" cap="none" dirty="0" smtClean="0">
                <a:solidFill>
                  <a:schemeClr val="dk1"/>
                </a:solidFill>
                <a:latin typeface="Calibri"/>
                <a:ea typeface="Calibri"/>
                <a:cs typeface="Calibri"/>
                <a:sym typeface="Calibri"/>
              </a:rPr>
              <a:t>rzeciwpożarowej </a:t>
            </a:r>
            <a:r>
              <a:rPr lang="pl-PL" sz="2220" b="0" i="0" u="none" strike="noStrike" cap="none" dirty="0">
                <a:solidFill>
                  <a:schemeClr val="dk1"/>
                </a:solidFill>
                <a:latin typeface="Calibri"/>
                <a:ea typeface="Calibri"/>
                <a:cs typeface="Calibri"/>
                <a:sym typeface="Calibri"/>
              </a:rPr>
              <a:t/>
            </a:r>
            <a:br>
              <a:rPr lang="pl-PL" sz="2220" b="0" i="0" u="none" strike="noStrike" cap="none" dirty="0">
                <a:solidFill>
                  <a:schemeClr val="dk1"/>
                </a:solidFill>
                <a:latin typeface="Calibri"/>
                <a:ea typeface="Calibri"/>
                <a:cs typeface="Calibri"/>
                <a:sym typeface="Calibri"/>
              </a:rPr>
            </a:br>
            <a:r>
              <a:rPr lang="pl-PL" sz="2220" b="0" i="0" u="none" strike="noStrike" cap="none" dirty="0">
                <a:solidFill>
                  <a:schemeClr val="dk1"/>
                </a:solidFill>
                <a:latin typeface="Calibri"/>
                <a:ea typeface="Calibri"/>
                <a:cs typeface="Calibri"/>
                <a:sym typeface="Calibri"/>
              </a:rPr>
              <a:t>w celu ratowania życia, zdrowia, mienia i środowiska,</a:t>
            </a: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K</a:t>
            </a:r>
            <a:r>
              <a:rPr lang="pl-PL" sz="2220" b="0" i="0" u="none" strike="noStrike" cap="none" dirty="0" smtClean="0">
                <a:solidFill>
                  <a:schemeClr val="dk1"/>
                </a:solidFill>
                <a:latin typeface="Calibri"/>
                <a:ea typeface="Calibri"/>
                <a:cs typeface="Calibri"/>
                <a:sym typeface="Calibri"/>
              </a:rPr>
              <a:t>ierowany </a:t>
            </a:r>
            <a:r>
              <a:rPr lang="pl-PL" sz="2220" b="0" i="0" u="none" strike="noStrike" cap="none" dirty="0">
                <a:solidFill>
                  <a:schemeClr val="dk1"/>
                </a:solidFill>
                <a:latin typeface="Calibri"/>
                <a:ea typeface="Calibri"/>
                <a:cs typeface="Calibri"/>
                <a:sym typeface="Calibri"/>
              </a:rPr>
              <a:t>przez Komendanta Głównego Państwowej Straży Pożarnej,</a:t>
            </a:r>
          </a:p>
          <a:p>
            <a:pPr marL="438912" marR="0" lvl="0" indent="-172212" algn="just" rtl="0">
              <a:lnSpc>
                <a:spcPct val="90000"/>
              </a:lnSpc>
              <a:spcBef>
                <a:spcPts val="0"/>
              </a:spcBef>
              <a:spcAft>
                <a:spcPts val="0"/>
              </a:spcAft>
              <a:buClr>
                <a:schemeClr val="accent1"/>
              </a:buClr>
              <a:buSzPct val="80727"/>
              <a:buFont typeface="Noto Sans Symbols"/>
              <a:buChar char="➢"/>
            </a:pPr>
            <a:r>
              <a:rPr lang="pl-PL" sz="2220" dirty="0">
                <a:solidFill>
                  <a:schemeClr val="dk1"/>
                </a:solidFill>
                <a:latin typeface="Calibri"/>
                <a:ea typeface="Calibri"/>
                <a:cs typeface="Calibri"/>
                <a:sym typeface="Calibri"/>
              </a:rPr>
              <a:t>N</a:t>
            </a:r>
            <a:r>
              <a:rPr lang="pl-PL" sz="2220" b="0" i="0" u="none" strike="noStrike" cap="none" dirty="0" smtClean="0">
                <a:solidFill>
                  <a:schemeClr val="dk1"/>
                </a:solidFill>
                <a:latin typeface="Calibri"/>
                <a:ea typeface="Calibri"/>
                <a:cs typeface="Calibri"/>
                <a:sym typeface="Calibri"/>
              </a:rPr>
              <a:t>adzorowany </a:t>
            </a:r>
            <a:r>
              <a:rPr lang="pl-PL" sz="2220" b="0" i="0" u="none" strike="noStrike" cap="none" dirty="0">
                <a:solidFill>
                  <a:schemeClr val="dk1"/>
                </a:solidFill>
                <a:latin typeface="Calibri"/>
                <a:ea typeface="Calibri"/>
                <a:cs typeface="Calibri"/>
                <a:sym typeface="Calibri"/>
              </a:rPr>
              <a:t>przez Ministra Spraw Wewnętrznych </a:t>
            </a:r>
            <a:br>
              <a:rPr lang="pl-PL" sz="2220" b="0" i="0" u="none" strike="noStrike" cap="none" dirty="0">
                <a:solidFill>
                  <a:schemeClr val="dk1"/>
                </a:solidFill>
                <a:latin typeface="Calibri"/>
                <a:ea typeface="Calibri"/>
                <a:cs typeface="Calibri"/>
                <a:sym typeface="Calibri"/>
              </a:rPr>
            </a:br>
            <a:r>
              <a:rPr lang="pl-PL" sz="2220" b="0" i="0" u="none" strike="noStrike" cap="none" dirty="0">
                <a:solidFill>
                  <a:schemeClr val="dk1"/>
                </a:solidFill>
                <a:latin typeface="Calibri"/>
                <a:ea typeface="Calibri"/>
                <a:cs typeface="Calibri"/>
                <a:sym typeface="Calibri"/>
              </a:rPr>
              <a:t>i Administracji.</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2051719" y="152400"/>
            <a:ext cx="5040559"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PODMIOTY WSPOMAGAJĄCE KSRG</a:t>
            </a:r>
          </a:p>
        </p:txBody>
      </p:sp>
      <p:sp>
        <p:nvSpPr>
          <p:cNvPr id="481" name="Shape 481"/>
          <p:cNvSpPr/>
          <p:nvPr/>
        </p:nvSpPr>
        <p:spPr>
          <a:xfrm>
            <a:off x="179511" y="1582341"/>
            <a:ext cx="8784976" cy="4893647"/>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400" b="1" i="0" u="none" strike="noStrike" cap="none">
                <a:solidFill>
                  <a:srgbClr val="000000"/>
                </a:solidFill>
                <a:latin typeface="Calibri"/>
                <a:ea typeface="Calibri"/>
                <a:cs typeface="Calibri"/>
                <a:sym typeface="Calibri"/>
              </a:rPr>
              <a:t>Podmioty wspomagające system realizują zadania wspierające zadania jednostek wchodzących w skład KSRG, a ich udział                       w akcjach ratowniczych polega głównie na:</a:t>
            </a:r>
          </a:p>
          <a:p>
            <a:pPr marL="0" marR="0" lvl="0" indent="0" algn="just" rtl="0">
              <a:lnSpc>
                <a:spcPct val="100000"/>
              </a:lnSpc>
              <a:spcBef>
                <a:spcPts val="0"/>
              </a:spcBef>
              <a:spcAft>
                <a:spcPts val="0"/>
              </a:spcAft>
              <a:buClr>
                <a:srgbClr val="000000"/>
              </a:buClr>
              <a:buFont typeface="Arial"/>
              <a:buNone/>
            </a:pPr>
            <a:endParaRPr sz="2400" b="1"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współuczestniczeniu w ratowaniu ludzi, mienia oraz środowiska naturalnego,</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dostarczaniu narzędzi i środków potrzebnych do prowadzenia akcji ratowniczej,</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zapewnieniu odpowiednich środków transportowych,</a:t>
            </a:r>
          </a:p>
          <a:p>
            <a:pPr marL="0" marR="0" lvl="0" indent="0" algn="just" rtl="0">
              <a:lnSpc>
                <a:spcPct val="100000"/>
              </a:lnSpc>
              <a:spcBef>
                <a:spcPts val="0"/>
              </a:spcBef>
              <a:spcAft>
                <a:spcPts val="0"/>
              </a:spcAft>
              <a:buClr>
                <a:srgbClr val="000000"/>
              </a:buClr>
              <a:buSzPct val="100000"/>
              <a:buFont typeface="Calibri"/>
              <a:buChar char="-"/>
            </a:pPr>
            <a:r>
              <a:rPr lang="pl-PL" sz="2400" b="0" i="0" u="none" strike="noStrike" cap="none">
                <a:solidFill>
                  <a:srgbClr val="000000"/>
                </a:solidFill>
                <a:latin typeface="Calibri"/>
                <a:ea typeface="Calibri"/>
                <a:cs typeface="Calibri"/>
                <a:sym typeface="Calibri"/>
              </a:rPr>
              <a:t>udostępnieniu specjalistycznych informacji,</a:t>
            </a:r>
          </a:p>
          <a:p>
            <a:pPr marL="0" marR="0" lvl="0" indent="0" algn="just" rtl="0">
              <a:lnSpc>
                <a:spcPct val="100000"/>
              </a:lnSpc>
              <a:spcBef>
                <a:spcPts val="0"/>
              </a:spcBef>
              <a:spcAft>
                <a:spcPts val="0"/>
              </a:spcAft>
              <a:buClr>
                <a:srgbClr val="000000"/>
              </a:buClr>
              <a:buSzPct val="25000"/>
              <a:buFont typeface="Calibri"/>
              <a:buNone/>
            </a:pPr>
            <a:r>
              <a:rPr lang="pl-PL" sz="2400" b="0" i="0" u="none" strike="noStrike" cap="none">
                <a:solidFill>
                  <a:srgbClr val="000000"/>
                </a:solidFill>
                <a:latin typeface="Calibri"/>
                <a:ea typeface="Calibri"/>
                <a:cs typeface="Calibri"/>
                <a:sym typeface="Calibri"/>
              </a:rPr>
              <a:t>-wykonaniu określonych prac lub zadań ustalonych przez organizatora systemu, a także zapewnieniu innych środków niezbędnych do ograniczania i eliminowania skutków zdarzeń.</a:t>
            </a:r>
          </a:p>
        </p:txBody>
      </p:sp>
      <p:pic>
        <p:nvPicPr>
          <p:cNvPr id="482" name="Shape 48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83" name="Shape 48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BIBLIOGRAFIA</a:t>
            </a:r>
          </a:p>
        </p:txBody>
      </p:sp>
      <p:sp>
        <p:nvSpPr>
          <p:cNvPr id="489" name="Shape 489"/>
          <p:cNvSpPr/>
          <p:nvPr/>
        </p:nvSpPr>
        <p:spPr>
          <a:xfrm>
            <a:off x="179511" y="2090172"/>
            <a:ext cx="8633983" cy="3477874"/>
          </a:xfrm>
          <a:prstGeom prst="rect">
            <a:avLst/>
          </a:prstGeom>
          <a:noFill/>
          <a:ln>
            <a:noFill/>
          </a:ln>
        </p:spPr>
        <p:txBody>
          <a:bodyPr lIns="91425" tIns="45700" rIns="91425" bIns="45700" anchor="t" anchorCtr="0">
            <a:noAutofit/>
          </a:bodyPr>
          <a:lstStyle/>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ROZPORZĄDZENIE MINISTRA SPRAW WEWNĘTRZNYCH I ADMINISTRACJI </a:t>
            </a:r>
            <a:br>
              <a:rPr lang="pl-PL" sz="2200" b="1" i="0" u="none" strike="noStrike" cap="none" dirty="0">
                <a:solidFill>
                  <a:srgbClr val="000000"/>
                </a:solidFill>
                <a:latin typeface="Calibri"/>
                <a:ea typeface="Calibri"/>
                <a:cs typeface="Calibri"/>
                <a:sym typeface="Calibri"/>
              </a:rPr>
            </a:br>
            <a:r>
              <a:rPr lang="pl-PL" sz="2200" b="0" i="0" u="none" strike="noStrike" cap="none" dirty="0">
                <a:solidFill>
                  <a:srgbClr val="000000"/>
                </a:solidFill>
                <a:latin typeface="Calibri"/>
                <a:ea typeface="Calibri"/>
                <a:cs typeface="Calibri"/>
                <a:sym typeface="Calibri"/>
              </a:rPr>
              <a:t>z dnia 18 lutego 2011 r.  </a:t>
            </a:r>
            <a:r>
              <a:rPr lang="pl-PL" sz="2200" b="1" i="0" u="none" strike="noStrike" cap="none" dirty="0">
                <a:solidFill>
                  <a:srgbClr val="000000"/>
                </a:solidFill>
                <a:latin typeface="Calibri"/>
                <a:ea typeface="Calibri"/>
                <a:cs typeface="Calibri"/>
                <a:sym typeface="Calibri"/>
              </a:rPr>
              <a:t>w sprawie szczegółowych zasad organizacji krajowego systemu ratowniczo –gaśniczego</a:t>
            </a:r>
            <a:r>
              <a:rPr lang="pl-PL" sz="2200" b="0" i="0" u="none" strike="noStrike" cap="none" dirty="0">
                <a:solidFill>
                  <a:srgbClr val="000000"/>
                </a:solidFill>
                <a:latin typeface="Calibri"/>
                <a:ea typeface="Calibri"/>
                <a:cs typeface="Calibri"/>
                <a:sym typeface="Calibri"/>
              </a:rPr>
              <a:t>,</a:t>
            </a:r>
            <a:r>
              <a:rPr lang="pl-PL" sz="2200" b="1" i="0" u="none" strike="noStrike" cap="none" dirty="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Dziennik Ustaw </a:t>
            </a:r>
            <a:r>
              <a:rPr lang="pl-PL" sz="2200" b="0" i="0" u="none" strike="noStrike" cap="none" dirty="0" smtClean="0">
                <a:solidFill>
                  <a:srgbClr val="000000"/>
                </a:solidFill>
                <a:latin typeface="Calibri"/>
                <a:ea typeface="Calibri"/>
                <a:cs typeface="Calibri"/>
                <a:sym typeface="Calibri"/>
              </a:rPr>
              <a:t>nr </a:t>
            </a:r>
            <a:r>
              <a:rPr lang="pl-PL" sz="2200" b="0" i="0" u="none" strike="noStrike" cap="none" dirty="0">
                <a:solidFill>
                  <a:srgbClr val="000000"/>
                </a:solidFill>
                <a:latin typeface="Calibri"/>
                <a:ea typeface="Calibri"/>
                <a:cs typeface="Calibri"/>
                <a:sym typeface="Calibri"/>
              </a:rPr>
              <a:t>46 </a:t>
            </a:r>
            <a:r>
              <a:rPr lang="pl-PL" sz="2200" b="0" i="0" u="none" strike="noStrike" cap="none" dirty="0" smtClean="0">
                <a:solidFill>
                  <a:srgbClr val="000000"/>
                </a:solidFill>
                <a:latin typeface="Calibri"/>
                <a:ea typeface="Calibri"/>
                <a:cs typeface="Calibri"/>
                <a:sym typeface="Calibri"/>
              </a:rPr>
              <a:t>poz</a:t>
            </a:r>
            <a:r>
              <a:rPr lang="pl-PL" sz="2200" b="0" i="0" u="none" strike="noStrike" cap="none" dirty="0">
                <a:solidFill>
                  <a:srgbClr val="000000"/>
                </a:solidFill>
                <a:latin typeface="Calibri"/>
                <a:ea typeface="Calibri"/>
                <a:cs typeface="Calibri"/>
                <a:sym typeface="Calibri"/>
              </a:rPr>
              <a:t>. 239,</a:t>
            </a:r>
          </a:p>
          <a:p>
            <a:pPr marL="0" marR="0" lvl="0" indent="0" algn="just" rtl="0">
              <a:lnSpc>
                <a:spcPct val="100000"/>
              </a:lnSpc>
              <a:spcBef>
                <a:spcPts val="0"/>
              </a:spcBef>
              <a:spcAft>
                <a:spcPts val="0"/>
              </a:spcAft>
              <a:buClr>
                <a:srgbClr val="000000"/>
              </a:buClr>
              <a:buFont typeface="Arial"/>
              <a:buNone/>
            </a:pPr>
            <a:endParaRPr sz="2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„GENEZA POWSTANIA KRAJOWEGO SYSTEMU RATOWNICZO-GAŚNICZEGO”  </a:t>
            </a:r>
            <a:r>
              <a:rPr lang="pl-PL" sz="2200" b="0" i="0" u="none" strike="noStrike" cap="none" dirty="0">
                <a:solidFill>
                  <a:srgbClr val="000000"/>
                </a:solidFill>
                <a:latin typeface="Calibri"/>
                <a:ea typeface="Calibri"/>
                <a:cs typeface="Calibri"/>
                <a:sym typeface="Calibri"/>
              </a:rPr>
              <a:t>Zakład Taktyki i Dowodzenia. Przedmiot – </a:t>
            </a:r>
            <a:r>
              <a:rPr lang="pl-PL" sz="2200" b="0" i="1" u="none" strike="noStrike" cap="none" dirty="0">
                <a:solidFill>
                  <a:srgbClr val="000000"/>
                </a:solidFill>
                <a:latin typeface="Calibri"/>
                <a:ea typeface="Calibri"/>
                <a:cs typeface="Calibri"/>
                <a:sym typeface="Calibri"/>
              </a:rPr>
              <a:t>Organizacja systemów ratownictwa. S. Lipiński,</a:t>
            </a:r>
            <a:r>
              <a:rPr lang="pl-PL" sz="2200" b="1" i="0" u="none" strike="noStrike" cap="none" dirty="0">
                <a:solidFill>
                  <a:srgbClr val="000000"/>
                </a:solidFill>
                <a:latin typeface="Calibri"/>
                <a:ea typeface="Calibri"/>
                <a:cs typeface="Calibri"/>
                <a:sym typeface="Calibri"/>
              </a:rPr>
              <a:t> </a:t>
            </a:r>
            <a:r>
              <a:rPr lang="pl-PL" sz="2200" b="0" i="0" u="none" strike="noStrike" cap="none" dirty="0">
                <a:solidFill>
                  <a:srgbClr val="000000"/>
                </a:solidFill>
                <a:latin typeface="Calibri"/>
                <a:ea typeface="Calibri"/>
                <a:cs typeface="Calibri"/>
                <a:sym typeface="Calibri"/>
              </a:rPr>
              <a:t>SGSP 2011-2012,</a:t>
            </a:r>
          </a:p>
          <a:p>
            <a:pPr marL="0" marR="0" lvl="0" indent="0" algn="just" rtl="0">
              <a:lnSpc>
                <a:spcPct val="100000"/>
              </a:lnSpc>
              <a:spcBef>
                <a:spcPts val="0"/>
              </a:spcBef>
              <a:spcAft>
                <a:spcPts val="0"/>
              </a:spcAft>
              <a:buClr>
                <a:srgbClr val="000000"/>
              </a:buClr>
              <a:buFont typeface="Arial"/>
              <a:buNone/>
            </a:pPr>
            <a:endParaRPr sz="2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25000"/>
              <a:buFont typeface="Calibri"/>
              <a:buNone/>
            </a:pPr>
            <a:r>
              <a:rPr lang="pl-PL" sz="2200" b="1" i="0" u="none" strike="noStrike" cap="none" dirty="0">
                <a:solidFill>
                  <a:srgbClr val="000000"/>
                </a:solidFill>
                <a:latin typeface="Calibri"/>
                <a:ea typeface="Calibri"/>
                <a:cs typeface="Calibri"/>
                <a:sym typeface="Calibri"/>
              </a:rPr>
              <a:t>MATERIAŁ FOTOGRAFICZNY </a:t>
            </a:r>
            <a:r>
              <a:rPr lang="pl-PL" sz="2200" b="0" i="0" u="none" strike="noStrike" cap="none" dirty="0">
                <a:solidFill>
                  <a:srgbClr val="000000"/>
                </a:solidFill>
                <a:latin typeface="Calibri"/>
                <a:ea typeface="Calibri"/>
                <a:cs typeface="Calibri"/>
                <a:sym typeface="Calibri"/>
              </a:rPr>
              <a:t>– Archiwum KP PSP w Braniewie.</a:t>
            </a:r>
          </a:p>
        </p:txBody>
      </p:sp>
      <p:pic>
        <p:nvPicPr>
          <p:cNvPr id="490" name="Shape 49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91" name="Shape 491"/>
          <p:cNvSpPr txBox="1"/>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SCHEMAT ORGANIZACYJNY</a:t>
            </a:r>
          </a:p>
        </p:txBody>
      </p:sp>
      <p:pic>
        <p:nvPicPr>
          <p:cNvPr id="153" name="Shape 1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54" name="Shape 15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155" name="Shape 155"/>
          <p:cNvSpPr/>
          <p:nvPr/>
        </p:nvSpPr>
        <p:spPr>
          <a:xfrm>
            <a:off x="2987824" y="1700808"/>
            <a:ext cx="3744415"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pl-PL" sz="1400" b="1" i="0" u="none" strike="noStrike" cap="none">
                <a:solidFill>
                  <a:schemeClr val="dk1"/>
                </a:solidFill>
                <a:latin typeface="Arial"/>
                <a:ea typeface="Arial"/>
                <a:cs typeface="Arial"/>
                <a:sym typeface="Arial"/>
              </a:rPr>
              <a:t>KOMENDA GŁÓWNA PSP</a:t>
            </a:r>
          </a:p>
        </p:txBody>
      </p:sp>
      <p:cxnSp>
        <p:nvCxnSpPr>
          <p:cNvPr id="156" name="Shape 156"/>
          <p:cNvCxnSpPr/>
          <p:nvPr/>
        </p:nvCxnSpPr>
        <p:spPr>
          <a:xfrm>
            <a:off x="4716016" y="2132856"/>
            <a:ext cx="0" cy="360040"/>
          </a:xfrm>
          <a:prstGeom prst="straightConnector1">
            <a:avLst/>
          </a:prstGeom>
          <a:noFill/>
          <a:ln w="28575" cap="flat" cmpd="sng">
            <a:solidFill>
              <a:srgbClr val="EFAB00"/>
            </a:solidFill>
            <a:prstDash val="solid"/>
            <a:round/>
            <a:headEnd type="none" w="med" len="med"/>
            <a:tailEnd type="none" w="med" len="med"/>
          </a:ln>
        </p:spPr>
      </p:cxnSp>
      <p:cxnSp>
        <p:nvCxnSpPr>
          <p:cNvPr id="157" name="Shape 157"/>
          <p:cNvCxnSpPr/>
          <p:nvPr/>
        </p:nvCxnSpPr>
        <p:spPr>
          <a:xfrm>
            <a:off x="2051719" y="2492896"/>
            <a:ext cx="5328591" cy="0"/>
          </a:xfrm>
          <a:prstGeom prst="straightConnector1">
            <a:avLst/>
          </a:prstGeom>
          <a:noFill/>
          <a:ln w="28575" cap="flat" cmpd="sng">
            <a:solidFill>
              <a:srgbClr val="EFAB00"/>
            </a:solidFill>
            <a:prstDash val="solid"/>
            <a:round/>
            <a:headEnd type="none" w="med" len="med"/>
            <a:tailEnd type="none" w="med" len="med"/>
          </a:ln>
        </p:spPr>
      </p:cxnSp>
      <p:cxnSp>
        <p:nvCxnSpPr>
          <p:cNvPr id="158" name="Shape 158"/>
          <p:cNvCxnSpPr/>
          <p:nvPr/>
        </p:nvCxnSpPr>
        <p:spPr>
          <a:xfrm>
            <a:off x="2051719" y="2492896"/>
            <a:ext cx="0" cy="360040"/>
          </a:xfrm>
          <a:prstGeom prst="straightConnector1">
            <a:avLst/>
          </a:prstGeom>
          <a:noFill/>
          <a:ln w="28575" cap="flat" cmpd="sng">
            <a:solidFill>
              <a:srgbClr val="EFAB00"/>
            </a:solidFill>
            <a:prstDash val="solid"/>
            <a:round/>
            <a:headEnd type="none" w="med" len="med"/>
            <a:tailEnd type="none" w="med" len="med"/>
          </a:ln>
        </p:spPr>
      </p:cxnSp>
      <p:sp>
        <p:nvSpPr>
          <p:cNvPr id="159" name="Shape 159"/>
          <p:cNvSpPr/>
          <p:nvPr/>
        </p:nvSpPr>
        <p:spPr>
          <a:xfrm>
            <a:off x="683568" y="2780927"/>
            <a:ext cx="2736303"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KOMENDY WOJEWÓDZKIE PSP</a:t>
            </a:r>
          </a:p>
        </p:txBody>
      </p:sp>
      <p:cxnSp>
        <p:nvCxnSpPr>
          <p:cNvPr id="160" name="Shape 160"/>
          <p:cNvCxnSpPr/>
          <p:nvPr/>
        </p:nvCxnSpPr>
        <p:spPr>
          <a:xfrm>
            <a:off x="2051719" y="3212975"/>
            <a:ext cx="0" cy="360040"/>
          </a:xfrm>
          <a:prstGeom prst="straightConnector1">
            <a:avLst/>
          </a:prstGeom>
          <a:noFill/>
          <a:ln w="28575" cap="flat" cmpd="sng">
            <a:solidFill>
              <a:srgbClr val="EFAB00"/>
            </a:solidFill>
            <a:prstDash val="solid"/>
            <a:round/>
            <a:headEnd type="none" w="med" len="med"/>
            <a:tailEnd type="none" w="med" len="med"/>
          </a:ln>
        </p:spPr>
      </p:cxnSp>
      <p:sp>
        <p:nvSpPr>
          <p:cNvPr id="161" name="Shape 161"/>
          <p:cNvSpPr/>
          <p:nvPr/>
        </p:nvSpPr>
        <p:spPr>
          <a:xfrm>
            <a:off x="683568" y="3573016"/>
            <a:ext cx="2736303" cy="720080"/>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KOMENDY POWIATOWE/MIEJSKIE PSP</a:t>
            </a:r>
          </a:p>
        </p:txBody>
      </p:sp>
      <p:cxnSp>
        <p:nvCxnSpPr>
          <p:cNvPr id="162" name="Shape 162"/>
          <p:cNvCxnSpPr/>
          <p:nvPr/>
        </p:nvCxnSpPr>
        <p:spPr>
          <a:xfrm>
            <a:off x="2051719" y="4293096"/>
            <a:ext cx="0" cy="360040"/>
          </a:xfrm>
          <a:prstGeom prst="straightConnector1">
            <a:avLst/>
          </a:prstGeom>
          <a:noFill/>
          <a:ln w="28575" cap="flat" cmpd="sng">
            <a:solidFill>
              <a:srgbClr val="EFAB00"/>
            </a:solidFill>
            <a:prstDash val="solid"/>
            <a:round/>
            <a:headEnd type="none" w="med" len="med"/>
            <a:tailEnd type="none" w="med" len="med"/>
          </a:ln>
        </p:spPr>
      </p:cxnSp>
      <p:sp>
        <p:nvSpPr>
          <p:cNvPr id="163" name="Shape 163"/>
          <p:cNvSpPr/>
          <p:nvPr/>
        </p:nvSpPr>
        <p:spPr>
          <a:xfrm>
            <a:off x="683568" y="4653135"/>
            <a:ext cx="2736303" cy="648071"/>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JEDNOSTKI </a:t>
            </a:r>
            <a:br>
              <a:rPr lang="pl-PL" sz="1400" b="1" i="0" u="none" strike="noStrike" cap="none">
                <a:solidFill>
                  <a:schemeClr val="dk1"/>
                </a:solidFill>
                <a:latin typeface="Calibri"/>
                <a:ea typeface="Calibri"/>
                <a:cs typeface="Calibri"/>
                <a:sym typeface="Calibri"/>
              </a:rPr>
            </a:br>
            <a:r>
              <a:rPr lang="pl-PL" sz="1400" b="1" i="0" u="none" strike="noStrike" cap="none">
                <a:solidFill>
                  <a:schemeClr val="dk1"/>
                </a:solidFill>
                <a:latin typeface="Calibri"/>
                <a:ea typeface="Calibri"/>
                <a:cs typeface="Calibri"/>
                <a:sym typeface="Calibri"/>
              </a:rPr>
              <a:t>RATOWNICZO – GAŚNICZE PSP</a:t>
            </a:r>
          </a:p>
        </p:txBody>
      </p:sp>
      <p:cxnSp>
        <p:nvCxnSpPr>
          <p:cNvPr id="164" name="Shape 164"/>
          <p:cNvCxnSpPr/>
          <p:nvPr/>
        </p:nvCxnSpPr>
        <p:spPr>
          <a:xfrm>
            <a:off x="2051719" y="5301207"/>
            <a:ext cx="0" cy="360040"/>
          </a:xfrm>
          <a:prstGeom prst="straightConnector1">
            <a:avLst/>
          </a:prstGeom>
          <a:noFill/>
          <a:ln w="28575" cap="flat" cmpd="sng">
            <a:solidFill>
              <a:srgbClr val="EFAB00"/>
            </a:solidFill>
            <a:prstDash val="solid"/>
            <a:round/>
            <a:headEnd type="none" w="med" len="med"/>
            <a:tailEnd type="none" w="med" len="med"/>
          </a:ln>
        </p:spPr>
      </p:cxnSp>
      <p:sp>
        <p:nvSpPr>
          <p:cNvPr id="165" name="Shape 165"/>
          <p:cNvSpPr/>
          <p:nvPr/>
        </p:nvSpPr>
        <p:spPr>
          <a:xfrm>
            <a:off x="683568" y="5661248"/>
            <a:ext cx="2736303"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JEDNOSTKI OSP W KSRG</a:t>
            </a:r>
          </a:p>
        </p:txBody>
      </p:sp>
      <p:cxnSp>
        <p:nvCxnSpPr>
          <p:cNvPr id="166" name="Shape 166"/>
          <p:cNvCxnSpPr/>
          <p:nvPr/>
        </p:nvCxnSpPr>
        <p:spPr>
          <a:xfrm>
            <a:off x="3635896" y="2492896"/>
            <a:ext cx="0" cy="2376263"/>
          </a:xfrm>
          <a:prstGeom prst="straightConnector1">
            <a:avLst/>
          </a:prstGeom>
          <a:noFill/>
          <a:ln w="28575" cap="flat" cmpd="sng">
            <a:solidFill>
              <a:srgbClr val="EFAB00"/>
            </a:solidFill>
            <a:prstDash val="solid"/>
            <a:round/>
            <a:headEnd type="none" w="med" len="med"/>
            <a:tailEnd type="none" w="med" len="med"/>
          </a:ln>
        </p:spPr>
      </p:cxnSp>
      <p:cxnSp>
        <p:nvCxnSpPr>
          <p:cNvPr id="167" name="Shape 167"/>
          <p:cNvCxnSpPr/>
          <p:nvPr/>
        </p:nvCxnSpPr>
        <p:spPr>
          <a:xfrm>
            <a:off x="3635896" y="4293096"/>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68" name="Shape 168"/>
          <p:cNvCxnSpPr/>
          <p:nvPr/>
        </p:nvCxnSpPr>
        <p:spPr>
          <a:xfrm>
            <a:off x="3635896" y="4869160"/>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69" name="Shape 169"/>
          <p:cNvCxnSpPr/>
          <p:nvPr/>
        </p:nvCxnSpPr>
        <p:spPr>
          <a:xfrm>
            <a:off x="3635896" y="3717032"/>
            <a:ext cx="144016" cy="0"/>
          </a:xfrm>
          <a:prstGeom prst="straightConnector1">
            <a:avLst/>
          </a:prstGeom>
          <a:noFill/>
          <a:ln w="28575" cap="flat" cmpd="sng">
            <a:solidFill>
              <a:srgbClr val="EFAB00"/>
            </a:solidFill>
            <a:prstDash val="solid"/>
            <a:round/>
            <a:headEnd type="none" w="med" len="med"/>
            <a:tailEnd type="none" w="med" len="med"/>
          </a:ln>
        </p:spPr>
      </p:cxnSp>
      <p:cxnSp>
        <p:nvCxnSpPr>
          <p:cNvPr id="170" name="Shape 170"/>
          <p:cNvCxnSpPr/>
          <p:nvPr/>
        </p:nvCxnSpPr>
        <p:spPr>
          <a:xfrm>
            <a:off x="3635896" y="3068959"/>
            <a:ext cx="144016" cy="0"/>
          </a:xfrm>
          <a:prstGeom prst="straightConnector1">
            <a:avLst/>
          </a:prstGeom>
          <a:noFill/>
          <a:ln w="28575" cap="flat" cmpd="sng">
            <a:solidFill>
              <a:srgbClr val="EFAB00"/>
            </a:solidFill>
            <a:prstDash val="solid"/>
            <a:round/>
            <a:headEnd type="none" w="med" len="med"/>
            <a:tailEnd type="none" w="med" len="med"/>
          </a:ln>
        </p:spPr>
      </p:cxnSp>
      <p:sp>
        <p:nvSpPr>
          <p:cNvPr id="171" name="Shape 171"/>
          <p:cNvSpPr/>
          <p:nvPr/>
        </p:nvSpPr>
        <p:spPr>
          <a:xfrm>
            <a:off x="3779912" y="2852935"/>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SZKOŁA GŁÓWNA SŁUŻBY POŻARNICZEJ</a:t>
            </a:r>
          </a:p>
        </p:txBody>
      </p:sp>
      <p:sp>
        <p:nvSpPr>
          <p:cNvPr id="172" name="Shape 172"/>
          <p:cNvSpPr/>
          <p:nvPr/>
        </p:nvSpPr>
        <p:spPr>
          <a:xfrm>
            <a:off x="3779912" y="3501007"/>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CENTRALNA SZKOŁA PSP</a:t>
            </a:r>
          </a:p>
        </p:txBody>
      </p:sp>
      <p:sp>
        <p:nvSpPr>
          <p:cNvPr id="173" name="Shape 173"/>
          <p:cNvSpPr/>
          <p:nvPr/>
        </p:nvSpPr>
        <p:spPr>
          <a:xfrm>
            <a:off x="3779912" y="4077071"/>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SZKOŁY ASPIRANTÓW PSP </a:t>
            </a:r>
          </a:p>
        </p:txBody>
      </p:sp>
      <p:sp>
        <p:nvSpPr>
          <p:cNvPr id="174" name="Shape 174"/>
          <p:cNvSpPr/>
          <p:nvPr/>
        </p:nvSpPr>
        <p:spPr>
          <a:xfrm>
            <a:off x="3779912" y="4653135"/>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SZKOŁA PODOFICERSKA PSP </a:t>
            </a:r>
          </a:p>
        </p:txBody>
      </p:sp>
      <p:cxnSp>
        <p:nvCxnSpPr>
          <p:cNvPr id="175" name="Shape 175"/>
          <p:cNvCxnSpPr/>
          <p:nvPr/>
        </p:nvCxnSpPr>
        <p:spPr>
          <a:xfrm>
            <a:off x="7380311" y="3645023"/>
            <a:ext cx="0" cy="360040"/>
          </a:xfrm>
          <a:prstGeom prst="straightConnector1">
            <a:avLst/>
          </a:prstGeom>
          <a:noFill/>
          <a:ln w="28575" cap="flat" cmpd="sng">
            <a:solidFill>
              <a:srgbClr val="EFAB00"/>
            </a:solidFill>
            <a:prstDash val="solid"/>
            <a:round/>
            <a:headEnd type="none" w="med" len="med"/>
            <a:tailEnd type="none" w="med" len="med"/>
          </a:ln>
        </p:spPr>
      </p:cxnSp>
      <p:cxnSp>
        <p:nvCxnSpPr>
          <p:cNvPr id="176" name="Shape 176"/>
          <p:cNvCxnSpPr/>
          <p:nvPr/>
        </p:nvCxnSpPr>
        <p:spPr>
          <a:xfrm>
            <a:off x="7380311" y="2492896"/>
            <a:ext cx="0" cy="360040"/>
          </a:xfrm>
          <a:prstGeom prst="straightConnector1">
            <a:avLst/>
          </a:prstGeom>
          <a:noFill/>
          <a:ln w="28575" cap="flat" cmpd="sng">
            <a:solidFill>
              <a:srgbClr val="EFAB00"/>
            </a:solidFill>
            <a:prstDash val="solid"/>
            <a:round/>
            <a:headEnd type="none" w="med" len="med"/>
            <a:tailEnd type="none" w="med" len="med"/>
          </a:ln>
        </p:spPr>
      </p:cxnSp>
      <p:sp>
        <p:nvSpPr>
          <p:cNvPr id="177" name="Shape 177"/>
          <p:cNvSpPr/>
          <p:nvPr/>
        </p:nvSpPr>
        <p:spPr>
          <a:xfrm>
            <a:off x="6228183" y="2852935"/>
            <a:ext cx="2304256" cy="79208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CENTRUM NAUKOWO BADAWCZE OCHRONY PRZECIWPOŻAROWEJ</a:t>
            </a:r>
          </a:p>
        </p:txBody>
      </p:sp>
      <p:sp>
        <p:nvSpPr>
          <p:cNvPr id="178" name="Shape 178"/>
          <p:cNvSpPr/>
          <p:nvPr/>
        </p:nvSpPr>
        <p:spPr>
          <a:xfrm>
            <a:off x="6228183" y="4005064"/>
            <a:ext cx="2304256" cy="432047"/>
          </a:xfrm>
          <a:prstGeom prst="rect">
            <a:avLst/>
          </a:prstGeom>
          <a:solidFill>
            <a:schemeClr val="lt1"/>
          </a:solidFill>
          <a:ln w="25400" cap="flat" cmpd="sng">
            <a:solidFill>
              <a:srgbClr val="AF7E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pl-PL" sz="1400" b="1" i="0" u="none" strike="noStrike" cap="none">
                <a:solidFill>
                  <a:schemeClr val="dk1"/>
                </a:solidFill>
                <a:latin typeface="Calibri"/>
                <a:ea typeface="Calibri"/>
                <a:cs typeface="Calibri"/>
                <a:sym typeface="Calibri"/>
              </a:rPr>
              <a:t>CENTRALNE MUZEUM POŻARNICTWA</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SCHEMAT DZIAŁANIA</a:t>
            </a:r>
          </a:p>
        </p:txBody>
      </p:sp>
      <p:sp>
        <p:nvSpPr>
          <p:cNvPr id="185" name="Shape 18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86" name="Shape 18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188" name="Shape 188"/>
          <p:cNvPicPr preferRelativeResize="0"/>
          <p:nvPr/>
        </p:nvPicPr>
        <p:blipFill rotWithShape="1">
          <a:blip r:embed="rId4">
            <a:alphaModFix/>
          </a:blip>
          <a:srcRect/>
          <a:stretch/>
        </p:blipFill>
        <p:spPr>
          <a:xfrm>
            <a:off x="0" y="1412775"/>
            <a:ext cx="9144000" cy="54452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CELE DZIAŁANIA</a:t>
            </a:r>
          </a:p>
        </p:txBody>
      </p:sp>
      <p:sp>
        <p:nvSpPr>
          <p:cNvPr id="195" name="Shape 19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96" name="Shape 19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pic>
        <p:nvPicPr>
          <p:cNvPr id="197" name="Shape 19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98" name="Shape 198"/>
          <p:cNvSpPr txBox="1"/>
          <p:nvPr/>
        </p:nvSpPr>
        <p:spPr>
          <a:xfrm>
            <a:off x="457200" y="1772816"/>
            <a:ext cx="8229600" cy="4032448"/>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00" b="1" i="0" u="none" strike="noStrike" cap="none">
                <a:solidFill>
                  <a:schemeClr val="dk1"/>
                </a:solidFill>
                <a:latin typeface="Calibri"/>
                <a:ea typeface="Calibri"/>
                <a:cs typeface="Calibri"/>
                <a:sym typeface="Calibri"/>
              </a:rPr>
              <a:t>PAŃSTWOWA STRAŻ POŻARNA ODPOWIADA </a:t>
            </a:r>
            <a:br>
              <a:rPr lang="pl-PL" sz="2800" b="1" i="0" u="none" strike="noStrike" cap="none">
                <a:solidFill>
                  <a:schemeClr val="dk1"/>
                </a:solidFill>
                <a:latin typeface="Calibri"/>
                <a:ea typeface="Calibri"/>
                <a:cs typeface="Calibri"/>
                <a:sym typeface="Calibri"/>
              </a:rPr>
            </a:br>
            <a:r>
              <a:rPr lang="pl-PL" sz="2800" b="1" i="0" u="none" strike="noStrike" cap="none">
                <a:solidFill>
                  <a:schemeClr val="dk1"/>
                </a:solidFill>
                <a:latin typeface="Calibri"/>
                <a:ea typeface="Calibri"/>
                <a:cs typeface="Calibri"/>
                <a:sym typeface="Calibri"/>
              </a:rPr>
              <a:t>ZA ORGANIZACJĘ KSRG, KTÓREGO GŁÓWNYM CELEM JEST OCHRONA LUDZI, DÓBR MATERIALNYCH </a:t>
            </a:r>
            <a:br>
              <a:rPr lang="pl-PL" sz="2800" b="1" i="0" u="none" strike="noStrike" cap="none">
                <a:solidFill>
                  <a:schemeClr val="dk1"/>
                </a:solidFill>
                <a:latin typeface="Calibri"/>
                <a:ea typeface="Calibri"/>
                <a:cs typeface="Calibri"/>
                <a:sym typeface="Calibri"/>
              </a:rPr>
            </a:br>
            <a:r>
              <a:rPr lang="pl-PL" sz="2800" b="1" i="0" u="none" strike="noStrike" cap="none">
                <a:solidFill>
                  <a:schemeClr val="dk1"/>
                </a:solidFill>
                <a:latin typeface="Calibri"/>
                <a:ea typeface="Calibri"/>
                <a:cs typeface="Calibri"/>
                <a:sym typeface="Calibri"/>
              </a:rPr>
              <a:t>I ŚRODOWISKA POPRZEZ:</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05" name="Shape 20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sp>
        <p:nvSpPr>
          <p:cNvPr id="206" name="Shape 20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07" name="Shape 20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08" name="Shape 208"/>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09" name="Shape 209"/>
          <p:cNvPicPr preferRelativeResize="0"/>
          <p:nvPr/>
        </p:nvPicPr>
        <p:blipFill rotWithShape="1">
          <a:blip r:embed="rId4">
            <a:alphaModFix/>
          </a:blip>
          <a:srcRect/>
          <a:stretch/>
        </p:blipFill>
        <p:spPr>
          <a:xfrm>
            <a:off x="0" y="1412775"/>
            <a:ext cx="9144000" cy="5445224"/>
          </a:xfrm>
          <a:prstGeom prst="rect">
            <a:avLst/>
          </a:prstGeom>
          <a:noFill/>
          <a:ln>
            <a:noFill/>
          </a:ln>
        </p:spPr>
      </p:pic>
      <p:sp>
        <p:nvSpPr>
          <p:cNvPr id="210" name="Shape 210"/>
          <p:cNvSpPr txBox="1"/>
          <p:nvPr/>
        </p:nvSpPr>
        <p:spPr>
          <a:xfrm>
            <a:off x="1907703" y="332656"/>
            <a:ext cx="5328591" cy="523219"/>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WALKĘ Z POŻARAMI</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17" name="Shape 21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sp>
        <p:nvSpPr>
          <p:cNvPr id="218" name="Shape 21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19" name="Shape 21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20" name="Shape 220"/>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21" name="Shape 221"/>
          <p:cNvPicPr preferRelativeResize="0"/>
          <p:nvPr/>
        </p:nvPicPr>
        <p:blipFill rotWithShape="1">
          <a:blip r:embed="rId4">
            <a:alphaModFix/>
          </a:blip>
          <a:srcRect/>
          <a:stretch/>
        </p:blipFill>
        <p:spPr>
          <a:xfrm>
            <a:off x="0" y="1412775"/>
            <a:ext cx="9144000" cy="5445224"/>
          </a:xfrm>
          <a:prstGeom prst="rect">
            <a:avLst/>
          </a:prstGeom>
          <a:noFill/>
          <a:ln>
            <a:noFill/>
          </a:ln>
        </p:spPr>
      </p:pic>
      <p:sp>
        <p:nvSpPr>
          <p:cNvPr id="222" name="Shape 222"/>
          <p:cNvSpPr txBox="1"/>
          <p:nvPr/>
        </p:nvSpPr>
        <p:spPr>
          <a:xfrm>
            <a:off x="1835696" y="116631"/>
            <a:ext cx="5328591" cy="954106"/>
          </a:xfrm>
          <a:prstGeom prst="rect">
            <a:avLst/>
          </a:prstGeom>
          <a:solidFill>
            <a:schemeClr val="dk2">
              <a:alpha val="20000"/>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pl-PL" sz="2800" b="1" i="0" u="none" strike="noStrike" cap="none">
                <a:solidFill>
                  <a:schemeClr val="lt1"/>
                </a:solidFill>
                <a:latin typeface="Calibri"/>
                <a:ea typeface="Calibri"/>
                <a:cs typeface="Calibri"/>
                <a:sym typeface="Calibri"/>
              </a:rPr>
              <a:t>USUWANIE MIEJSCOWYCH ZAGROŻEŃ</a:t>
            </a:r>
          </a:p>
        </p:txBody>
      </p:sp>
    </p:spTree>
  </p:cSld>
  <p:clrMapOvr>
    <a:masterClrMapping/>
  </p:clrMapOvr>
  <p:transition spd="slow">
    <p:cut/>
  </p:transition>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1325</Words>
  <Application>Microsoft Office PowerPoint</Application>
  <PresentationFormat>Pokaz na ekranie (4:3)</PresentationFormat>
  <Paragraphs>206</Paragraphs>
  <Slides>41</Slides>
  <Notes>41</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41</vt:i4>
      </vt:variant>
    </vt:vector>
  </HeadingPairs>
  <TitlesOfParts>
    <vt:vector size="48" baseType="lpstr">
      <vt:lpstr>Wingdings</vt:lpstr>
      <vt:lpstr>Arial</vt:lpstr>
      <vt:lpstr>Calibri</vt:lpstr>
      <vt:lpstr>Arial Black</vt:lpstr>
      <vt:lpstr>Noto Sans Symbols</vt:lpstr>
      <vt:lpstr>Moduł</vt:lpstr>
      <vt:lpstr>Moduł</vt:lpstr>
      <vt:lpstr>TEMAT 1:  STRUKTURA I ORGANIZACJA  KRAJOWEGO SYSTEMU RATOWNICZO-GAŚNICZEGO</vt:lpstr>
      <vt:lpstr>Prezentacja programu PowerPoint</vt:lpstr>
      <vt:lpstr>Prezentacja programu PowerPoint</vt:lpstr>
      <vt:lpstr>STRUKTURA I ORGANIZACJA KSRG</vt:lpstr>
      <vt:lpstr>SCHEMAT ORGANIZACYJNY</vt:lpstr>
      <vt:lpstr>SCHEMAT DZIAŁANIA</vt:lpstr>
      <vt:lpstr>CELE DZIAŁANIA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POZIOMY  KRAJOWEGO SYSTEMU RATOWNICZO - GAŚNICZEGO</vt:lpstr>
      <vt:lpstr>POZIOM POWIATOWY KSRG</vt:lpstr>
      <vt:lpstr>POZIOM POWIATOWY KSRG</vt:lpstr>
      <vt:lpstr>POZIOM POWIATOWY KSRG</vt:lpstr>
      <vt:lpstr>POZIOM POWIATOWY KSRG</vt:lpstr>
      <vt:lpstr>POZIOM POWIATOWY KSRG</vt:lpstr>
      <vt:lpstr>POZIOM WOJEWÓDZKI KSRG</vt:lpstr>
      <vt:lpstr>POZIOM WOJEWÓDZKI KSRG</vt:lpstr>
      <vt:lpstr>POZIOM WOJEWÓDZKI KSRG</vt:lpstr>
      <vt:lpstr>POZIOM WOJEWÓDZKI KSRG</vt:lpstr>
      <vt:lpstr>POZIOM WOJEWÓDZKI KSRG</vt:lpstr>
      <vt:lpstr>POZIOM WOJEWÓDZKI KSRG</vt:lpstr>
      <vt:lpstr>POZIOM WOJEWÓDZKI KSRG</vt:lpstr>
      <vt:lpstr>POZIOM WOJEWÓDZKI KSRG</vt:lpstr>
      <vt:lpstr>POZIOM CENTRALNY (KRAJOWY) KSRG</vt:lpstr>
      <vt:lpstr>POZIOM CENTRALNY (KRAJOWY) KSRG</vt:lpstr>
      <vt:lpstr>POZIOM CENTRALNY (KRAJOWY) KSRG</vt:lpstr>
      <vt:lpstr>POZIOM CENTRALNY (KRAJOWY) KSRG</vt:lpstr>
      <vt:lpstr>DYSPONOWANIE DO DZIAŁAŃ JEDNOSTEK KSRG</vt:lpstr>
      <vt:lpstr>ZADANIA REALIZOWANE  PRZEZ JEDNOSTKI KSRG</vt:lpstr>
      <vt:lpstr>PODMIOTY WSPOMAGAJĄCE KSRG</vt:lpstr>
      <vt:lpstr>PODMIOTY WSPOMAGAJĄCE KSRG</vt:lpstr>
      <vt:lpstr>BIBLIOGRAFIA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1:  STRUKTURA I ORGANIZACJA  KRAJOWEGO SYSTEMU RATOWNICZO-GAŚNICZEGO</dc:title>
  <cp:lastModifiedBy>Marek E</cp:lastModifiedBy>
  <cp:revision>9</cp:revision>
  <dcterms:modified xsi:type="dcterms:W3CDTF">2016-06-17T10:38:57Z</dcterms:modified>
</cp:coreProperties>
</file>