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  <p:sldMasterId id="2147483662" r:id="rId2"/>
  </p:sldMasterIdLst>
  <p:notesMasterIdLst>
    <p:notesMasterId r:id="rId18"/>
  </p:notesMasterIdLst>
  <p:sldIdLst>
    <p:sldId id="256" r:id="rId3"/>
    <p:sldId id="273" r:id="rId4"/>
    <p:sldId id="258" r:id="rId5"/>
    <p:sldId id="263" r:id="rId6"/>
    <p:sldId id="259" r:id="rId7"/>
    <p:sldId id="260" r:id="rId8"/>
    <p:sldId id="264" r:id="rId9"/>
    <p:sldId id="268" r:id="rId10"/>
    <p:sldId id="271" r:id="rId11"/>
    <p:sldId id="266" r:id="rId12"/>
    <p:sldId id="267" r:id="rId13"/>
    <p:sldId id="269" r:id="rId14"/>
    <p:sldId id="272" r:id="rId15"/>
    <p:sldId id="261" r:id="rId16"/>
    <p:sldId id="262" r:id="rId1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9"/>
      <p:bold r:id="rId20"/>
      <p:italic r:id="rId21"/>
      <p:boldItalic r:id="rId22"/>
    </p:embeddedFont>
    <p:embeddedFont>
      <p:font typeface="Arial Black" panose="020B0A04020102020204" pitchFamily="34" charset="0"/>
      <p:bold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1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font" Target="fonts/font3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font" Target="fonts/font5.fntdata"/><Relationship Id="rId10" Type="http://schemas.openxmlformats.org/officeDocument/2006/relationships/slide" Target="slides/slide8.xml"/><Relationship Id="rId19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530480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92638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00398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771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45967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06645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7096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Shape 19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4981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3911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7466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169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Shape 15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9987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9325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Shape 171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5162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55594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Shape 1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9659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>
            <a:off x="0" y="0"/>
            <a:ext cx="9143998" cy="513542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199" cy="1673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199" cy="1499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360"/>
              </a:spcBef>
              <a:buClr>
                <a:schemeClr val="accent3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Shape 24"/>
          <p:cNvSpPr/>
          <p:nvPr/>
        </p:nvSpPr>
        <p:spPr>
          <a:xfrm>
            <a:off x="0" y="5128333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Zawartość z podpisem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67838" y="152400"/>
            <a:ext cx="2523743" cy="978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019376" y="1743133"/>
            <a:ext cx="5920640" cy="455888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63500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61467" algn="l" rtl="0"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59435" algn="l" rtl="0"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167838" y="1730017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2855736" y="0"/>
            <a:ext cx="45719" cy="14538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Shape 96"/>
          <p:cNvSpPr/>
          <p:nvPr/>
        </p:nvSpPr>
        <p:spPr>
          <a:xfrm>
            <a:off x="2855736" y="0"/>
            <a:ext cx="45719" cy="14538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az z podpisem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64592" y="155447"/>
            <a:ext cx="2525149" cy="9784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pic" idx="2"/>
          </p:nvPr>
        </p:nvSpPr>
        <p:spPr>
          <a:xfrm>
            <a:off x="2903805" y="1484808"/>
            <a:ext cx="6247396" cy="5373192"/>
          </a:xfrm>
          <a:prstGeom prst="rect">
            <a:avLst/>
          </a:prstGeom>
          <a:solidFill>
            <a:srgbClr val="BABABB"/>
          </a:solidFill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64592" y="1728216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dt" idx="10"/>
          </p:nvPr>
        </p:nvSpPr>
        <p:spPr>
          <a:xfrm>
            <a:off x="164592" y="1170432"/>
            <a:ext cx="2523743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2855736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2855736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ftr" idx="11"/>
          </p:nvPr>
        </p:nvSpPr>
        <p:spPr>
          <a:xfrm>
            <a:off x="3035808" y="1170432"/>
            <a:ext cx="5193791" cy="20116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BABAB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sldNum" idx="12"/>
          </p:nvPr>
        </p:nvSpPr>
        <p:spPr>
          <a:xfrm>
            <a:off x="8339328" y="1170432"/>
            <a:ext cx="733864" cy="201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ytuł i tekst pionowy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 rot="5400000">
            <a:off x="2259195" y="-26804"/>
            <a:ext cx="4625608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ytuł pionowy i teks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6598920" y="0"/>
            <a:ext cx="45719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/>
          <p:nvPr/>
        </p:nvSpPr>
        <p:spPr>
          <a:xfrm>
            <a:off x="6647686" y="0"/>
            <a:ext cx="25146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 rot="5400000">
            <a:off x="4808537" y="2247902"/>
            <a:ext cx="5851525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 rot="5400000">
            <a:off x="541337" y="220662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2640597" y="6377458"/>
            <a:ext cx="3836403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21859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3"/>
          </p:nvPr>
        </p:nvSpPr>
        <p:spPr>
          <a:xfrm>
            <a:off x="4648200" y="3938587"/>
            <a:ext cx="4038599" cy="218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ajd tytułow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0" y="0"/>
            <a:ext cx="9143998" cy="513542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Shape 43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199" cy="167335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199" cy="149961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360"/>
              </a:spcBef>
              <a:buClr>
                <a:schemeClr val="accent3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0" y="5128333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155447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Nagłówek sekcji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Shape 57"/>
          <p:cNvSpPr/>
          <p:nvPr/>
        </p:nvSpPr>
        <p:spPr>
          <a:xfrm>
            <a:off x="0" y="2602519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749808" y="118871"/>
            <a:ext cx="8013191" cy="163677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740664" y="1828800"/>
            <a:ext cx="8022336" cy="685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chemeClr val="accent3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chemeClr val="accent5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chemeClr val="accent6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wa elementy zawartości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457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4648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457200" y="1698986"/>
            <a:ext cx="4040187" cy="715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57200" y="2449511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3"/>
          </p:nvPr>
        </p:nvSpPr>
        <p:spPr>
          <a:xfrm>
            <a:off x="4645025" y="1698986"/>
            <a:ext cx="4041774" cy="7153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4"/>
          </p:nvPr>
        </p:nvSpPr>
        <p:spPr>
          <a:xfrm>
            <a:off x="4645025" y="2449511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1435895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>
            <a:off x="0" y="1435895"/>
            <a:ext cx="9144000" cy="4571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Shape 27"/>
          <p:cNvSpPr/>
          <p:nvPr/>
        </p:nvSpPr>
        <p:spPr>
          <a:xfrm>
            <a:off x="0" y="0"/>
            <a:ext cx="9143998" cy="1433732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476998"/>
            <a:ext cx="213359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2640596" y="6476998"/>
            <a:ext cx="5507719" cy="2743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204396" y="6476998"/>
            <a:ext cx="733864" cy="2743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l-PL" sz="1200" b="0" i="0" u="none" strike="noStrike" cap="none">
                <a:solidFill>
                  <a:srgbClr val="41414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pl-PL" sz="1200" b="0" i="0" u="none" strike="noStrike" cap="none">
              <a:solidFill>
                <a:srgbClr val="4141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ctrTitle"/>
          </p:nvPr>
        </p:nvSpPr>
        <p:spPr>
          <a:xfrm>
            <a:off x="17883" y="2492896"/>
            <a:ext cx="9144000" cy="1080120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Arial Black"/>
              <a:buNone/>
            </a:pPr>
            <a:r>
              <a:rPr lang="pl-PL" sz="2880" b="1" i="0" u="none" strike="noStrike" cap="none" dirty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TEMAT </a:t>
            </a:r>
            <a:r>
              <a:rPr lang="pl-PL" sz="2880" dirty="0" smtClean="0">
                <a:latin typeface="Arial Black"/>
                <a:ea typeface="Arial Black"/>
                <a:cs typeface="Arial Black"/>
                <a:sym typeface="Arial Black"/>
              </a:rPr>
              <a:t>30</a:t>
            </a:r>
            <a:r>
              <a:rPr lang="pl-PL" sz="2880" b="1" i="0" u="none" strike="noStrike" cap="none" dirty="0" smtClean="0">
                <a:solidFill>
                  <a:srgbClr val="FFC700"/>
                </a:solidFill>
                <a:latin typeface="Arial Black"/>
                <a:ea typeface="Arial Black"/>
                <a:cs typeface="Arial Black"/>
                <a:sym typeface="Arial Black"/>
              </a:rPr>
              <a:t>: </a:t>
            </a:r>
            <a: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l-PL" sz="2880" b="1" i="0" u="none" strike="noStrike" cap="none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2880" dirty="0" smtClean="0"/>
              <a:t>Postępowanie ratownicze w czasie innych akcji komunikacyjnych</a:t>
            </a:r>
            <a:endParaRPr lang="pl-PL" sz="288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Shape 126"/>
          <p:cNvSpPr txBox="1">
            <a:spLocks noGrp="1"/>
          </p:cNvSpPr>
          <p:nvPr>
            <p:ph type="subTitle" idx="1"/>
          </p:nvPr>
        </p:nvSpPr>
        <p:spPr>
          <a:xfrm>
            <a:off x="5436096" y="5301207"/>
            <a:ext cx="3707903" cy="336129"/>
          </a:xfrm>
          <a:prstGeom prst="rect">
            <a:avLst/>
          </a:prstGeom>
          <a:noFill/>
          <a:ln>
            <a:noFill/>
          </a:ln>
        </p:spPr>
        <p:txBody>
          <a:bodyPr lIns="118850" tIns="0" rIns="45700" bIns="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600" b="1" i="1" u="none" strike="noStrike" cap="none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autor:  </a:t>
            </a:r>
            <a:r>
              <a:rPr lang="pl-PL" sz="2000" b="1" i="0" u="none" strike="noStrike" cap="none" dirty="0" smtClean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Piotr Fliciński</a:t>
            </a:r>
            <a:endParaRPr lang="pl-PL" sz="2000" b="1" i="0" u="none" strike="noStrike" cap="none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7" name="Shape 1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7516" y="152493"/>
            <a:ext cx="1368151" cy="1557001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Shape 128"/>
          <p:cNvSpPr txBox="1"/>
          <p:nvPr/>
        </p:nvSpPr>
        <p:spPr>
          <a:xfrm>
            <a:off x="2025948" y="404768"/>
            <a:ext cx="6984776" cy="936103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 anchorCtr="0">
            <a:noAutofit/>
          </a:bodyPr>
          <a:lstStyle/>
          <a:p>
            <a:pPr lvl="0" algn="ctr">
              <a:buClr>
                <a:srgbClr val="FFC700"/>
              </a:buClr>
              <a:buSzPct val="25000"/>
            </a:pPr>
            <a:r>
              <a:rPr lang="pl-PL" sz="3330" b="1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SZKOLENIE  PODSTAWOWE </a:t>
            </a:r>
            <a:br>
              <a:rPr lang="pl-PL" sz="3330" b="1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3330" b="1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STRAŻAKÓW RATOWNIKÓW OSP</a:t>
            </a:r>
            <a:endParaRPr lang="pl-PL" sz="333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Metody dotarcia do osób poszkodowanych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</a:pPr>
            <a:r>
              <a:rPr lang="pl-PL" dirty="0" smtClean="0">
                <a:latin typeface="Arial"/>
                <a:ea typeface="Arial"/>
                <a:cs typeface="Arial"/>
                <a:sym typeface="Arial"/>
              </a:rPr>
              <a:t>Ewakuacja pasażerów z pojazdów szynowych:</a:t>
            </a:r>
          </a:p>
          <a:p>
            <a:r>
              <a:rPr lang="pl-PL" altLang="pl-PL" dirty="0"/>
              <a:t>Drzwi</a:t>
            </a:r>
          </a:p>
          <a:p>
            <a:r>
              <a:rPr lang="pl-PL" altLang="pl-PL" dirty="0"/>
              <a:t>Okna </a:t>
            </a:r>
          </a:p>
          <a:p>
            <a:r>
              <a:rPr lang="pl-PL" altLang="pl-PL" dirty="0"/>
              <a:t>Podłogi</a:t>
            </a:r>
          </a:p>
          <a:p>
            <a:r>
              <a:rPr lang="pl-PL" altLang="pl-PL" dirty="0"/>
              <a:t>Sufity</a:t>
            </a:r>
          </a:p>
          <a:p>
            <a:r>
              <a:rPr lang="pl-PL" altLang="pl-PL" dirty="0"/>
              <a:t>Cięcie konstrukcji, wykonywanie otworów ratowniczych</a:t>
            </a:r>
          </a:p>
          <a:p>
            <a:pPr marL="11430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None/>
            </a:pPr>
            <a:endParaRPr lang="pl-PL"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06209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>
              <a:buSzPct val="25000"/>
            </a:pPr>
            <a:r>
              <a:rPr lang="pl-PL" sz="2800" dirty="0"/>
              <a:t>Metody dotarcia do osób poszkodowanych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r>
              <a:rPr lang="pl-PL" altLang="pl-PL" dirty="0"/>
              <a:t>Przeszukiwanie „wagon po wagonie”</a:t>
            </a:r>
          </a:p>
          <a:p>
            <a:r>
              <a:rPr lang="pl-PL" altLang="pl-PL" dirty="0"/>
              <a:t>Pasażerowie mogą znajdować się w różnych miejscach i bardzo różnych pozycjach</a:t>
            </a:r>
          </a:p>
          <a:p>
            <a:r>
              <a:rPr lang="pl-PL" altLang="pl-PL" dirty="0"/>
              <a:t>Użycie sprzętu ratowniczego</a:t>
            </a:r>
          </a:p>
          <a:p>
            <a:r>
              <a:rPr lang="pl-PL" altLang="pl-PL" dirty="0"/>
              <a:t>Rannym zapewnić </a:t>
            </a:r>
            <a:r>
              <a:rPr lang="pl-PL" altLang="pl-PL" dirty="0" smtClean="0"/>
              <a:t>kwalifikowaną pierwszą pomoc</a:t>
            </a:r>
            <a:endParaRPr lang="pl-PL" altLang="pl-PL" dirty="0"/>
          </a:p>
          <a:p>
            <a:r>
              <a:rPr lang="pl-PL" altLang="pl-PL" dirty="0"/>
              <a:t>Zabezpieczyć poszkodowanych przed wpływem warunków zewnętrznych, zapewnić ochronę (wagony, autobusy, szkoły, inne...)</a:t>
            </a: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4609265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dirty="0" smtClean="0"/>
              <a:t>Specyfika wypadków w komunikacji lotniczej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49436" y="1534419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spcBef>
                <a:spcPct val="50000"/>
              </a:spcBef>
            </a:pPr>
            <a:r>
              <a:rPr lang="pl-PL" altLang="pl-PL" sz="2400" b="1" dirty="0" smtClean="0"/>
              <a:t>dojazd </a:t>
            </a:r>
            <a:r>
              <a:rPr lang="pl-PL" altLang="pl-PL" sz="2400" b="1" dirty="0"/>
              <a:t>do miejsca katastrofy musi następować 	w możliwie najkrótszym czasie,</a:t>
            </a:r>
          </a:p>
          <a:p>
            <a:pPr>
              <a:spcBef>
                <a:spcPct val="50000"/>
              </a:spcBef>
            </a:pPr>
            <a:r>
              <a:rPr lang="pl-PL" altLang="pl-PL" sz="2400" b="1" dirty="0" smtClean="0"/>
              <a:t>podczas </a:t>
            </a:r>
            <a:r>
              <a:rPr lang="pl-PL" altLang="pl-PL" sz="2400" b="1" dirty="0"/>
              <a:t>zbliżania się do miejsca wypadku </a:t>
            </a:r>
            <a:r>
              <a:rPr lang="pl-PL" altLang="pl-PL" sz="2400" b="1" dirty="0" smtClean="0"/>
              <a:t>należy </a:t>
            </a:r>
            <a:r>
              <a:rPr lang="pl-PL" altLang="pl-PL" sz="2400" b="1" dirty="0"/>
              <a:t>utrzymywać należytą obserwację </a:t>
            </a:r>
            <a:r>
              <a:rPr lang="pl-PL" altLang="pl-PL" sz="2400" b="1" dirty="0" smtClean="0"/>
              <a:t>pasażerów </a:t>
            </a:r>
            <a:r>
              <a:rPr lang="pl-PL" altLang="pl-PL" sz="2400" b="1" dirty="0"/>
              <a:t>oddalających się od samolotu,</a:t>
            </a:r>
          </a:p>
          <a:p>
            <a:pPr>
              <a:spcBef>
                <a:spcPct val="50000"/>
              </a:spcBef>
            </a:pPr>
            <a:r>
              <a:rPr lang="pl-PL" altLang="pl-PL" sz="2400" b="1" dirty="0" smtClean="0"/>
              <a:t>działania </a:t>
            </a:r>
            <a:r>
              <a:rPr lang="pl-PL" altLang="pl-PL" sz="2400" b="1" dirty="0"/>
              <a:t>gaśnicze prowadzić w dużym tempie </a:t>
            </a:r>
            <a:r>
              <a:rPr lang="pl-PL" altLang="pl-PL" sz="2400" b="1" dirty="0" smtClean="0"/>
              <a:t>z </a:t>
            </a:r>
            <a:r>
              <a:rPr lang="pl-PL" altLang="pl-PL" sz="2400" b="1" dirty="0"/>
              <a:t>zapewnieniem wysokiej intensywności </a:t>
            </a:r>
            <a:r>
              <a:rPr lang="pl-PL" altLang="pl-PL" sz="2400" b="1" dirty="0" smtClean="0"/>
              <a:t>podawania środków gaśniczych,</a:t>
            </a:r>
          </a:p>
          <a:p>
            <a:pPr>
              <a:spcBef>
                <a:spcPct val="50000"/>
              </a:spcBef>
            </a:pPr>
            <a:r>
              <a:rPr lang="pl-PL" altLang="pl-PL" sz="2400" b="1" dirty="0" smtClean="0"/>
              <a:t>działania gaśnicze prowadzić od strony nawietrznej lub prostopadle do kierunku 	wiejącego wiatru,</a:t>
            </a:r>
          </a:p>
          <a:p>
            <a:pPr>
              <a:spcBef>
                <a:spcPct val="50000"/>
              </a:spcBef>
            </a:pPr>
            <a:r>
              <a:rPr lang="pl-PL" altLang="pl-PL" sz="2400" b="1" dirty="0"/>
              <a:t>unieruchomione silniki turbinowe należy </a:t>
            </a:r>
            <a:r>
              <a:rPr lang="pl-PL" altLang="pl-PL" sz="2400" b="1" dirty="0" smtClean="0"/>
              <a:t>chłodzić </a:t>
            </a:r>
            <a:r>
              <a:rPr lang="pl-PL" altLang="pl-PL" sz="2400" b="1" dirty="0"/>
              <a:t>przez ok. 30 min., a silniki tłokowe 	przez ok. 10 min</a:t>
            </a:r>
          </a:p>
          <a:p>
            <a:pPr>
              <a:spcBef>
                <a:spcPct val="50000"/>
              </a:spcBef>
            </a:pPr>
            <a:endParaRPr lang="pl-PL" altLang="pl-PL" sz="2400" b="1" dirty="0"/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183960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dirty="0" smtClean="0"/>
              <a:t>Specyfika wypadków w komunikacji lotniczej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l-PL" altLang="pl-PL" sz="2400" b="1" dirty="0"/>
              <a:t>rozmieszczenie pojazdów powinno zapewniać </a:t>
            </a:r>
            <a:r>
              <a:rPr lang="pl-PL" altLang="pl-PL" sz="2400" b="1" dirty="0" smtClean="0"/>
              <a:t>skuteczne </a:t>
            </a:r>
            <a:r>
              <a:rPr lang="pl-PL" altLang="pl-PL" sz="2400" b="1" dirty="0"/>
              <a:t>manewrowanie nimi,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l-PL" altLang="pl-PL" sz="2400" b="1" dirty="0" smtClean="0"/>
              <a:t>nie </a:t>
            </a:r>
            <a:r>
              <a:rPr lang="pl-PL" altLang="pl-PL" sz="2400" b="1" dirty="0"/>
              <a:t>wolno umieszczać sprzętu w pozycji </a:t>
            </a:r>
            <a:r>
              <a:rPr lang="pl-PL" altLang="pl-PL" sz="2400" b="1" dirty="0" smtClean="0"/>
              <a:t>stwarzającej </a:t>
            </a:r>
            <a:r>
              <a:rPr lang="pl-PL" altLang="pl-PL" sz="2400" b="1" dirty="0"/>
              <a:t>niebezpieczeństwo ze strony </a:t>
            </a:r>
            <a:r>
              <a:rPr lang="pl-PL" altLang="pl-PL" sz="2400" b="1" dirty="0" smtClean="0"/>
              <a:t>rozlanego </a:t>
            </a:r>
            <a:r>
              <a:rPr lang="pl-PL" altLang="pl-PL" sz="2400" b="1" dirty="0"/>
              <a:t>paliwa - pochylenie terenu,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l-PL" altLang="pl-PL" sz="2400" b="1" dirty="0" smtClean="0"/>
              <a:t>w </a:t>
            </a:r>
            <a:r>
              <a:rPr lang="pl-PL" altLang="pl-PL" sz="2400" b="1" dirty="0"/>
              <a:t>pierwszej fazie działania należy </a:t>
            </a:r>
            <a:r>
              <a:rPr lang="pl-PL" altLang="pl-PL" sz="2400" b="1" dirty="0" smtClean="0"/>
              <a:t>skoncentrować </a:t>
            </a:r>
            <a:r>
              <a:rPr lang="pl-PL" altLang="pl-PL" sz="2400" b="1" dirty="0"/>
              <a:t>podawanie piany na kadłub </a:t>
            </a:r>
            <a:r>
              <a:rPr lang="pl-PL" altLang="pl-PL" sz="2400" b="1" dirty="0" smtClean="0"/>
              <a:t>samolotu </a:t>
            </a:r>
            <a:r>
              <a:rPr lang="pl-PL" altLang="pl-PL" sz="2400" b="1" dirty="0"/>
              <a:t>i drogi ewakuacyjne,</a:t>
            </a: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pl-PL" altLang="pl-PL" sz="2400" b="1" dirty="0" smtClean="0"/>
              <a:t>należy </a:t>
            </a:r>
            <a:r>
              <a:rPr lang="pl-PL" altLang="pl-PL" sz="2400" b="1" dirty="0"/>
              <a:t>zachować bezpieczną odległość od </a:t>
            </a:r>
            <a:r>
              <a:rPr lang="pl-PL" altLang="pl-PL" sz="2400" b="1" dirty="0" smtClean="0"/>
              <a:t>pracujących </a:t>
            </a:r>
            <a:r>
              <a:rPr lang="pl-PL" altLang="pl-PL" sz="2400" b="1" dirty="0"/>
              <a:t>silników (dla silników </a:t>
            </a:r>
            <a:r>
              <a:rPr lang="pl-PL" altLang="pl-PL" sz="2400" b="1" dirty="0" smtClean="0"/>
              <a:t>turbinowych </a:t>
            </a:r>
            <a:r>
              <a:rPr lang="pl-PL" altLang="pl-PL" sz="2400" b="1" dirty="0"/>
              <a:t>od wlotu przynajmniej 7,5 m </a:t>
            </a:r>
            <a:r>
              <a:rPr lang="pl-PL" altLang="pl-PL" sz="2400" b="1" dirty="0" smtClean="0"/>
              <a:t>i </a:t>
            </a:r>
            <a:r>
              <a:rPr lang="pl-PL" altLang="pl-PL" sz="2400" b="1" dirty="0"/>
              <a:t>45 m od tylnej części),</a:t>
            </a:r>
          </a:p>
          <a:p>
            <a:pPr>
              <a:spcBef>
                <a:spcPct val="50000"/>
              </a:spcBef>
            </a:pPr>
            <a:endParaRPr lang="pl-PL" altLang="pl-PL" sz="2400" b="1" dirty="0"/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194892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BIBLIOGRAFIA</a:t>
            </a: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57200" indent="-457200"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dirty="0"/>
              <a:t>„Taktyka działań ratowniczych - ratownictwo kolejowe”, Krzysztof T. Kociołek</a:t>
            </a:r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1331638" y="250031"/>
            <a:ext cx="7362846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52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INDEKS MATERIAŁÓW POBRANYCH Z INTERNETU</a:t>
            </a:r>
          </a:p>
        </p:txBody>
      </p:sp>
      <p:sp>
        <p:nvSpPr>
          <p:cNvPr id="199" name="Shape 199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Shape 200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Shape 201"/>
          <p:cNvSpPr txBox="1">
            <a:spLocks noGrp="1"/>
          </p:cNvSpPr>
          <p:nvPr>
            <p:ph type="body" idx="2"/>
          </p:nvPr>
        </p:nvSpPr>
        <p:spPr>
          <a:xfrm>
            <a:off x="107504" y="1832844"/>
            <a:ext cx="8921000" cy="4188442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lvl="0" indent="-324612"/>
            <a:r>
              <a:rPr lang="pl-PL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Zdjęcie 1: Pobrano </a:t>
            </a:r>
            <a:r>
              <a:rPr lang="pl-PL" sz="2400" dirty="0" smtClean="0">
                <a:latin typeface="Arial"/>
                <a:ea typeface="Arial"/>
                <a:cs typeface="Arial"/>
                <a:sym typeface="Arial"/>
              </a:rPr>
              <a:t>09</a:t>
            </a:r>
            <a:r>
              <a:rPr lang="pl-PL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.04.2016 </a:t>
            </a:r>
            <a:r>
              <a:rPr lang="pl-PL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 </a:t>
            </a:r>
            <a:r>
              <a:rPr lang="pl-PL" sz="2400" dirty="0">
                <a:latin typeface="Arial"/>
                <a:ea typeface="Arial"/>
                <a:cs typeface="Arial"/>
                <a:sym typeface="Arial"/>
              </a:rPr>
              <a:t>http://www.transportszynowy.pl/smrozruch.php</a:t>
            </a: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Shape 202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203" name="Shape 203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204" name="Shape 20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/>
              <a:t>MATERIAŁ NAUCZANIA</a:t>
            </a:r>
            <a:endParaRPr lang="pl-PL" altLang="pl-PL" sz="3600" b="1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0"/>
            <a:ext cx="8295089" cy="4633035"/>
          </a:xfrm>
        </p:spPr>
        <p:txBody>
          <a:bodyPr>
            <a:normAutofit/>
          </a:bodyPr>
          <a:lstStyle/>
          <a:p>
            <a:r>
              <a:rPr lang="pl-PL" dirty="0" smtClean="0"/>
              <a:t> Specyfika </a:t>
            </a:r>
            <a:r>
              <a:rPr lang="pl-PL" dirty="0"/>
              <a:t>wypadków w komunikacji kolejowej, lotniczej.</a:t>
            </a:r>
          </a:p>
          <a:p>
            <a:endParaRPr lang="pl-PL" dirty="0"/>
          </a:p>
          <a:p>
            <a:endParaRPr lang="pl-PL" dirty="0" smtClean="0"/>
          </a:p>
          <a:p>
            <a:pPr marL="118872" indent="0" algn="r">
              <a:buNone/>
            </a:pPr>
            <a:r>
              <a:rPr lang="pl-PL" dirty="0" smtClean="0"/>
              <a:t>Czas: 2T</a:t>
            </a:r>
            <a:endParaRPr lang="pl-PL" dirty="0"/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6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sz="2800" dirty="0"/>
              <a:t>Zagrożenia </a:t>
            </a:r>
            <a:r>
              <a:rPr lang="pl-PL" sz="2800" dirty="0" smtClean="0"/>
              <a:t>występujące</a:t>
            </a:r>
            <a:br>
              <a:rPr lang="pl-PL" sz="2800" dirty="0" smtClean="0"/>
            </a:br>
            <a:r>
              <a:rPr lang="pl-PL" sz="2800" dirty="0" smtClean="0"/>
              <a:t> </a:t>
            </a:r>
            <a:r>
              <a:rPr lang="pl-PL" sz="2800" dirty="0"/>
              <a:t>podczas </a:t>
            </a:r>
            <a:r>
              <a:rPr lang="pl-PL" sz="2800" dirty="0" smtClean="0"/>
              <a:t>wypadków w komunikacji kolejowej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Shape 149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Zagrożenia bezpośrednie:</a:t>
            </a:r>
            <a:endParaRPr lang="pl-PL"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272507" y="2384206"/>
            <a:ext cx="8002360" cy="3266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Wykolejenie się całego lub części pociągu;</a:t>
            </a:r>
            <a:endParaRPr lang="pl-PL"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Uwięzienie pasażerów i obsługi w wagonach oraz lokomotywie;</a:t>
            </a:r>
            <a:endParaRPr lang="pl-PL"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Uszkodzenie cystern związane z ich </a:t>
            </a:r>
            <a:r>
              <a:rPr lang="pl-PL" sz="2400" b="1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rozszczelnieniem</a:t>
            </a: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 wyciekanie przewożonej substancji;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dirty="0" smtClean="0">
                <a:solidFill>
                  <a:schemeClr val="dk1"/>
                </a:solidFill>
              </a:rPr>
              <a:t>Wybuchy i pożary;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Uszkodzenie sieci trakcyjnej i torów;</a:t>
            </a:r>
            <a:endParaRPr lang="pl-PL"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5436096" y="5362694"/>
            <a:ext cx="1080120" cy="2160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Zdjęcie 1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Zagrożenia pośrednie:</a:t>
            </a:r>
            <a:endParaRPr lang="pl-PL"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Shape 150"/>
          <p:cNvSpPr/>
          <p:nvPr/>
        </p:nvSpPr>
        <p:spPr>
          <a:xfrm>
            <a:off x="272507" y="2384206"/>
            <a:ext cx="8002360" cy="32666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Zablokowanie sąsiednich torów;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dirty="0" smtClean="0">
                <a:solidFill>
                  <a:schemeClr val="dk1"/>
                </a:solidFill>
              </a:rPr>
              <a:t>Możliwość rozprzestrzeniania się pożaru na otoczenie;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Eksplozja nieuszkodzonych cystern;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dirty="0" smtClean="0">
                <a:solidFill>
                  <a:schemeClr val="dk1"/>
                </a:solidFill>
              </a:rPr>
              <a:t>Skażenie toksyczne ziemi, wody, powietrza;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l-PL" sz="24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Dezorganizacja ruchu.</a:t>
            </a:r>
            <a:endParaRPr lang="pl-PL"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sz="2400" b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Shape 1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Shape 152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Shape 154"/>
          <p:cNvSpPr txBox="1">
            <a:spLocks noGrp="1"/>
          </p:cNvSpPr>
          <p:nvPr>
            <p:ph type="body" idx="2"/>
          </p:nvPr>
        </p:nvSpPr>
        <p:spPr>
          <a:xfrm>
            <a:off x="5436096" y="5362694"/>
            <a:ext cx="1080120" cy="216023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Zdjęcie 1</a:t>
            </a:r>
          </a:p>
        </p:txBody>
      </p:sp>
      <p:sp>
        <p:nvSpPr>
          <p:cNvPr id="9" name="Shape 148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lvl="0" algn="ctr">
              <a:buSzPct val="25000"/>
            </a:pPr>
            <a:r>
              <a:rPr lang="pl-PL" sz="2800" dirty="0"/>
              <a:t>Zagrożenia </a:t>
            </a:r>
            <a:r>
              <a:rPr lang="pl-PL" sz="2800" dirty="0" smtClean="0"/>
              <a:t>występujące</a:t>
            </a:r>
            <a:br>
              <a:rPr lang="pl-PL" sz="2800" dirty="0" smtClean="0"/>
            </a:br>
            <a:r>
              <a:rPr lang="pl-PL" sz="2800" dirty="0" smtClean="0"/>
              <a:t> </a:t>
            </a:r>
            <a:r>
              <a:rPr lang="pl-PL" sz="2800" dirty="0"/>
              <a:t>podczas </a:t>
            </a:r>
            <a:r>
              <a:rPr lang="pl-PL" sz="2800" dirty="0" smtClean="0"/>
              <a:t>wypadków w komunikacji kolejowej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42089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Budowa pojazdu trakcyjnego</a:t>
            </a:r>
            <a:endParaRPr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Shape 162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7" name="Shape 1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http://www.transportszynowy.pl/smschemrozm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639" y="1531544"/>
            <a:ext cx="7290125" cy="5326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7351829" y="6405368"/>
            <a:ext cx="9569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Zdjęcie 1</a:t>
            </a:r>
            <a:endParaRPr lang="pl-P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Budowa sieci trakcyjnej</a:t>
            </a:r>
            <a:endParaRPr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149"/>
          <p:cNvSpPr/>
          <p:nvPr/>
        </p:nvSpPr>
        <p:spPr>
          <a:xfrm>
            <a:off x="424907" y="1789211"/>
            <a:ext cx="8287022" cy="45572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r>
              <a:rPr lang="pl-PL" altLang="pl-PL" sz="2400" dirty="0" smtClean="0"/>
              <a:t>Sieć trakcyjna jest </a:t>
            </a:r>
            <a:r>
              <a:rPr lang="pl-PL" altLang="pl-PL" sz="2400" dirty="0"/>
              <a:t>to linia energetyczna przeznaczona do zasilania pojazdów trakcyjnych w energię </a:t>
            </a:r>
            <a:r>
              <a:rPr lang="pl-PL" altLang="pl-PL" sz="2400" dirty="0" smtClean="0"/>
              <a:t>elektryczną</a:t>
            </a:r>
          </a:p>
          <a:p>
            <a:endParaRPr lang="pl-PL" altLang="pl-PL" sz="2400" dirty="0"/>
          </a:p>
          <a:p>
            <a:r>
              <a:rPr lang="pl-PL" altLang="pl-PL" sz="2400" dirty="0" smtClean="0"/>
              <a:t>Składa się z następujących elementów: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400" dirty="0"/>
              <a:t>Przewody zasilające – prowadzą prąd od podstacji trakcyjnych do punktów zasilających na sieci jezdnej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400" dirty="0"/>
              <a:t>Sieć jezdna – złożona z przewodów trakcyjnych, które zawieszone są nad torem i doprowadzają prąd do pojazdów trakcyjnych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400" dirty="0"/>
              <a:t>Sieć szynowa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altLang="pl-PL" sz="2400" dirty="0"/>
              <a:t>Przewody powrotne – odprowadzają prąd od punktów powrotnych na sieci szynowej do podstacji trakcyjnej</a:t>
            </a:r>
          </a:p>
          <a:p>
            <a:endParaRPr lang="pl-PL" altLang="pl-PL" sz="2400" dirty="0"/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Budowa sieci trakcyjnej</a:t>
            </a:r>
            <a:endParaRPr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Shape 174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Shape 175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Shape 18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4" descr="C:\Moje dokumenty\aaakolej.jpg"/>
          <p:cNvPicPr>
            <a:picLocks noChangeAspect="1" noChangeArrowheads="1"/>
          </p:cNvPicPr>
          <p:nvPr/>
        </p:nvPicPr>
        <p:blipFill>
          <a:blip r:embed="rId4">
            <a:lum bright="6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81200"/>
            <a:ext cx="60960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03703" y="1931075"/>
            <a:ext cx="236748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pl-PL" sz="1800" dirty="0"/>
              <a:t>1- Konstrukcja wsporcza</a:t>
            </a:r>
          </a:p>
          <a:p>
            <a:r>
              <a:rPr lang="pl-PL" altLang="pl-PL" sz="1800" dirty="0"/>
              <a:t>2 – Wysięgnik</a:t>
            </a:r>
          </a:p>
          <a:p>
            <a:r>
              <a:rPr lang="pl-PL" altLang="pl-PL" sz="1800" dirty="0"/>
              <a:t>3 – Lina nośna</a:t>
            </a:r>
          </a:p>
          <a:p>
            <a:r>
              <a:rPr lang="pl-PL" altLang="pl-PL" sz="1800" dirty="0"/>
              <a:t>4 – Wieszak</a:t>
            </a:r>
          </a:p>
          <a:p>
            <a:r>
              <a:rPr lang="pl-PL" altLang="pl-PL" sz="1800" dirty="0"/>
              <a:t>5 – Przewód jezdny</a:t>
            </a:r>
          </a:p>
          <a:p>
            <a:r>
              <a:rPr lang="pl-PL" altLang="pl-PL" sz="1800" dirty="0"/>
              <a:t>6 – </a:t>
            </a:r>
            <a:r>
              <a:rPr lang="pl-PL" altLang="pl-PL" sz="1800" dirty="0" err="1"/>
              <a:t>Uszynienie</a:t>
            </a:r>
            <a:endParaRPr lang="pl-PL" altLang="pl-PL" sz="1800" dirty="0"/>
          </a:p>
          <a:p>
            <a:r>
              <a:rPr lang="pl-PL" altLang="pl-PL" sz="1800" dirty="0"/>
              <a:t>7 – Szyny</a:t>
            </a:r>
          </a:p>
          <a:p>
            <a:r>
              <a:rPr lang="pl-PL" altLang="pl-PL" sz="1800" dirty="0"/>
              <a:t>8 – Łącznik szynowy</a:t>
            </a:r>
          </a:p>
          <a:p>
            <a:r>
              <a:rPr lang="pl-PL" altLang="pl-PL" sz="1800" dirty="0"/>
              <a:t>9 – Łącznik </a:t>
            </a:r>
            <a:r>
              <a:rPr lang="pl-PL" altLang="pl-PL" sz="1800" dirty="0" err="1"/>
              <a:t>międzytokowy</a:t>
            </a:r>
            <a:endParaRPr lang="pl-PL" altLang="pl-PL" sz="1800" dirty="0"/>
          </a:p>
        </p:txBody>
      </p:sp>
    </p:spTree>
    <p:extLst>
      <p:ext uri="{BB962C8B-B14F-4D97-AF65-F5344CB8AC3E}">
        <p14:creationId xmlns:p14="http://schemas.microsoft.com/office/powerpoint/2010/main" val="690598247"/>
      </p:ext>
    </p:extLst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Techniki prowadzenia działań w </a:t>
            </a: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utrudnionych </a:t>
            </a: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warunkach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Zdarzenia na wiaduktach: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l-PL" altLang="pl-PL" sz="2800" dirty="0"/>
              <a:t>Ryzyko osunięcia konstrukcji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l-PL" altLang="pl-PL" sz="2800" dirty="0"/>
              <a:t>Zagrożenie dla elementów znajdujących się poniżej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l-PL" altLang="pl-PL" sz="2800" dirty="0"/>
              <a:t>Utrudnione dotarcie do poszkodowanych</a:t>
            </a:r>
          </a:p>
          <a:p>
            <a:pPr>
              <a:spcBef>
                <a:spcPct val="20000"/>
              </a:spcBef>
              <a:buFont typeface="Wingdings" panose="05000000000000000000" pitchFamily="2" charset="2"/>
              <a:buChar char="q"/>
            </a:pPr>
            <a:r>
              <a:rPr lang="pl-PL" altLang="pl-PL" sz="2800" dirty="0"/>
              <a:t>Dojście z dwóch stron</a:t>
            </a:r>
          </a:p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634982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>
            <a:spLocks noGrp="1"/>
          </p:cNvSpPr>
          <p:nvPr>
            <p:ph type="title"/>
          </p:nvPr>
        </p:nvSpPr>
        <p:spPr>
          <a:xfrm>
            <a:off x="1331640" y="250031"/>
            <a:ext cx="7128792" cy="874712"/>
          </a:xfrm>
          <a:prstGeom prst="rect">
            <a:avLst/>
          </a:prstGeom>
          <a:noFill/>
          <a:ln>
            <a:noFill/>
          </a:ln>
        </p:spPr>
        <p:txBody>
          <a:bodyPr lIns="91425" tIns="45700" rIns="45700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FFC700"/>
              </a:buClr>
              <a:buSzPct val="25000"/>
              <a:buFont typeface="Calibri"/>
              <a:buNone/>
            </a:pP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Techniki prowadzenia </a:t>
            </a: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działań w</a:t>
            </a:r>
            <a:b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pl-PL" sz="2800" b="1" i="0" u="none" strike="noStrike" cap="none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utrudnionych warunkach</a:t>
            </a:r>
            <a:endParaRPr lang="pl-PL" sz="2800" b="1" i="0" u="none" strike="noStrike" cap="none" dirty="0">
              <a:solidFill>
                <a:srgbClr val="FFC7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/>
          <p:nvPr/>
        </p:nvSpPr>
        <p:spPr>
          <a:xfrm>
            <a:off x="272507" y="1636811"/>
            <a:ext cx="8287022" cy="10355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127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12700" algn="just" rtl="0">
              <a:lnSpc>
                <a:spcPct val="80000"/>
              </a:lnSpc>
              <a:spcBef>
                <a:spcPts val="480"/>
              </a:spcBef>
              <a:buClr>
                <a:schemeClr val="dk1"/>
              </a:buClr>
              <a:buFont typeface="Arial"/>
              <a:buNone/>
            </a:pPr>
            <a:endParaRPr sz="2400" b="1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>
            <a:spLocks noGrp="1"/>
          </p:cNvSpPr>
          <p:nvPr>
            <p:ph type="sldNum" idx="12"/>
          </p:nvPr>
        </p:nvSpPr>
        <p:spPr>
          <a:xfrm>
            <a:off x="8559528" y="0"/>
            <a:ext cx="584471" cy="2500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pl-PL" sz="10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0000000-1234-1234-1234-123412341234}" type="slidenum">
              <a:rPr lang="pl-PL"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pl-PL"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Shape 189"/>
          <p:cNvSpPr txBox="1">
            <a:spLocks noGrp="1"/>
          </p:cNvSpPr>
          <p:nvPr>
            <p:ph type="body" idx="2"/>
          </p:nvPr>
        </p:nvSpPr>
        <p:spPr>
          <a:xfrm>
            <a:off x="467543" y="1832844"/>
            <a:ext cx="8216267" cy="2185986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438912" marR="0" lvl="0" indent="-32461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32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Zdarzenia w tunelach: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Bardzo trudne warunki pracy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Często niesprawna wentylacja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Ciemno i brak łączności (oświetlenie, łączność przewodowa)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Konieczność dojścia z obydwu stron tunelu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Używanie aparatów oddechowych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Urządzenia spalinowe sytuować na zewnątrz</a:t>
            </a:r>
          </a:p>
          <a:p>
            <a:pPr>
              <a:spcBef>
                <a:spcPct val="20000"/>
              </a:spcBef>
              <a:buClr>
                <a:srgbClr val="FFC000"/>
              </a:buClr>
              <a:buFont typeface="Wingdings" panose="05000000000000000000" pitchFamily="2" charset="2"/>
              <a:buChar char="q"/>
            </a:pPr>
            <a:r>
              <a:rPr lang="pl-PL" altLang="pl-PL" sz="2800" dirty="0"/>
              <a:t>Dym, substancje toksyczne utrudniają akcje</a:t>
            </a:r>
            <a:endParaRPr sz="2800" b="0" i="0" u="none" strike="noStrike" cap="none" dirty="0">
              <a:solidFill>
                <a:schemeClr val="dk1"/>
              </a:solidFill>
              <a:sym typeface="Calibri"/>
            </a:endParaRPr>
          </a:p>
        </p:txBody>
      </p:sp>
      <p:sp>
        <p:nvSpPr>
          <p:cNvPr id="190" name="Shape 190"/>
          <p:cNvSpPr txBox="1">
            <a:spLocks noGrp="1"/>
          </p:cNvSpPr>
          <p:nvPr>
            <p:ph type="body" idx="2"/>
          </p:nvPr>
        </p:nvSpPr>
        <p:spPr>
          <a:xfrm>
            <a:off x="5940151" y="51571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sp>
        <p:nvSpPr>
          <p:cNvPr id="191" name="Shape 191"/>
          <p:cNvSpPr txBox="1">
            <a:spLocks noGrp="1"/>
          </p:cNvSpPr>
          <p:nvPr>
            <p:ph type="body" idx="2"/>
          </p:nvPr>
        </p:nvSpPr>
        <p:spPr>
          <a:xfrm>
            <a:off x="6092551" y="5309592"/>
            <a:ext cx="3088351" cy="360040"/>
          </a:xfrm>
          <a:prstGeom prst="rect">
            <a:avLst/>
          </a:prstGeom>
          <a:noFill/>
          <a:ln>
            <a:noFill/>
          </a:ln>
        </p:spPr>
        <p:txBody>
          <a:bodyPr lIns="54850" tIns="91425" rIns="91425" bIns="45700" anchor="t" anchorCtr="0">
            <a:noAutofit/>
          </a:bodyPr>
          <a:lstStyle/>
          <a:p>
            <a:pPr marL="118871" marR="0" lvl="0" indent="-4571" algn="l" rtl="0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25000"/>
              <a:buFont typeface="Noto Sans Symbols"/>
              <a:buNone/>
            </a:pPr>
            <a:r>
              <a:rPr lang="pl-PL" sz="104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Pobrano 18.02.20016 z www.os-psp.olsztyn.pl</a:t>
            </a:r>
          </a:p>
        </p:txBody>
      </p:sp>
      <p:pic>
        <p:nvPicPr>
          <p:cNvPr id="192" name="Shape 1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2438" y="254968"/>
            <a:ext cx="822215" cy="9357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632082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561</Words>
  <Application>Microsoft Office PowerPoint</Application>
  <PresentationFormat>Pokaz na ekranie (4:3)</PresentationFormat>
  <Paragraphs>128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15</vt:i4>
      </vt:variant>
    </vt:vector>
  </HeadingPairs>
  <TitlesOfParts>
    <vt:vector size="22" baseType="lpstr">
      <vt:lpstr>Arial</vt:lpstr>
      <vt:lpstr>Wingdings</vt:lpstr>
      <vt:lpstr>Noto Sans Symbols</vt:lpstr>
      <vt:lpstr>Calibri</vt:lpstr>
      <vt:lpstr>Arial Black</vt:lpstr>
      <vt:lpstr>Moduł</vt:lpstr>
      <vt:lpstr>Moduł</vt:lpstr>
      <vt:lpstr>TEMAT 30:  Postępowanie ratownicze w czasie innych akcji komunikacyjnych</vt:lpstr>
      <vt:lpstr>MATERIAŁ NAUCZANIA</vt:lpstr>
      <vt:lpstr>Zagrożenia występujące  podczas wypadków w komunikacji kolejowej</vt:lpstr>
      <vt:lpstr>Zagrożenia występujące  podczas wypadków w komunikacji kolejowej</vt:lpstr>
      <vt:lpstr>Budowa pojazdu trakcyjnego</vt:lpstr>
      <vt:lpstr>Budowa sieci trakcyjnej</vt:lpstr>
      <vt:lpstr>Budowa sieci trakcyjnej</vt:lpstr>
      <vt:lpstr>Techniki prowadzenia działań w  utrudnionych warunkach</vt:lpstr>
      <vt:lpstr>Techniki prowadzenia działań w   utrudnionych warunkach</vt:lpstr>
      <vt:lpstr>Metody dotarcia do osób poszkodowanych</vt:lpstr>
      <vt:lpstr>Metody dotarcia do osób poszkodowanych</vt:lpstr>
      <vt:lpstr>Specyfika wypadków w komunikacji lotniczej</vt:lpstr>
      <vt:lpstr>Specyfika wypadków w komunikacji lotniczej</vt:lpstr>
      <vt:lpstr>BIBLIOGRAFIA</vt:lpstr>
      <vt:lpstr>INDEKS MATERIAŁÓW POBRANYCH Z INTERNETU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11:  Organizacja szkoleń, ćwiczeń  oraz zawodów sportowo-pożarniczych  OSP i MDP</dc:title>
  <dc:creator>Pakman</dc:creator>
  <cp:lastModifiedBy>Marek E</cp:lastModifiedBy>
  <cp:revision>14</cp:revision>
  <dcterms:modified xsi:type="dcterms:W3CDTF">2016-06-17T08:50:18Z</dcterms:modified>
</cp:coreProperties>
</file>