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58"/>
  </p:notesMasterIdLst>
  <p:handoutMasterIdLst>
    <p:handoutMasterId r:id="rId59"/>
  </p:handoutMasterIdLst>
  <p:sldIdLst>
    <p:sldId id="865" r:id="rId2"/>
    <p:sldId id="1089" r:id="rId3"/>
    <p:sldId id="1216" r:id="rId4"/>
    <p:sldId id="1217" r:id="rId5"/>
    <p:sldId id="1270" r:id="rId6"/>
    <p:sldId id="1218" r:id="rId7"/>
    <p:sldId id="1219" r:id="rId8"/>
    <p:sldId id="1220" r:id="rId9"/>
    <p:sldId id="1272" r:id="rId10"/>
    <p:sldId id="1273" r:id="rId11"/>
    <p:sldId id="1274" r:id="rId12"/>
    <p:sldId id="1271" r:id="rId13"/>
    <p:sldId id="1278" r:id="rId14"/>
    <p:sldId id="1277" r:id="rId15"/>
    <p:sldId id="1224" r:id="rId16"/>
    <p:sldId id="1225" r:id="rId17"/>
    <p:sldId id="1226" r:id="rId18"/>
    <p:sldId id="1227" r:id="rId19"/>
    <p:sldId id="1228" r:id="rId20"/>
    <p:sldId id="1229" r:id="rId21"/>
    <p:sldId id="1230" r:id="rId22"/>
    <p:sldId id="1231" r:id="rId23"/>
    <p:sldId id="1232" r:id="rId24"/>
    <p:sldId id="1233" r:id="rId25"/>
    <p:sldId id="1234" r:id="rId26"/>
    <p:sldId id="1235" r:id="rId27"/>
    <p:sldId id="1236" r:id="rId28"/>
    <p:sldId id="1237" r:id="rId29"/>
    <p:sldId id="1238" r:id="rId30"/>
    <p:sldId id="1239" r:id="rId31"/>
    <p:sldId id="1221" r:id="rId32"/>
    <p:sldId id="1275" r:id="rId33"/>
    <p:sldId id="1240" r:id="rId34"/>
    <p:sldId id="1279" r:id="rId35"/>
    <p:sldId id="1280" r:id="rId36"/>
    <p:sldId id="1282" r:id="rId37"/>
    <p:sldId id="1283" r:id="rId38"/>
    <p:sldId id="1285" r:id="rId39"/>
    <p:sldId id="1284" r:id="rId40"/>
    <p:sldId id="1286" r:id="rId41"/>
    <p:sldId id="1287" r:id="rId42"/>
    <p:sldId id="1288" r:id="rId43"/>
    <p:sldId id="1289" r:id="rId44"/>
    <p:sldId id="1290" r:id="rId45"/>
    <p:sldId id="1291" r:id="rId46"/>
    <p:sldId id="1292" r:id="rId47"/>
    <p:sldId id="1294" r:id="rId48"/>
    <p:sldId id="1295" r:id="rId49"/>
    <p:sldId id="1223" r:id="rId50"/>
    <p:sldId id="1296" r:id="rId51"/>
    <p:sldId id="1297" r:id="rId52"/>
    <p:sldId id="1298" r:id="rId53"/>
    <p:sldId id="1276" r:id="rId54"/>
    <p:sldId id="1268" r:id="rId55"/>
    <p:sldId id="870" r:id="rId56"/>
    <p:sldId id="871" r:id="rId5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008000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095" autoAdjust="0"/>
  </p:normalViewPr>
  <p:slideViewPr>
    <p:cSldViewPr snapToGrid="0">
      <p:cViewPr varScale="1">
        <p:scale>
          <a:sx n="66" d="100"/>
          <a:sy n="66" d="100"/>
        </p:scale>
        <p:origin x="6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1"/>
            <a:ext cx="385482" cy="434788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660962"/>
            <a:ext cx="824753" cy="33412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11283862" y="6003904"/>
            <a:ext cx="704891" cy="704891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14"/>
          <a:srcRect r="67428"/>
          <a:stretch>
            <a:fillRect/>
          </a:stretch>
        </p:blipFill>
        <p:spPr>
          <a:xfrm>
            <a:off x="10663518" y="6049885"/>
            <a:ext cx="635451" cy="61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omowienie-wymogow-dostepnosci-cyfrowej-dla-podmiotow-publicznych" TargetMode="External"/><Relationship Id="rId2" Type="http://schemas.openxmlformats.org/officeDocument/2006/relationships/hyperlink" Target="https://www.gov.pl/web/dostepnosc-cyfrowa/deklaracja-dostepnosci-przykla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Czytnik_ekranow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zbadac-czy-strona-www-jest-dostepna-cyfrowo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znalezc-podstawowe-bledy-dostepnosci-cyfrowej-strony-internetowej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owalski@gov.p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pl/app/mobywatel/id1339613469?l=pl" TargetMode="External"/><Relationship Id="rId2" Type="http://schemas.openxmlformats.org/officeDocument/2006/relationships/hyperlink" Target="https://play.google.com/store/apps/details?id=pl.nask.mobywatel&amp;hl=pl&amp;gl=p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przygotowac-deklaracje-dostepnosci" TargetMode="External"/><Relationship Id="rId2" Type="http://schemas.openxmlformats.org/officeDocument/2006/relationships/hyperlink" Target="https://www.gov.pl/web/dostepnosc-cyfrowa/deklaracja-dostepnosci-przykla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pl/web/dostepnosc-cyfrowa/omowienie-wymogow-dostepnosci-cyfrowej-dla-podmiotow-publicznych" TargetMode="External"/><Relationship Id="rId4" Type="http://schemas.openxmlformats.org/officeDocument/2006/relationships/hyperlink" Target="https://www.gov.pl/web/dostepnosc-cyfrowa/jak-zbadac-czy-strona-www-jest-dostepna-cyfrowo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1477" y="5806113"/>
            <a:ext cx="7350105" cy="96525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Społeczeństwa Informacyjnego,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2022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1477" y="2608447"/>
            <a:ext cx="11010523" cy="2223437"/>
          </a:xfrm>
        </p:spPr>
        <p:txBody>
          <a:bodyPr anchor="t">
            <a:noAutofit/>
          </a:bodyPr>
          <a:lstStyle/>
          <a:p>
            <a:pPr algn="l">
              <a:lnSpc>
                <a:spcPct val="123000"/>
              </a:lnSpc>
            </a:pPr>
            <a:r>
              <a:rPr lang="pl-PL" sz="5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Deklaracja dostępności</a:t>
            </a:r>
            <a:br>
              <a:rPr lang="pl-PL" sz="5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tworzenie </a:t>
            </a:r>
            <a:r>
              <a:rPr lang="pl-PL" sz="40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dokumentu i jego aktualizacja</a:t>
            </a:r>
            <a:endParaRPr lang="pl-PL" sz="40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Deklaracją dostępności NIE JEST:</a:t>
            </a:r>
            <a:endParaRPr lang="pl-PL" sz="2000" b="1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Raport o stanie zapewnienia dostępności dla osób ze szczególnymi potrzebami, </a:t>
            </a:r>
            <a:endParaRPr lang="pl-PL" sz="20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000" dirty="0"/>
              <a:t>i</a:t>
            </a:r>
            <a:r>
              <a:rPr lang="pl-PL" sz="2000" dirty="0" smtClean="0"/>
              <a:t>nformacja w formacie łatwym do czytania i w polskim języku migowym o tym, czym zajmuje się podmiot,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opis, w dowolnej formie, tego jak podmiot dba o dostępność.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Ważne!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/>
              <a:t>Ogólna forma i zakres deklaracji dostępności są wspólne w całej UE. Określa je Decyzja Wykonawcza Komisji (UE) 2018/1523.</a:t>
            </a:r>
          </a:p>
          <a:p>
            <a:pPr fontAlgn="base"/>
            <a:r>
              <a:rPr lang="pl-PL" sz="2000" dirty="0"/>
              <a:t>Szczegółową formę i zakres deklaracji dostępności określają poszczególne kraje. W Polsce opisują je </a:t>
            </a:r>
            <a:r>
              <a:rPr lang="pl-PL" sz="2000" dirty="0">
                <a:hlinkClick r:id="rId2"/>
              </a:rPr>
              <a:t>Warunki techniczne</a:t>
            </a:r>
            <a:r>
              <a:rPr lang="pl-PL" sz="2000" dirty="0"/>
              <a:t>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Deklaracja dostępności ma określoną formę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Od czego zacząć?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9378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Zobacz jak wygląda </a:t>
            </a:r>
            <a:r>
              <a:rPr lang="pl-PL" sz="2000" dirty="0">
                <a:hlinkClick r:id="rId2"/>
              </a:rPr>
              <a:t>przykładowa deklaracja dostępności.</a:t>
            </a:r>
            <a:r>
              <a:rPr lang="pl-PL" sz="2000" dirty="0"/>
              <a:t> 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Poznaj </a:t>
            </a:r>
            <a:r>
              <a:rPr lang="pl-PL" sz="2000" dirty="0">
                <a:hlinkClick r:id="rId3"/>
              </a:rPr>
              <a:t>wymogi dostępności cyfrowej dla podmiotów publicznych</a:t>
            </a:r>
            <a:r>
              <a:rPr lang="pl-PL" sz="2000" dirty="0"/>
              <a:t>. Dzięki nim zrozumiesz, na co musisz </a:t>
            </a:r>
            <a:r>
              <a:rPr lang="pl-PL" sz="2000" dirty="0" smtClean="0"/>
              <a:t>zwrócić </a:t>
            </a:r>
            <a:r>
              <a:rPr lang="pl-PL" sz="2000" dirty="0"/>
              <a:t>uwagę w deklaracji, które elementy strony muszą być zawsze dostępne, a które nie.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Z</a:t>
            </a:r>
            <a:r>
              <a:rPr lang="pl-PL" sz="2000" dirty="0" smtClean="0"/>
              <a:t>bierz </a:t>
            </a:r>
            <a:r>
              <a:rPr lang="pl-PL" sz="2000" dirty="0"/>
              <a:t>dane o stanie dostępności cyfrowej strony </a:t>
            </a:r>
            <a:r>
              <a:rPr lang="pl-PL" sz="2000" dirty="0" smtClean="0"/>
              <a:t>internetowej lub aplikacji mobilnej, </a:t>
            </a:r>
            <a:r>
              <a:rPr lang="pl-PL" sz="2000" dirty="0"/>
              <a:t>dla </a:t>
            </a:r>
            <a:r>
              <a:rPr lang="pl-PL" sz="2000" dirty="0" smtClean="0"/>
              <a:t>której </a:t>
            </a:r>
            <a:r>
              <a:rPr lang="pl-PL" sz="2000" dirty="0"/>
              <a:t>tworzysz deklarację. 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Zbierz także informacje </a:t>
            </a:r>
            <a:r>
              <a:rPr lang="pl-PL" sz="2000" dirty="0"/>
              <a:t>o dostępności architektonicznej siedziby </a:t>
            </a:r>
            <a:r>
              <a:rPr lang="pl-PL" sz="2000" dirty="0" smtClean="0"/>
              <a:t>podmiotu – właściciela strony/aplikacji opisywanej w deklaracji.</a:t>
            </a:r>
            <a:r>
              <a:rPr lang="pl-PL" sz="2000" dirty="0"/>
              <a:t> 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Zanim zaczniesz pisać lub aktualizować deklarację dostępności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Sposoby zbierania danych o stanie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86299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/>
              <a:t>To najpopularniejszy sposób testowania stron internetowych. </a:t>
            </a:r>
            <a:endParaRPr lang="pl-PL" sz="2000" dirty="0" smtClean="0"/>
          </a:p>
          <a:p>
            <a:pPr fontAlgn="base"/>
            <a:r>
              <a:rPr lang="pl-PL" sz="2000" dirty="0" smtClean="0"/>
              <a:t>Testy te bazują na wyszukiwaniu </a:t>
            </a:r>
            <a:r>
              <a:rPr lang="pl-PL" sz="2000" dirty="0"/>
              <a:t>niezgodności z </a:t>
            </a:r>
            <a:r>
              <a:rPr lang="pl-PL" sz="2000" u="sng" dirty="0">
                <a:hlinkClick r:id="rId2"/>
              </a:rPr>
              <a:t>wytycznymi dla dostępności treści internetowych (WCAG</a:t>
            </a:r>
            <a:r>
              <a:rPr lang="pl-PL" sz="2000" dirty="0"/>
              <a:t>).</a:t>
            </a:r>
          </a:p>
          <a:p>
            <a:pPr fontAlgn="base"/>
            <a:r>
              <a:rPr lang="pl-PL" sz="2000" dirty="0" smtClean="0"/>
              <a:t>Automaty mogą testować </a:t>
            </a:r>
            <a:r>
              <a:rPr lang="pl-PL" sz="2000" dirty="0"/>
              <a:t>tylko jeden element </a:t>
            </a:r>
            <a:r>
              <a:rPr lang="pl-PL" sz="2000" dirty="0" smtClean="0"/>
              <a:t>(np</a:t>
            </a:r>
            <a:r>
              <a:rPr lang="pl-PL" sz="2000" dirty="0"/>
              <a:t>. kontrast treści do </a:t>
            </a:r>
            <a:r>
              <a:rPr lang="pl-PL" sz="2000" dirty="0" smtClean="0"/>
              <a:t>tła),  lub nawet kilkadziesiąt </a:t>
            </a:r>
            <a:r>
              <a:rPr lang="pl-PL" sz="2000" dirty="0"/>
              <a:t>różnych </a:t>
            </a:r>
            <a:r>
              <a:rPr lang="pl-PL" sz="2000" dirty="0" smtClean="0"/>
              <a:t>elementów</a:t>
            </a:r>
            <a:endParaRPr lang="pl-PL" sz="2000" dirty="0"/>
          </a:p>
          <a:p>
            <a:pPr fontAlgn="base"/>
            <a:r>
              <a:rPr lang="pl-PL" sz="2000" dirty="0" smtClean="0"/>
              <a:t>Automaty w przeglądarkach najczęściej testują pojedynczą widoczną podstronę. Ale są także rozwiązania testujące od razu </a:t>
            </a:r>
            <a:r>
              <a:rPr lang="pl-PL" sz="2000" dirty="0"/>
              <a:t>kilkaset </a:t>
            </a:r>
            <a:r>
              <a:rPr lang="pl-PL" sz="2000" dirty="0" smtClean="0"/>
              <a:t>podstron.</a:t>
            </a:r>
            <a:endParaRPr lang="pl-PL" sz="2000" dirty="0"/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automatyczne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230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Od </a:t>
            </a:r>
            <a:r>
              <a:rPr lang="pl-PL" sz="2000" b="1" dirty="0"/>
              <a:t>razu otrzymujesz wynik</a:t>
            </a:r>
            <a:r>
              <a:rPr lang="pl-PL" sz="2000" dirty="0"/>
              <a:t> </a:t>
            </a:r>
            <a:r>
              <a:rPr lang="pl-PL" sz="2000" dirty="0" smtClean="0"/>
              <a:t>– maksymalnie </a:t>
            </a:r>
            <a:r>
              <a:rPr lang="pl-PL" sz="2000" dirty="0"/>
              <a:t>po kilku minutach widzisz gdzie są błędy - najczęściej są one graficznie oznaczone na widoku badanej strony.</a:t>
            </a:r>
          </a:p>
          <a:p>
            <a:pPr fontAlgn="base"/>
            <a:r>
              <a:rPr lang="pl-PL" sz="2000" b="1" dirty="0"/>
              <a:t>Częścią automatycznych narzędzi możesz na raz testować dużo podstron</a:t>
            </a:r>
            <a:r>
              <a:rPr lang="pl-PL" sz="2000" dirty="0"/>
              <a:t> – przydaje się szczególnie gdy odpowiadasz za wiele stron internetowych.</a:t>
            </a:r>
          </a:p>
          <a:p>
            <a:pPr fontAlgn="base"/>
            <a:r>
              <a:rPr lang="pl-PL" sz="2000" b="1" dirty="0"/>
              <a:t>Możesz je wykorzystywać do stałego monitorowania</a:t>
            </a:r>
            <a:r>
              <a:rPr lang="pl-PL" sz="2000" dirty="0"/>
              <a:t> dostępności cyfrowej, np. raz na miesiąc, i porównywać łatwo wyniki.</a:t>
            </a:r>
          </a:p>
          <a:p>
            <a:pPr fontAlgn="base"/>
            <a:r>
              <a:rPr lang="pl-PL" sz="2000" b="1" dirty="0"/>
              <a:t>Są bezpłatne lub za stosunkowo niewielką opłatą</a:t>
            </a:r>
            <a:r>
              <a:rPr lang="pl-PL" sz="2000" dirty="0"/>
              <a:t> – większość rozszerzeń przeglądarkowych jest bezpłatnych. Także te bardziej rozbudowane automaty co najmniej część testów oferują </a:t>
            </a:r>
            <a:r>
              <a:rPr lang="pl-PL" sz="2000" dirty="0" smtClean="0"/>
              <a:t>bezkosztowo.</a:t>
            </a:r>
            <a:endParaRPr lang="pl-PL" sz="2000" dirty="0"/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automatyczne – plusy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82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Badają tylko wybrane elementy dostępności cyfrowej</a:t>
            </a:r>
            <a:r>
              <a:rPr lang="pl-PL" sz="2000" dirty="0"/>
              <a:t> – np. nie są w stanie analizować czy treść opisu alternatywnego pasuje do grafiki, a testują jedynie czy grafika ma w kodzie atrybut &lt;alt&gt;, w którym taki opis powinien się znaleźć.</a:t>
            </a:r>
          </a:p>
          <a:p>
            <a:pPr fontAlgn="base"/>
            <a:r>
              <a:rPr lang="pl-PL" sz="2000" b="1" dirty="0"/>
              <a:t>Mogą tworzyć złudne wrażenie dostępności cyfrowej </a:t>
            </a:r>
            <a:r>
              <a:rPr lang="pl-PL" sz="2000" dirty="0"/>
              <a:t>– strona z dobrym wynikiem w teście automatycznym może być niedostępna cyfrowo dla użytkowników np. osób nawigujących samą klawiaturą czy korzystających z </a:t>
            </a:r>
            <a:r>
              <a:rPr lang="pl-PL" sz="2000" u="sng" dirty="0">
                <a:hlinkClick r:id="rId2"/>
              </a:rPr>
              <a:t>czytników ekranu</a:t>
            </a:r>
            <a:r>
              <a:rPr lang="pl-PL" sz="2000" dirty="0"/>
              <a:t>.</a:t>
            </a:r>
          </a:p>
          <a:p>
            <a:pPr fontAlgn="base"/>
            <a:r>
              <a:rPr lang="pl-PL" sz="2000" b="1" dirty="0"/>
              <a:t>Nie pozwalają stwierdzić czy strona internetowa jest zgodna z wymaganiami dostępności cyfrowej dla podmiotów publicznych.</a:t>
            </a:r>
            <a:endParaRPr lang="pl-PL" sz="2000" dirty="0"/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automatyczne – minusy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17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/>
              <a:t>To drugi co do popularności sposób badania stron internetowych pod kątem dostępności cyfrowej. </a:t>
            </a:r>
            <a:endParaRPr lang="pl-PL" sz="2000" dirty="0" smtClean="0"/>
          </a:p>
          <a:p>
            <a:pPr fontAlgn="base"/>
            <a:r>
              <a:rPr lang="pl-PL" sz="2000" dirty="0" smtClean="0"/>
              <a:t>Do </a:t>
            </a:r>
            <a:r>
              <a:rPr lang="pl-PL" sz="2000" dirty="0"/>
              <a:t>wykonania tego badania możesz zatrudnić specjalistę ds. dostępności cyfrowej „z zewnątrz” jak i pracującego w Twoim urzędzie czy organizacji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Badania eksperckie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82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Bada kompleksowe wszystkie elementy dostępności cyfrowej </a:t>
            </a:r>
            <a:r>
              <a:rPr lang="pl-PL" sz="2000" dirty="0"/>
              <a:t>– szczegółowy zakres takiego badania określ wcześniej z </a:t>
            </a:r>
            <a:r>
              <a:rPr lang="pl-PL" sz="2000" dirty="0" smtClean="0"/>
              <a:t>ekspertem.</a:t>
            </a:r>
          </a:p>
          <a:p>
            <a:pPr fontAlgn="base"/>
            <a:r>
              <a:rPr lang="pl-PL" sz="2000" b="1" dirty="0" smtClean="0"/>
              <a:t>Pozwala </a:t>
            </a:r>
            <a:r>
              <a:rPr lang="pl-PL" sz="2000" b="1" dirty="0"/>
              <a:t>stwierdzić czy strona internetowa jest zgodna z </a:t>
            </a:r>
            <a:r>
              <a:rPr lang="pl-PL" sz="2000" b="1" dirty="0" smtClean="0"/>
              <a:t>ustawą </a:t>
            </a:r>
            <a:br>
              <a:rPr lang="pl-PL" sz="2000" b="1" dirty="0" smtClean="0"/>
            </a:br>
            <a:r>
              <a:rPr lang="pl-PL" sz="2000" b="1" dirty="0" smtClean="0"/>
              <a:t>o dostępności cyfrowej </a:t>
            </a:r>
            <a:r>
              <a:rPr lang="pl-PL" sz="2000" dirty="0" smtClean="0"/>
              <a:t>– </a:t>
            </a:r>
            <a:r>
              <a:rPr lang="pl-PL" sz="2000" dirty="0"/>
              <a:t>tylko po pozytywnym wyniku takich badań możesz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deklaracji dostępności stwierdzić zgodność strony internetowej z ustawą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 </a:t>
            </a:r>
            <a:r>
              <a:rPr lang="pl-PL" sz="2000" dirty="0"/>
              <a:t>dostępności cyfrowej.</a:t>
            </a:r>
          </a:p>
          <a:p>
            <a:pPr fontAlgn="base"/>
            <a:r>
              <a:rPr lang="pl-PL" sz="2000" b="1" dirty="0"/>
              <a:t>Oprócz opisu problemów </a:t>
            </a:r>
            <a:r>
              <a:rPr lang="pl-PL" sz="2000" b="1" dirty="0" smtClean="0"/>
              <a:t>może wskazywać rozwiązania </a:t>
            </a:r>
            <a:r>
              <a:rPr lang="pl-PL" sz="2000" dirty="0" smtClean="0"/>
              <a:t>– zlecając </a:t>
            </a:r>
            <a:r>
              <a:rPr lang="pl-PL" sz="2000" dirty="0"/>
              <a:t>takie badanie, pamiętaj, żeby wprost wymagać takich podpowiedzi.</a:t>
            </a:r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Badanie eksperckie – plusy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20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Co to jest dostępność cyfrowa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Co to jest deklaracja dostępności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Od czego zacząć</a:t>
            </a:r>
            <a:endParaRPr lang="pl-PL" sz="23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Sposoby zbierania danych o stanie dostępności cyfrowej</a:t>
            </a:r>
            <a:endParaRPr lang="pl-PL" sz="23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Schemat deklaracji dostępności strony internetowej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Gdzie opublikować deklarację dostępności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Dodatkowe wymagania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solidFill>
                  <a:schemeClr val="tx1"/>
                </a:solidFill>
              </a:rPr>
              <a:t>Przydatne narzędzia i dodatki</a:t>
            </a:r>
            <a:endParaRPr lang="pl-PL" sz="2300" dirty="0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szkolenia</a:t>
            </a:r>
          </a:p>
        </p:txBody>
      </p:sp>
    </p:spTree>
    <p:extLst>
      <p:ext uri="{BB962C8B-B14F-4D97-AF65-F5344CB8AC3E}">
        <p14:creationId xmlns:p14="http://schemas.microsoft.com/office/powerpoint/2010/main" val="5676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Dużo kosztuje i długo trwa </a:t>
            </a:r>
            <a:r>
              <a:rPr lang="pl-PL" sz="2000" dirty="0"/>
              <a:t>– w zależności od wielkości badanej strony, audyt ekspercki może kosztować od tysiąca do nawet kilkunastu tysięcy złotych, a jego przeprowadzenie zajmie średnio ok. 2 tygodni.</a:t>
            </a:r>
          </a:p>
          <a:p>
            <a:pPr fontAlgn="base"/>
            <a:r>
              <a:rPr lang="pl-PL" sz="2000" b="1" dirty="0"/>
              <a:t>W Polsce nie ma wielu specjalistów ds. dostępności cyfrowej </a:t>
            </a:r>
            <a:r>
              <a:rPr lang="pl-PL" sz="2000" dirty="0"/>
              <a:t>– znalezienie specjalisty z dużym doświadczeniem w badaniach eksperckich, może zająć Ci sporo czasu</a:t>
            </a:r>
            <a:r>
              <a:rPr lang="pl-PL" sz="2000" dirty="0" smtClean="0"/>
              <a:t>.</a:t>
            </a:r>
            <a:endParaRPr lang="pl-PL" sz="2000" dirty="0"/>
          </a:p>
          <a:p>
            <a:pPr fontAlgn="base"/>
            <a:r>
              <a:rPr lang="pl-PL" sz="2000" b="1" dirty="0" smtClean="0"/>
              <a:t>Wdrożenie wszystkich rekomendacji z badania może nie być możliwe </a:t>
            </a:r>
            <a:r>
              <a:rPr lang="pl-PL" sz="2000" dirty="0" smtClean="0"/>
              <a:t>– </a:t>
            </a:r>
            <a:r>
              <a:rPr lang="pl-PL" sz="2000" dirty="0"/>
              <a:t>zwłaszcza gdy badanie wykonuje zewnętrzny specjalista, który nie zna specyfiki danego podmiotu, część rekomendacji może nie być dobrze dopasowana.</a:t>
            </a:r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Badanie eksperckie – minusy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385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u="sng" dirty="0">
                <a:hlinkClick r:id="rId2"/>
              </a:rPr>
              <a:t>Lista kontrolna </a:t>
            </a:r>
            <a:r>
              <a:rPr lang="pl-PL" sz="2000" u="sng" dirty="0" smtClean="0">
                <a:hlinkClick r:id="rId2"/>
              </a:rPr>
              <a:t>Gov</a:t>
            </a:r>
            <a:r>
              <a:rPr lang="pl-PL" sz="2000" dirty="0"/>
              <a:t> to narzędzie do samodzielnego wyszukiwania błędów na stronie internetowej, pomocne przy ocenie stanu jej dostępności </a:t>
            </a:r>
            <a:r>
              <a:rPr lang="pl-PL" sz="2000" dirty="0" smtClean="0"/>
              <a:t>cyfrowej.</a:t>
            </a:r>
          </a:p>
          <a:p>
            <a:pPr fontAlgn="base"/>
            <a:r>
              <a:rPr lang="pl-PL" sz="2000" dirty="0" smtClean="0"/>
              <a:t>Składa </a:t>
            </a:r>
            <a:r>
              <a:rPr lang="pl-PL" sz="2000" dirty="0"/>
              <a:t>się z blisko 100 pytań i instrukcji wyjaśniających co musisz zrobić, aby na każde z tych pytań rzetelnie odpowiedzieć.</a:t>
            </a:r>
          </a:p>
          <a:p>
            <a:pPr fontAlgn="base"/>
            <a:r>
              <a:rPr lang="pl-PL" sz="2000" dirty="0"/>
              <a:t>Znajdziesz w niej także podpowiedzi jak dobrać strony do badania i jak ustalić, które błędy powinny być usunięte w pierwszej kolejności.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Test z użyciem Listy Kontrolnej </a:t>
            </a:r>
            <a:r>
              <a:rPr lang="pl-PL" dirty="0" smtClean="0"/>
              <a:t>Gov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47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Pozwala samodzielnie sprawdzić czy </a:t>
            </a:r>
            <a:r>
              <a:rPr lang="pl-PL" sz="2000" b="1" dirty="0" smtClean="0"/>
              <a:t>Wykonawca </a:t>
            </a:r>
            <a:r>
              <a:rPr lang="pl-PL" sz="2000" b="1" dirty="0"/>
              <a:t>strony nie popełnił w niej błędów w dostępności cyfrowej </a:t>
            </a:r>
            <a:r>
              <a:rPr lang="pl-PL" sz="2000" dirty="0"/>
              <a:t>– warto zweryfikować to zanim zapłacisz za zamówioną stronę internetową.</a:t>
            </a:r>
          </a:p>
          <a:p>
            <a:pPr fontAlgn="base"/>
            <a:r>
              <a:rPr lang="pl-PL" sz="2000" b="1" dirty="0"/>
              <a:t>Pomaga odnaleźć bariery, które uniemożliwiają obsługę strony internetowej </a:t>
            </a:r>
            <a:r>
              <a:rPr lang="pl-PL" sz="2000" dirty="0"/>
              <a:t>- </a:t>
            </a:r>
            <a:r>
              <a:rPr lang="pl-PL" sz="2000" dirty="0" smtClean="0"/>
              <a:t>nawet </a:t>
            </a:r>
            <a:r>
              <a:rPr lang="pl-PL" sz="2000" dirty="0"/>
              <a:t>jedna taka bariera sprawia, że cześć użytkowników może nie móc w ogóle skorzystać z tej strony,</a:t>
            </a:r>
          </a:p>
          <a:p>
            <a:pPr fontAlgn="base"/>
            <a:r>
              <a:rPr lang="pl-PL" sz="2000" b="1" dirty="0" smtClean="0"/>
              <a:t>Łatwe </a:t>
            </a:r>
            <a:r>
              <a:rPr lang="pl-PL" sz="2000" b="1" dirty="0"/>
              <a:t>dzięki instrukcji „Krok po kroku” </a:t>
            </a:r>
            <a:r>
              <a:rPr lang="pl-PL" sz="2000" dirty="0"/>
              <a:t>– lista opisuje niezbędne działania, podzielona jest na 3 poziomy, dopasowane do różnych umiejętności osoby wykonującej badanie</a:t>
            </a:r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 z użyciem Listy Kontrolnej </a:t>
            </a:r>
            <a:r>
              <a:rPr lang="pl-PL" dirty="0" smtClean="0"/>
              <a:t>Gov – plusy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19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Pełen test zajmie Ci sporo czasu </a:t>
            </a:r>
            <a:r>
              <a:rPr lang="pl-PL" sz="2000" dirty="0"/>
              <a:t>– na każde z pytań musisz odpowiedzieć analizując oddzielnie kilka czy nawet kilkanaście podstron.</a:t>
            </a:r>
          </a:p>
          <a:p>
            <a:pPr fontAlgn="base"/>
            <a:r>
              <a:rPr lang="pl-PL" sz="2000" b="1" dirty="0"/>
              <a:t>Do odpowiedzi na część pytań niezbędna jest wiedza o tworzeniu stron internetowych </a:t>
            </a:r>
            <a:r>
              <a:rPr lang="pl-PL" sz="2000" dirty="0"/>
              <a:t>– pytania na drugim i trzecim poziomie listy wymagają wiedzy technicznej.</a:t>
            </a:r>
          </a:p>
          <a:p>
            <a:pPr fontAlgn="base"/>
            <a:r>
              <a:rPr lang="pl-PL" sz="2000" b="1" dirty="0"/>
              <a:t>Nie pozwala stwierdzić czy strona internetowa jest zgodna z wymaganiami dostępności cyfrowej dla podmiotów publicznych </a:t>
            </a:r>
            <a:r>
              <a:rPr lang="pl-PL" sz="2000" dirty="0"/>
              <a:t>– pozytywne przejście całej listy, pozwala ocenić, że strona jest co najwyżej częściowo zgodna z wymaganiami ustawy o dostępności cyfrowej.</a:t>
            </a:r>
          </a:p>
          <a:p>
            <a:pPr>
              <a:lnSpc>
                <a:spcPct val="120000"/>
              </a:lnSpc>
            </a:pPr>
            <a:r>
              <a:rPr lang="pl-PL" sz="2200" dirty="0" smtClean="0"/>
              <a:t> </a:t>
            </a:r>
            <a:endParaRPr lang="pl-PL" sz="2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 z użyciem Listy Kontrolnej </a:t>
            </a:r>
            <a:r>
              <a:rPr lang="pl-PL" dirty="0" smtClean="0"/>
              <a:t>Gov – minusy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22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/>
              <a:t>To stosunkowo rzadki sposób testowania. Tymczasem może dostarczyć Ci bardzo cennych informacji, zwłaszcza gdy chcesz sprawdzić nie </a:t>
            </a:r>
            <a:r>
              <a:rPr lang="pl-PL" sz="2000" dirty="0" smtClean="0"/>
              <a:t>tyle </a:t>
            </a:r>
            <a:r>
              <a:rPr lang="pl-PL" sz="2000" dirty="0"/>
              <a:t>zgodność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prawem, </a:t>
            </a:r>
            <a:r>
              <a:rPr lang="pl-PL" sz="2000" dirty="0" smtClean="0"/>
              <a:t>co </a:t>
            </a:r>
            <a:r>
              <a:rPr lang="pl-PL" sz="2000" dirty="0"/>
              <a:t>przyjazność strony internetowej dla użytkowników.</a:t>
            </a:r>
          </a:p>
          <a:p>
            <a:pPr fontAlgn="base"/>
            <a:r>
              <a:rPr lang="pl-PL" sz="2000" dirty="0"/>
              <a:t>Szukając testerów możesz skorzystać z pomocy lokalnej organizacji pozarządowej zrzeszającej osoby z niepełnosprawnościami lub pracującej na ich </a:t>
            </a:r>
            <a:r>
              <a:rPr lang="pl-PL" sz="2000" dirty="0" smtClean="0"/>
              <a:t>rzecz.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Testy z użytkownikami</a:t>
            </a:r>
          </a:p>
        </p:txBody>
      </p:sp>
    </p:spTree>
    <p:extLst>
      <p:ext uri="{BB962C8B-B14F-4D97-AF65-F5344CB8AC3E}">
        <p14:creationId xmlns:p14="http://schemas.microsoft.com/office/powerpoint/2010/main" val="18005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Lepsze </a:t>
            </a:r>
            <a:r>
              <a:rPr lang="pl-PL" sz="2000" b="1" dirty="0"/>
              <a:t>zrozumienie potrzeb użytkowników </a:t>
            </a:r>
            <a:r>
              <a:rPr lang="pl-PL" sz="2000" dirty="0"/>
              <a:t>- zbierasz uwagi bezpośrednio od osób korzystających na co dzień z dostępności cyfrowej.</a:t>
            </a:r>
          </a:p>
          <a:p>
            <a:pPr fontAlgn="base"/>
            <a:r>
              <a:rPr lang="pl-PL" sz="2000" b="1" dirty="0"/>
              <a:t>Badasz cały proces, a nie tylko jego wybrane elementy </a:t>
            </a:r>
            <a:r>
              <a:rPr lang="pl-PL" sz="2000" dirty="0"/>
              <a:t>– sprawdzisz dzięki nim czy użytkownik da radę np. samodzielnie złożyć wniosek, a nie tylko czy pojedyncze pola w tym wniosku są dostępne cyfrowo.</a:t>
            </a:r>
          </a:p>
          <a:p>
            <a:pPr fontAlgn="base"/>
            <a:r>
              <a:rPr lang="pl-PL" sz="2000" b="1" dirty="0"/>
              <a:t>Dają „ludzką twarz” dostępności cyfrowej </a:t>
            </a:r>
            <a:r>
              <a:rPr lang="pl-PL" sz="2000" dirty="0"/>
              <a:t>– wbrew pozorom dostępność cyfrowa nie jest robiona dla zgodności z WCAG, ale dla zapewnienia równego dostępu dla każdego do stron internetowych podmiotów </a:t>
            </a:r>
            <a:r>
              <a:rPr lang="pl-PL" sz="2000" dirty="0" smtClean="0"/>
              <a:t>publicznych.</a:t>
            </a:r>
            <a:endParaRPr lang="pl-PL" sz="2000" dirty="0"/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</a:t>
            </a:r>
            <a:r>
              <a:rPr lang="pl-PL" dirty="0"/>
              <a:t>z </a:t>
            </a:r>
            <a:r>
              <a:rPr lang="pl-PL" dirty="0" smtClean="0"/>
              <a:t>użytkownikami – plusy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3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Wyniki wymagają interpretacji </a:t>
            </a:r>
            <a:r>
              <a:rPr lang="pl-PL" sz="2000" dirty="0"/>
              <a:t>– nie zawsze uwaga zgłoszona przez użytkownika jest błędem dostępności cyfrowej, czasem może wynikać z problemu z </a:t>
            </a:r>
            <a:r>
              <a:rPr lang="pl-PL" sz="2000" dirty="0" smtClean="0"/>
              <a:t>użytecznością </a:t>
            </a:r>
            <a:r>
              <a:rPr lang="pl-PL" sz="2000" dirty="0"/>
              <a:t>czy </a:t>
            </a:r>
            <a:r>
              <a:rPr lang="pl-PL" sz="2000" dirty="0" smtClean="0"/>
              <a:t>braku </a:t>
            </a:r>
            <a:r>
              <a:rPr lang="pl-PL" sz="2000" dirty="0"/>
              <a:t>zrozumienia funkcji przez użytkownika.</a:t>
            </a:r>
          </a:p>
          <a:p>
            <a:pPr fontAlgn="base"/>
            <a:r>
              <a:rPr lang="pl-PL" sz="2000" b="1" dirty="0"/>
              <a:t>Nie pozwalają stwierdzić czy strona internetowa jest zgodna z wymaganiami dostępności cyfrowej dla podmiotów publicznych </a:t>
            </a:r>
            <a:r>
              <a:rPr lang="pl-PL" sz="2000" dirty="0"/>
              <a:t>– testy z użytkownikami nie odnoszą się wprost do wytycznych WCAG. Większość użytkowników nie zna tych wytycznych, a jedynie korzysta na ich stosowaniu.</a:t>
            </a:r>
          </a:p>
          <a:p>
            <a:pPr>
              <a:lnSpc>
                <a:spcPct val="120000"/>
              </a:lnSpc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</a:t>
            </a:r>
            <a:r>
              <a:rPr lang="pl-PL" dirty="0"/>
              <a:t>z </a:t>
            </a:r>
            <a:r>
              <a:rPr lang="pl-PL" dirty="0" smtClean="0"/>
              <a:t>użytkownikami – minusy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249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/>
              <a:t>Czasem wykonanie pełnego przeglądu może nie być możliwe, np. ze względu na jego koszt, czy brak odpowiedniej wiedzy. </a:t>
            </a:r>
            <a:endParaRPr lang="pl-PL" sz="2000" dirty="0" smtClean="0"/>
          </a:p>
          <a:p>
            <a:pPr fontAlgn="base"/>
            <a:r>
              <a:rPr lang="pl-PL" sz="2000" dirty="0" smtClean="0"/>
              <a:t>W </a:t>
            </a:r>
            <a:r>
              <a:rPr lang="pl-PL" sz="2000" dirty="0"/>
              <a:t>takiej sytuacji wykonaj choćby </a:t>
            </a:r>
            <a:r>
              <a:rPr lang="pl-PL" sz="2000" u="sng" dirty="0">
                <a:hlinkClick r:id="rId2"/>
              </a:rPr>
              <a:t>proste testy</a:t>
            </a:r>
            <a:r>
              <a:rPr lang="pl-PL" sz="2000" dirty="0"/>
              <a:t>. Pomogą Ci one zorientować się czy na Twojej stronie internetowej są błędy w dostępności cyfrowej.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Proste testy i analiza podstawowych błędów</a:t>
            </a:r>
          </a:p>
        </p:txBody>
      </p:sp>
    </p:spTree>
    <p:extLst>
      <p:ext uri="{BB962C8B-B14F-4D97-AF65-F5344CB8AC3E}">
        <p14:creationId xmlns:p14="http://schemas.microsoft.com/office/powerpoint/2010/main" val="305289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Badanie jest bardzo proste </a:t>
            </a:r>
            <a:r>
              <a:rPr lang="pl-PL" sz="2000" dirty="0"/>
              <a:t>- brak pieniędzy, czasu czy wiedzy specjalistycznej nie musi blokować Cię przed zajmowaniem się dostępnością cyfrową.</a:t>
            </a:r>
          </a:p>
          <a:p>
            <a:pPr fontAlgn="base"/>
            <a:r>
              <a:rPr lang="pl-PL" sz="2000" b="1" dirty="0"/>
              <a:t>Pozwalają rozpocząć działania na rzecz zapewnienia dostępności cyfrowej </a:t>
            </a:r>
            <a:r>
              <a:rPr lang="pl-PL" sz="2000" dirty="0"/>
              <a:t>– nie musisz wykonywać drogich i czasochłonnych badań żeby zauważyć problem z opisami alternatywnymi grafik i zająć się nim</a:t>
            </a:r>
            <a:r>
              <a:rPr lang="pl-PL" sz="2000" dirty="0" smtClean="0"/>
              <a:t>.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Proste testy i analiza podstawowych </a:t>
            </a:r>
            <a:r>
              <a:rPr lang="pl-PL" dirty="0" smtClean="0"/>
              <a:t>błędów – plusy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22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Bardzo ograniczony zakres analizy </a:t>
            </a:r>
            <a:r>
              <a:rPr lang="pl-PL" sz="2000" dirty="0"/>
              <a:t>– proste testy nie pozwolą Ci na oszacowanie kosztów zapewnienia dostępności cyfrowej Twojej strony, bo znajdziesz tylko podstawowe błędy.</a:t>
            </a:r>
          </a:p>
          <a:p>
            <a:pPr fontAlgn="base"/>
            <a:r>
              <a:rPr lang="pl-PL" sz="2000" b="1" dirty="0"/>
              <a:t>Nie pozwalają stwierdzić czy strona internetowa jest zgodna z wymaganiami dostępności cyfrowej dla podmiotów publicznych </a:t>
            </a:r>
            <a:r>
              <a:rPr lang="pl-PL" sz="2000" dirty="0"/>
              <a:t>– są jedynie dobrym początkiem do poznania tych wytycznych i ich lepszego zrozumienia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Proste testy i analiza podstawowych </a:t>
            </a:r>
            <a:r>
              <a:rPr lang="pl-PL" dirty="0" smtClean="0"/>
              <a:t>błędów – minusy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74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Co to jest dostępność cyfrowa?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04775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dirty="0" smtClean="0"/>
              <a:t>Możesz </a:t>
            </a:r>
            <a:r>
              <a:rPr lang="pl-PL" sz="2000" dirty="0"/>
              <a:t>łączyć ze </a:t>
            </a:r>
            <a:r>
              <a:rPr lang="pl-PL" sz="2000" dirty="0" smtClean="0"/>
              <a:t>sobą różne rodzaje badań </a:t>
            </a:r>
            <a:r>
              <a:rPr lang="pl-PL" sz="2000" dirty="0"/>
              <a:t>i </a:t>
            </a:r>
            <a:r>
              <a:rPr lang="pl-PL" sz="2000" dirty="0" smtClean="0"/>
              <a:t>testów, np.: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zlecić </a:t>
            </a:r>
            <a:r>
              <a:rPr lang="pl-PL" sz="2000" dirty="0"/>
              <a:t>zbadanie 4 najważniejszych lub najbardziej złożonych podstron ekspertowi, a samodzielnie przetestować te prostsze,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zrobić samodzielnie proste testy, ale poszerzyć je o testy z użytkownikami,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zacząć od badania eksperckiego, a </a:t>
            </a:r>
            <a:r>
              <a:rPr lang="pl-PL" sz="2000" dirty="0" smtClean="0"/>
              <a:t>na potrzeby aktualizacji deklaracji dostępności wykonać testy samodzielnie.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Mieszane metody badawcze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53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Schemat deklaracji dostępności strony internetowej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3577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pl-PL" sz="2000" dirty="0" smtClean="0"/>
              <a:t>takie</a:t>
            </a:r>
            <a:r>
              <a:rPr lang="pl-PL" sz="2000" dirty="0"/>
              <a:t>, które musisz użyć </a:t>
            </a:r>
            <a:r>
              <a:rPr lang="pl-PL" sz="2000" b="1" dirty="0"/>
              <a:t>co do słowa zgodnie z wzorem </a:t>
            </a:r>
            <a:r>
              <a:rPr lang="pl-PL" sz="2000" dirty="0" smtClean="0"/>
              <a:t>– obowiązkowe,</a:t>
            </a:r>
            <a:endParaRPr lang="pl-PL" sz="2000" dirty="0"/>
          </a:p>
          <a:p>
            <a:pPr marL="457200" indent="-457200" fontAlgn="base">
              <a:buFont typeface="+mj-lt"/>
              <a:buAutoNum type="arabicPeriod"/>
            </a:pPr>
            <a:r>
              <a:rPr lang="pl-PL" sz="2000" dirty="0"/>
              <a:t>takie, które możesz opisać </a:t>
            </a:r>
            <a:r>
              <a:rPr lang="pl-PL" sz="2000" b="1" dirty="0"/>
              <a:t>własnymi słowami, ale uwzględniając </a:t>
            </a:r>
            <a:br>
              <a:rPr lang="pl-PL" sz="2000" b="1" dirty="0"/>
            </a:br>
            <a:r>
              <a:rPr lang="pl-PL" sz="2000" b="1" dirty="0"/>
              <a:t>w tym opisie konkretne wymagane elementy</a:t>
            </a:r>
            <a:r>
              <a:rPr lang="pl-PL" sz="2000" dirty="0"/>
              <a:t> </a:t>
            </a:r>
            <a:r>
              <a:rPr lang="pl-PL" sz="2000" dirty="0" smtClean="0"/>
              <a:t>– konieczne,</a:t>
            </a:r>
            <a:endParaRPr lang="pl-PL" sz="2000" dirty="0"/>
          </a:p>
          <a:p>
            <a:pPr marL="457200" indent="-457200" fontAlgn="base">
              <a:buFont typeface="+mj-lt"/>
              <a:buAutoNum type="arabicPeriod"/>
            </a:pPr>
            <a:r>
              <a:rPr lang="pl-PL" sz="2000" dirty="0"/>
              <a:t>inne </a:t>
            </a:r>
            <a:r>
              <a:rPr lang="pl-PL" sz="2000" b="1" dirty="0"/>
              <a:t>nieobowiązkowe treści</a:t>
            </a:r>
            <a:r>
              <a:rPr lang="pl-PL" sz="2000" dirty="0"/>
              <a:t>, przydatne dla osób z niepełnosprawnościami, korzystających z informacji i usług danego podmiotu publicznego.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3 rodzaje treści w deklaracji</a:t>
            </a:r>
          </a:p>
        </p:txBody>
      </p:sp>
    </p:spTree>
    <p:extLst>
      <p:ext uri="{BB962C8B-B14F-4D97-AF65-F5344CB8AC3E}">
        <p14:creationId xmlns:p14="http://schemas.microsoft.com/office/powerpoint/2010/main" val="25236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r>
              <a:rPr lang="pl-PL" sz="2000" dirty="0"/>
              <a:t>Z</a:t>
            </a:r>
            <a:r>
              <a:rPr lang="pl-PL" sz="2000" dirty="0" smtClean="0"/>
              <a:t>acznij od tytułu „Deklaracja dostępności” i wstępu – oba te elementy mają obowiązkowe brzmienie, więc uzupełnij je tylko o niezbędne treści.</a:t>
            </a:r>
          </a:p>
          <a:p>
            <a:r>
              <a:rPr lang="pl-PL" sz="2000" dirty="0"/>
              <a:t>Nazwa </a:t>
            </a:r>
            <a:r>
              <a:rPr lang="pl-PL" sz="2000" dirty="0" smtClean="0"/>
              <a:t>strony we wstępie powinna </a:t>
            </a:r>
            <a:r>
              <a:rPr lang="pl-PL" sz="2000" dirty="0"/>
              <a:t>być linkiem prowadzącym do tej strony.</a:t>
            </a:r>
            <a:endParaRPr lang="pl-PL" sz="2000" dirty="0" smtClean="0"/>
          </a:p>
          <a:p>
            <a:r>
              <a:rPr lang="pl-PL" sz="2000" dirty="0" smtClean="0"/>
              <a:t>Podaj także datę publikacja strony, której dotyczy deklaracja oraz datę jej ostatniej aktualizacji mającej wpływ na dostępność cyfrową.</a:t>
            </a:r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Tytuł i informacje wstępne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53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004478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000" b="1" dirty="0" smtClean="0"/>
              <a:t>Deklaracja dostępności</a:t>
            </a:r>
          </a:p>
          <a:p>
            <a:pPr>
              <a:spcBef>
                <a:spcPts val="1800"/>
              </a:spcBef>
            </a:pPr>
            <a:r>
              <a:rPr lang="pl-PL" sz="2000" dirty="0"/>
              <a:t>[Nazwa podmiotu publicznego] zobowiązuje się zapewnić dostępność swojej strony internetowej zgodnie z przepisami ustawy z dnia 4 kwietnia 2019 r. o dostępności cyfrowej stron internetowych i aplikacji mobilnych podmiotów publicznych. </a:t>
            </a:r>
            <a:endParaRPr lang="pl-PL" sz="2000" dirty="0" smtClean="0"/>
          </a:p>
          <a:p>
            <a:pPr>
              <a:spcBef>
                <a:spcPts val="1800"/>
              </a:spcBef>
            </a:pPr>
            <a:r>
              <a:rPr lang="pl-PL" sz="2000" dirty="0" smtClean="0"/>
              <a:t>Deklaracja </a:t>
            </a:r>
            <a:r>
              <a:rPr lang="pl-PL" sz="2000" dirty="0"/>
              <a:t>dostępności dotyczy strony internetowej </a:t>
            </a:r>
            <a:r>
              <a:rPr lang="pl-PL" sz="2000" dirty="0" smtClean="0"/>
              <a:t>[adres </a:t>
            </a:r>
            <a:r>
              <a:rPr lang="pl-PL" sz="2000" dirty="0" err="1" smtClean="0"/>
              <a:t>url</a:t>
            </a:r>
            <a:r>
              <a:rPr lang="pl-PL" sz="2000" dirty="0" smtClean="0"/>
              <a:t> </a:t>
            </a:r>
            <a:r>
              <a:rPr lang="pl-PL" sz="2000" dirty="0"/>
              <a:t>strony internetowej</a:t>
            </a:r>
            <a:r>
              <a:rPr lang="pl-PL" sz="2000" dirty="0" smtClean="0"/>
              <a:t>].</a:t>
            </a:r>
          </a:p>
          <a:p>
            <a:pPr>
              <a:spcBef>
                <a:spcPts val="1800"/>
              </a:spcBef>
            </a:pPr>
            <a:r>
              <a:rPr lang="pl-PL" sz="2000" dirty="0" smtClean="0"/>
              <a:t>Data publikacji strony: [</a:t>
            </a:r>
            <a:r>
              <a:rPr lang="pl-PL" sz="2000" dirty="0" err="1" smtClean="0"/>
              <a:t>rrrr</a:t>
            </a:r>
            <a:r>
              <a:rPr lang="pl-PL" sz="2000" dirty="0" smtClean="0"/>
              <a:t>-mm-</a:t>
            </a:r>
            <a:r>
              <a:rPr lang="pl-PL" sz="2000" dirty="0" err="1" smtClean="0"/>
              <a:t>dd</a:t>
            </a:r>
            <a:r>
              <a:rPr lang="pl-PL" sz="2000" dirty="0" smtClean="0"/>
              <a:t>]; data ostatniej aktualizacji strony: </a:t>
            </a:r>
            <a:r>
              <a:rPr lang="pl-PL" sz="2000" dirty="0"/>
              <a:t>[</a:t>
            </a:r>
            <a:r>
              <a:rPr lang="pl-PL" sz="2000" dirty="0" err="1"/>
              <a:t>rrrr</a:t>
            </a:r>
            <a:r>
              <a:rPr lang="pl-PL" sz="2000" dirty="0"/>
              <a:t>-mm-</a:t>
            </a:r>
            <a:r>
              <a:rPr lang="pl-PL" sz="2000" dirty="0" err="1"/>
              <a:t>dd</a:t>
            </a:r>
            <a:r>
              <a:rPr lang="pl-PL" sz="2000" dirty="0" smtClean="0"/>
              <a:t>].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Tytuł i informacje wstępne - wzorzec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9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73401"/>
            <a:ext cx="10660956" cy="361087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pl-PL" sz="2000" dirty="0">
                <a:solidFill>
                  <a:schemeClr val="tx1"/>
                </a:solidFill>
              </a:rPr>
              <a:t>Ta strona internetowa jest w pełni zgodna z </a:t>
            </a:r>
            <a:r>
              <a:rPr lang="pl-PL" sz="2000" dirty="0" smtClean="0">
                <a:solidFill>
                  <a:schemeClr val="tx1"/>
                </a:solidFill>
              </a:rPr>
              <a:t>ustawą </a:t>
            </a:r>
            <a:r>
              <a:rPr lang="pl-PL" sz="2000" dirty="0">
                <a:solidFill>
                  <a:schemeClr val="tx1"/>
                </a:solidFill>
              </a:rPr>
              <a:t>z dnia 4 kwietnia 2019 r. o dostępności cyfrowej stron internetowych i aplikacji mobilnych podmiotów publicznych.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000" dirty="0">
                <a:solidFill>
                  <a:schemeClr val="tx1"/>
                </a:solidFill>
              </a:rPr>
              <a:t>Ta strona internetowa jest częściowo zgodna z </a:t>
            </a:r>
            <a:r>
              <a:rPr lang="pl-PL" sz="2000" dirty="0" smtClean="0">
                <a:solidFill>
                  <a:schemeClr val="tx1"/>
                </a:solidFill>
              </a:rPr>
              <a:t>ustawą </a:t>
            </a:r>
            <a:r>
              <a:rPr lang="pl-PL" sz="2000" dirty="0">
                <a:solidFill>
                  <a:schemeClr val="tx1"/>
                </a:solidFill>
              </a:rPr>
              <a:t>z dnia 4 kwietnia 2019 r. o dostępności cyfrowej stron internetowych i aplikacji mobilnych podmiotów publicznych z powodu [do wyboru jedna z opcji: „niezgodności”, „wyłączeń” lub „niezgodności i wyłączeń”] wymienionych poniżej.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000" dirty="0">
                <a:solidFill>
                  <a:schemeClr val="tx1"/>
                </a:solidFill>
              </a:rPr>
              <a:t>Ta strona internetowa jest niezgodna z </a:t>
            </a:r>
            <a:r>
              <a:rPr lang="pl-PL" sz="2000" dirty="0" smtClean="0">
                <a:solidFill>
                  <a:schemeClr val="tx1"/>
                </a:solidFill>
              </a:rPr>
              <a:t>ustawą </a:t>
            </a:r>
            <a:r>
              <a:rPr lang="pl-PL" sz="2000" dirty="0">
                <a:solidFill>
                  <a:schemeClr val="tx1"/>
                </a:solidFill>
              </a:rPr>
              <a:t>z dnia 4 kwietnia 2019 r. o dostępności cyfrowej stron internetowych i aplikacji mobilnych podmiotów publicznych z powodu [do wyboru jedna z opcji: „niezgodności”, „wyłączeń” lub „niezgodności i wyłączeń”] wymienionych poniżej.</a:t>
            </a:r>
          </a:p>
          <a:p>
            <a:pPr fontAlgn="base"/>
            <a:endParaRPr lang="pl-PL" sz="2200" b="1" dirty="0" smtClean="0"/>
          </a:p>
          <a:p>
            <a:endParaRPr lang="pl-PL" sz="2200" dirty="0"/>
          </a:p>
          <a:p>
            <a:endParaRPr lang="pl-PL" sz="2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Stan dostępności cyfrowej – 3 opcje do wyboru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00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6215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000" dirty="0">
                <a:solidFill>
                  <a:schemeClr val="tx1"/>
                </a:solidFill>
              </a:rPr>
              <a:t>Jeśli strona internetowa </a:t>
            </a:r>
            <a:r>
              <a:rPr lang="pl-PL" sz="2000" dirty="0" smtClean="0">
                <a:solidFill>
                  <a:schemeClr val="tx1"/>
                </a:solidFill>
              </a:rPr>
              <a:t>częściowo </a:t>
            </a:r>
            <a:r>
              <a:rPr lang="pl-PL" sz="2000" dirty="0">
                <a:solidFill>
                  <a:schemeClr val="tx1"/>
                </a:solidFill>
              </a:rPr>
              <a:t>zgodna lub niezgodna z </a:t>
            </a:r>
            <a:r>
              <a:rPr lang="pl-PL" sz="2000" dirty="0" smtClean="0">
                <a:solidFill>
                  <a:schemeClr val="tx1"/>
                </a:solidFill>
              </a:rPr>
              <a:t>ustawą o </a:t>
            </a:r>
            <a:r>
              <a:rPr lang="pl-PL" sz="2000" dirty="0">
                <a:solidFill>
                  <a:schemeClr val="tx1"/>
                </a:solidFill>
              </a:rPr>
              <a:t>dostępności cyfrowej </a:t>
            </a:r>
            <a:r>
              <a:rPr lang="pl-PL" sz="2000" dirty="0" smtClean="0">
                <a:solidFill>
                  <a:schemeClr val="tx1"/>
                </a:solidFill>
              </a:rPr>
              <a:t>wyjaśnij, </a:t>
            </a:r>
            <a:r>
              <a:rPr lang="pl-PL" sz="2000" dirty="0">
                <a:solidFill>
                  <a:schemeClr val="tx1"/>
                </a:solidFill>
              </a:rPr>
              <a:t>dlaczego tak </a:t>
            </a:r>
            <a:r>
              <a:rPr lang="pl-PL" sz="2000" dirty="0" smtClean="0">
                <a:solidFill>
                  <a:schemeClr val="tx1"/>
                </a:solidFill>
              </a:rPr>
              <a:t>jest.</a:t>
            </a:r>
          </a:p>
          <a:p>
            <a:pPr>
              <a:spcBef>
                <a:spcPts val="1800"/>
              </a:spcBef>
            </a:pPr>
            <a:r>
              <a:rPr lang="pl-PL" sz="2000" dirty="0" smtClean="0"/>
              <a:t>Opis podziel na części, </a:t>
            </a:r>
            <a:r>
              <a:rPr lang="pl-PL" sz="2000" dirty="0"/>
              <a:t>zależnie od zidentyfikowanych </a:t>
            </a:r>
            <a:r>
              <a:rPr lang="pl-PL" sz="2000" dirty="0" smtClean="0"/>
              <a:t>niezgodności </a:t>
            </a:r>
            <a:r>
              <a:rPr lang="pl-PL" sz="2000" dirty="0"/>
              <a:t>i </a:t>
            </a:r>
            <a:r>
              <a:rPr lang="pl-PL" sz="2000" dirty="0" smtClean="0"/>
              <a:t>wyłączeń</a:t>
            </a:r>
            <a:r>
              <a:rPr lang="pl-PL" sz="200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Niezgodności </a:t>
            </a:r>
            <a:r>
              <a:rPr lang="pl-PL" sz="2000" dirty="0" smtClean="0"/>
              <a:t>z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ustawą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 smtClean="0"/>
              <a:t>o dostępności cyfrowej,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Wyłączenia dopuszczane w ustawie o dostępności cyfrowej,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Elementy niedostępne ze względu na nadmierne koszty</a:t>
            </a:r>
            <a:r>
              <a:rPr lang="pl-PL" sz="2000" dirty="0" smtClean="0"/>
              <a:t>.</a:t>
            </a:r>
          </a:p>
          <a:p>
            <a:pPr lvl="0">
              <a:spcBef>
                <a:spcPts val="1800"/>
              </a:spcBef>
            </a:pPr>
            <a:r>
              <a:rPr lang="pl-PL" sz="2000" dirty="0" smtClean="0"/>
              <a:t>Problemy opisz w prosty i zrozumiały sposób.</a:t>
            </a:r>
            <a:endParaRPr lang="pl-PL" sz="2000" dirty="0"/>
          </a:p>
          <a:p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Opis problemów z dostępnością cyfrową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54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447240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pPr lvl="0"/>
            <a:r>
              <a:rPr lang="pl-PL" sz="2000" b="1" dirty="0" smtClean="0"/>
              <a:t>Niezgodności </a:t>
            </a:r>
            <a:r>
              <a:rPr lang="pl-PL" sz="2000" b="1" dirty="0"/>
              <a:t>z </a:t>
            </a:r>
            <a:r>
              <a:rPr lang="pl-PL" sz="2000" b="1" dirty="0" smtClean="0"/>
              <a:t>ustawą o dostępności cyfrowej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części filmów nie ma napisów. Napisy dodajemy maksymalnie w ciągu 3 tygodni od publikacji</a:t>
            </a:r>
            <a:r>
              <a:rPr lang="pl-PL" sz="2000" dirty="0" smtClean="0"/>
              <a:t>.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Część </a:t>
            </a:r>
            <a:r>
              <a:rPr lang="pl-PL" sz="2000" dirty="0"/>
              <a:t>pól formularza kontaktowego </a:t>
            </a:r>
            <a:r>
              <a:rPr lang="pl-PL" sz="2000" dirty="0" smtClean="0"/>
              <a:t>może być dostępna dla czytników ekranu. W </a:t>
            </a:r>
            <a:r>
              <a:rPr lang="pl-PL" sz="2000" dirty="0"/>
              <a:t>razie </a:t>
            </a:r>
            <a:r>
              <a:rPr lang="pl-PL" sz="2000" dirty="0" smtClean="0"/>
              <a:t>problemów</a:t>
            </a:r>
            <a:r>
              <a:rPr lang="pl-PL" sz="2000" dirty="0"/>
              <a:t> </a:t>
            </a:r>
            <a:r>
              <a:rPr lang="pl-PL" sz="2000" dirty="0" smtClean="0"/>
              <a:t>napisz do nas mejl </a:t>
            </a:r>
            <a:r>
              <a:rPr lang="pl-PL" sz="2000" dirty="0"/>
              <a:t>lub </a:t>
            </a:r>
            <a:r>
              <a:rPr lang="pl-PL" sz="2000" dirty="0" smtClean="0"/>
              <a:t>zadzwoń.</a:t>
            </a:r>
            <a:endParaRPr lang="pl-PL" sz="2000" dirty="0"/>
          </a:p>
          <a:p>
            <a:pPr lvl="0"/>
            <a:r>
              <a:rPr lang="pl-PL" sz="2000" b="1" dirty="0" smtClean="0"/>
              <a:t>Wyłączenia </a:t>
            </a:r>
            <a:r>
              <a:rPr lang="pl-PL" sz="2000" b="1" dirty="0"/>
              <a:t>dopuszczane w ustawie o dostępności </a:t>
            </a:r>
            <a:r>
              <a:rPr lang="pl-PL" sz="2000" b="1" dirty="0" smtClean="0"/>
              <a:t>cyfrowej</a:t>
            </a:r>
            <a:endParaRPr lang="pl-PL" sz="2000" b="1" dirty="0"/>
          </a:p>
          <a:p>
            <a:r>
              <a:rPr lang="pl-PL" sz="2000" dirty="0"/>
              <a:t>Dokumenty sprzed 23 września 2018r. nie są dostępne cyfrowo. Jeśli potrzebujesz, </a:t>
            </a:r>
            <a:r>
              <a:rPr lang="pl-PL" sz="2000" dirty="0" smtClean="0"/>
              <a:t>któregoś </a:t>
            </a:r>
            <a:r>
              <a:rPr lang="pl-PL" sz="2000" dirty="0"/>
              <a:t>z nich w formie dostępnej skontaktuj się z </a:t>
            </a:r>
            <a:r>
              <a:rPr lang="pl-PL" sz="2000" dirty="0" smtClean="0"/>
              <a:t>nami.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Opis problemów z dostępnością cyfrową - przykład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84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r>
              <a:rPr lang="pl-PL" sz="2000" dirty="0" smtClean="0"/>
              <a:t>Po </a:t>
            </a:r>
            <a:r>
              <a:rPr lang="pl-PL" sz="2000" dirty="0"/>
              <a:t>opisie stanu dostępności cyfrowej </a:t>
            </a:r>
            <a:r>
              <a:rPr lang="pl-PL" sz="2000" dirty="0" smtClean="0"/>
              <a:t>napisz kiedy ta deklaracja została przygotowana. Datę zapisz w </a:t>
            </a:r>
            <a:r>
              <a:rPr lang="pl-PL" sz="2000" dirty="0"/>
              <a:t>formacie </a:t>
            </a:r>
            <a:r>
              <a:rPr lang="pl-PL" sz="2000" dirty="0" err="1" smtClean="0"/>
              <a:t>rrrr</a:t>
            </a:r>
            <a:r>
              <a:rPr lang="pl-PL" sz="2000" dirty="0" smtClean="0"/>
              <a:t>-mm-</a:t>
            </a:r>
            <a:r>
              <a:rPr lang="pl-PL" sz="2000" dirty="0" err="1" smtClean="0"/>
              <a:t>dd</a:t>
            </a:r>
            <a:r>
              <a:rPr lang="pl-PL" sz="2000" dirty="0" smtClean="0"/>
              <a:t>.</a:t>
            </a:r>
          </a:p>
          <a:p>
            <a:r>
              <a:rPr lang="pl-PL" sz="2000" dirty="0" smtClean="0"/>
              <a:t>Podaj także informacja </a:t>
            </a:r>
            <a:r>
              <a:rPr lang="pl-PL" sz="2000" dirty="0"/>
              <a:t>na jakiej podstawie ten stan został </a:t>
            </a:r>
            <a:r>
              <a:rPr lang="pl-PL" sz="2000" dirty="0" smtClean="0"/>
              <a:t>oceniony – czy było to  </a:t>
            </a:r>
            <a:r>
              <a:rPr lang="pl-PL" sz="2000" dirty="0"/>
              <a:t>samodzielne badanie </a:t>
            </a:r>
            <a:r>
              <a:rPr lang="pl-PL" sz="2000" dirty="0" smtClean="0"/>
              <a:t>czy zlecone </a:t>
            </a:r>
            <a:r>
              <a:rPr lang="pl-PL" sz="2000" dirty="0"/>
              <a:t>podmiotowi </a:t>
            </a:r>
            <a:r>
              <a:rPr lang="pl-PL" sz="2000" dirty="0" smtClean="0"/>
              <a:t>zewnętrznemu.</a:t>
            </a:r>
          </a:p>
          <a:p>
            <a:r>
              <a:rPr lang="pl-PL" sz="2000" dirty="0" smtClean="0"/>
              <a:t>Informację uzupełnij o datę ostatniego przeglądu deklaracji dostępności. Taki przegląd jest </a:t>
            </a:r>
            <a:r>
              <a:rPr lang="pl-PL" sz="2000" dirty="0"/>
              <a:t>obowiązkowy co najmniej raz w roku (do 31 marca danego roku). </a:t>
            </a:r>
          </a:p>
          <a:p>
            <a:r>
              <a:rPr lang="pl-PL" sz="2000" dirty="0"/>
              <a:t>Po pierwszym przeglądzie dodaj tę datę do deklaracji. Po kolejnych przeglądach aktualizuj tę datę.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Informacje o przygotowaniu deklaracji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8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1348933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000" dirty="0" smtClean="0"/>
              <a:t>Tę </a:t>
            </a:r>
            <a:r>
              <a:rPr lang="pl-PL" sz="2000" dirty="0"/>
              <a:t>deklarację dostępności przygotowaliśmy 2020-03-20 na podstawie badania przeprowadzonego przez [nazwa podmiotu badawczego</a:t>
            </a:r>
            <a:r>
              <a:rPr lang="pl-PL" sz="2000" dirty="0" smtClean="0"/>
              <a:t>].</a:t>
            </a:r>
          </a:p>
          <a:p>
            <a:r>
              <a:rPr lang="pl-PL" sz="2000" dirty="0" smtClean="0"/>
              <a:t>Data </a:t>
            </a:r>
            <a:r>
              <a:rPr lang="pl-PL" sz="2000" dirty="0"/>
              <a:t>ostatniego przeglądu deklaracji: </a:t>
            </a:r>
            <a:r>
              <a:rPr lang="pl-PL" sz="2000" dirty="0" smtClean="0"/>
              <a:t>2021-03-20.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Informacje o przygotowaniu deklaracji - przykład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89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Przyjazność dla osób z </a:t>
            </a:r>
            <a:r>
              <a:rPr lang="pl-PL" sz="2000" b="1" dirty="0" smtClean="0"/>
              <a:t>niepełnosprawnościami </a:t>
            </a:r>
            <a:r>
              <a:rPr lang="pl-PL" sz="2000" dirty="0" smtClean="0"/>
              <a:t>– dzięki  dostępności cyfrowej osoby z niepełnosprawnościami mogą wygodnie korzystać z serwisów internetowych i aplikacji mobilnych.</a:t>
            </a:r>
          </a:p>
          <a:p>
            <a:r>
              <a:rPr lang="pl-PL" sz="2000" b="1" dirty="0" smtClean="0"/>
              <a:t>Obowiązek </a:t>
            </a:r>
            <a:r>
              <a:rPr lang="pl-PL" sz="2000" b="1" dirty="0"/>
              <a:t>i szansa dla podmiotów </a:t>
            </a:r>
            <a:r>
              <a:rPr lang="pl-PL" sz="2000" b="1" dirty="0" smtClean="0"/>
              <a:t>publicznych </a:t>
            </a:r>
            <a:r>
              <a:rPr lang="pl-PL" sz="2000" dirty="0" smtClean="0"/>
              <a:t>–</a:t>
            </a:r>
            <a:r>
              <a:rPr lang="pl-PL" sz="2000" b="1" dirty="0" smtClean="0"/>
              <a:t> </a:t>
            </a:r>
            <a:r>
              <a:rPr lang="pl-PL" sz="2000" dirty="0" smtClean="0"/>
              <a:t>to  </a:t>
            </a:r>
            <a:r>
              <a:rPr lang="pl-PL" sz="2000" dirty="0"/>
              <a:t>obowiązek prawny, ale też szansa na dotarcie do wszystkich użytkowników, w tym osób z niepełnosprawnościami. </a:t>
            </a:r>
            <a:endParaRPr lang="pl-PL" sz="2000" dirty="0" smtClean="0"/>
          </a:p>
          <a:p>
            <a:pPr fontAlgn="base"/>
            <a:r>
              <a:rPr lang="pl-PL" sz="2000" b="1" dirty="0"/>
              <a:t>Proces wymagający </a:t>
            </a:r>
            <a:r>
              <a:rPr lang="pl-PL" sz="2000" b="1" dirty="0" smtClean="0"/>
              <a:t>zaplanowania </a:t>
            </a:r>
            <a:r>
              <a:rPr lang="pl-PL" sz="2000" dirty="0" smtClean="0"/>
              <a:t>–</a:t>
            </a:r>
            <a:r>
              <a:rPr lang="pl-PL" sz="2000" b="1" dirty="0" smtClean="0"/>
              <a:t> </a:t>
            </a:r>
            <a:r>
              <a:rPr lang="pl-PL" sz="2000" dirty="0" smtClean="0"/>
              <a:t>bez </a:t>
            </a:r>
            <a:r>
              <a:rPr lang="pl-PL" sz="2000" dirty="0"/>
              <a:t>konsekwentnych, planowanych działań nie sposób zapewnić ją choćby na poziomie </a:t>
            </a:r>
            <a:r>
              <a:rPr lang="pl-PL" sz="2000" dirty="0" smtClean="0"/>
              <a:t>minimalnym.</a:t>
            </a:r>
            <a:endParaRPr lang="pl-PL" sz="2000" dirty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pl-PL" dirty="0" smtClean="0"/>
              <a:t>Dostępność cyfrowa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032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000" dirty="0" smtClean="0"/>
              <a:t>Opisz skróty zgodnie ze stanem faktycznym np.:</a:t>
            </a:r>
          </a:p>
          <a:p>
            <a:pPr>
              <a:spcBef>
                <a:spcPts val="1800"/>
              </a:spcBef>
            </a:pPr>
            <a:r>
              <a:rPr lang="pl-PL" sz="2000" dirty="0" smtClean="0"/>
              <a:t>Na tej </a:t>
            </a:r>
            <a:r>
              <a:rPr lang="pl-PL" sz="2000" dirty="0"/>
              <a:t>stronie internetowej można używać standardowych skrótów klawiaturowych </a:t>
            </a:r>
            <a:r>
              <a:rPr lang="pl-PL" sz="2000" dirty="0" smtClean="0"/>
              <a:t>przeglądarki</a:t>
            </a:r>
            <a:r>
              <a:rPr lang="pl-PL" sz="2000" dirty="0"/>
              <a:t>.</a:t>
            </a:r>
          </a:p>
          <a:p>
            <a:pPr>
              <a:spcBef>
                <a:spcPts val="1800"/>
              </a:spcBef>
            </a:pPr>
            <a:r>
              <a:rPr lang="pl-PL" sz="2000" dirty="0" smtClean="0"/>
              <a:t>lub </a:t>
            </a:r>
            <a:endParaRPr lang="pl-PL" sz="2000" dirty="0"/>
          </a:p>
          <a:p>
            <a:pPr>
              <a:spcBef>
                <a:spcPts val="1800"/>
              </a:spcBef>
            </a:pPr>
            <a:r>
              <a:rPr lang="pl-PL" sz="2000" dirty="0" smtClean="0"/>
              <a:t>Oprócz </a:t>
            </a:r>
            <a:r>
              <a:rPr lang="pl-PL" sz="2000" dirty="0"/>
              <a:t>standardowych skrótów klawiaturowych dodaliśmy </a:t>
            </a:r>
            <a:r>
              <a:rPr lang="pl-PL" sz="2000" dirty="0" smtClean="0"/>
              <a:t>[opis dodanych skrótów].</a:t>
            </a:r>
            <a:endParaRPr lang="pl-PL" sz="2000" dirty="0"/>
          </a:p>
          <a:p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 smtClean="0"/>
              <a:t>Informacje o skrótach klawiaturowych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092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1735827"/>
          </a:xfrm>
        </p:spPr>
        <p:txBody>
          <a:bodyPr>
            <a:noAutofit/>
          </a:bodyPr>
          <a:lstStyle/>
          <a:p>
            <a:r>
              <a:rPr lang="pl-PL" sz="2000" dirty="0" smtClean="0"/>
              <a:t>Zacznij od śródtytułu „Informacje </a:t>
            </a:r>
            <a:r>
              <a:rPr lang="pl-PL" sz="2000" dirty="0"/>
              <a:t>zwrotne i dane kontaktowe”. Jest to </a:t>
            </a:r>
            <a:r>
              <a:rPr lang="pl-PL" sz="2000" dirty="0" smtClean="0"/>
              <a:t>obowiązkowe brzmienie </a:t>
            </a:r>
            <a:r>
              <a:rPr lang="pl-PL" sz="2000" dirty="0"/>
              <a:t>tego tytułu</a:t>
            </a:r>
            <a:r>
              <a:rPr lang="pl-PL" sz="2000" dirty="0" smtClean="0"/>
              <a:t>.</a:t>
            </a:r>
            <a:endParaRPr lang="pl-PL" sz="2000" dirty="0"/>
          </a:p>
          <a:p>
            <a:r>
              <a:rPr lang="pl-PL" sz="2000" dirty="0"/>
              <a:t>W </a:t>
            </a:r>
            <a:r>
              <a:rPr lang="pl-PL" sz="2000" dirty="0" smtClean="0"/>
              <a:t>opis podaj imię </a:t>
            </a:r>
            <a:r>
              <a:rPr lang="pl-PL" sz="2000" dirty="0"/>
              <a:t>i </a:t>
            </a:r>
            <a:r>
              <a:rPr lang="pl-PL" sz="2000" dirty="0" smtClean="0"/>
              <a:t>nazwisko oraz dane kontaktowe osoby</a:t>
            </a:r>
            <a:r>
              <a:rPr lang="pl-PL" sz="2000" dirty="0"/>
              <a:t>, do której zgłasza się problemy z dostępnością </a:t>
            </a:r>
            <a:r>
              <a:rPr lang="pl-PL" sz="2000" dirty="0" smtClean="0"/>
              <a:t>cyfrową.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Informacje o sposobach kontaktu i zgłaszania problemów z dostępnością cyfrową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3996088"/>
            <a:ext cx="10660956" cy="1399082"/>
          </a:xfrm>
          <a:prstGeom prst="rect">
            <a:avLst/>
          </a:prstGeom>
          <a:ln w="38100">
            <a:solidFill>
              <a:srgbClr val="0F539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 smtClean="0"/>
              <a:t>Przykład:</a:t>
            </a:r>
          </a:p>
          <a:p>
            <a:r>
              <a:rPr lang="pl-PL" sz="2000" dirty="0" smtClean="0"/>
              <a:t>Wszystkie problemy z dostępnością cyfrową tej strony internetowej możesz zgłosić do Jana Kowalskiego - </a:t>
            </a:r>
            <a:r>
              <a:rPr lang="pl-PL" sz="2000" dirty="0" err="1" smtClean="0"/>
              <a:t>mejlowo</a:t>
            </a:r>
            <a:r>
              <a:rPr lang="pl-PL" sz="2000" dirty="0" smtClean="0"/>
              <a:t> </a:t>
            </a:r>
            <a:r>
              <a:rPr lang="pl-PL" sz="2000" dirty="0" smtClean="0">
                <a:hlinkClick r:id="rId2"/>
              </a:rPr>
              <a:t>jan.kowalski@gov.pl</a:t>
            </a:r>
            <a:r>
              <a:rPr lang="pl-PL" sz="2000" dirty="0" smtClean="0"/>
              <a:t> lub telefonicznie 22 100 10 10.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4158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r>
              <a:rPr lang="pl-PL" sz="2000" dirty="0" smtClean="0"/>
              <a:t>Po danych kontaktowych umieść opis w jaki sposób są rozpatrywane wnioski i zgłoszenia dotyczącej dostępności cyfrowej i jak można zgłosić skargę na brak dostępności.</a:t>
            </a:r>
            <a:endParaRPr lang="pl-PL" sz="2000" dirty="0"/>
          </a:p>
          <a:p>
            <a:r>
              <a:rPr lang="pl-PL" sz="2000" b="1" dirty="0" smtClean="0"/>
              <a:t>Zakres tego opisu określa ustawa o dostępności cyfrowej</a:t>
            </a:r>
            <a:r>
              <a:rPr lang="pl-PL" sz="2000" dirty="0" smtClean="0"/>
              <a:t>. Musisz podać: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Jak ma wyglądać wniosek o zapewnienie dostępności,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Informacje o terminach w jakich zareagujesz na zgłoszenie (wskazane w ustawie),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Informację o możliwości złożenia skargi,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Link do strony Rzecznika Praw Obywatelskich, który może wspierać.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Opis procedury rozpatrywania wniosków i skarg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3495367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000" dirty="0" smtClean="0"/>
              <a:t>Każdy </a:t>
            </a:r>
            <a:r>
              <a:rPr lang="pl-PL" sz="2000" dirty="0"/>
              <a:t>ma prawo wystąpić z żądaniem zapewnienia dostępności cyfrowej tej strony internetowej lub jej </a:t>
            </a:r>
            <a:r>
              <a:rPr lang="pl-PL" sz="2000" dirty="0" smtClean="0"/>
              <a:t>elementów.</a:t>
            </a:r>
            <a:r>
              <a:rPr lang="pl-PL" sz="2000" dirty="0"/>
              <a:t> </a:t>
            </a:r>
            <a:r>
              <a:rPr lang="pl-PL" sz="2000" dirty="0" smtClean="0"/>
              <a:t>Zgłaszając </a:t>
            </a:r>
            <a:r>
              <a:rPr lang="pl-PL" sz="2000" dirty="0"/>
              <a:t>takie żądanie podaj</a:t>
            </a:r>
            <a:r>
              <a:rPr lang="pl-PL" sz="20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swoje </a:t>
            </a:r>
            <a:r>
              <a:rPr lang="pl-PL" sz="2000" dirty="0"/>
              <a:t>imię i </a:t>
            </a:r>
            <a:r>
              <a:rPr lang="pl-PL" sz="2000" dirty="0" smtClean="0"/>
              <a:t>nazwisko,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swoje</a:t>
            </a:r>
            <a:r>
              <a:rPr lang="pl-PL" sz="2000" dirty="0"/>
              <a:t> dane kontaktowe (np. numer telefonu, e-mail</a:t>
            </a:r>
            <a:r>
              <a:rPr lang="pl-PL" sz="2000" dirty="0" smtClean="0"/>
              <a:t>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dokładny </a:t>
            </a:r>
            <a:r>
              <a:rPr lang="pl-PL" sz="2000" dirty="0"/>
              <a:t>adres strony internetowej, na której jest niedostępny cyfrowo element lub </a:t>
            </a:r>
            <a:r>
              <a:rPr lang="pl-PL" sz="2000" dirty="0" smtClean="0"/>
              <a:t>treść,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opis</a:t>
            </a:r>
            <a:r>
              <a:rPr lang="pl-PL" sz="2000" dirty="0"/>
              <a:t> na czym polega problem i jaki sposób jego rozwiązania byłby dla Ciebie najwygodniejszy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Opis procedury rozpatrywania wniosków i skarg – przykład 1/2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45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8"/>
            <a:ext cx="10660956" cy="4053632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000" dirty="0" smtClean="0"/>
              <a:t>Na </a:t>
            </a:r>
            <a:r>
              <a:rPr lang="pl-PL" sz="2000" dirty="0"/>
              <a:t>Twoje zgłoszenie odpowiemy najszybciej jak to możliwe, nie później niż w ciągu 7 dni od jego </a:t>
            </a:r>
            <a:r>
              <a:rPr lang="pl-PL" sz="2000" dirty="0" smtClean="0"/>
              <a:t>otrzymania. </a:t>
            </a:r>
          </a:p>
          <a:p>
            <a:r>
              <a:rPr lang="pl-PL" sz="2000" dirty="0" smtClean="0"/>
              <a:t>Jeżeli </a:t>
            </a:r>
            <a:r>
              <a:rPr lang="pl-PL" sz="2000" dirty="0"/>
              <a:t>ten termin będzie dla nas zbyt krótki poinformujemy Cię o tym. W tej informacji podamy nowy termin, do którego poprawimy zgłoszone przez Ciebie błędy lub przygotujemy informacje w alternatywny sposób. Ten nowy termin nie będzie dłuższy niż 2 </a:t>
            </a:r>
            <a:r>
              <a:rPr lang="pl-PL" sz="2000" dirty="0" smtClean="0"/>
              <a:t>miesiące.</a:t>
            </a:r>
          </a:p>
          <a:p>
            <a:r>
              <a:rPr lang="pl-PL" sz="2000" dirty="0" smtClean="0"/>
              <a:t>Jeżeli </a:t>
            </a:r>
            <a:r>
              <a:rPr lang="pl-PL" sz="2000" dirty="0"/>
              <a:t>nie będziemy w stanie zapewnić dostępności cyfrowej strony internetowej lub treści, z Twojego </a:t>
            </a:r>
            <a:r>
              <a:rPr lang="pl-PL" sz="2000" dirty="0" smtClean="0"/>
              <a:t>zgłoszenia, </a:t>
            </a:r>
            <a:r>
              <a:rPr lang="pl-PL" sz="2000" dirty="0"/>
              <a:t>zaproponujemy Ci dostęp do nich w alternatywny </a:t>
            </a:r>
            <a:r>
              <a:rPr lang="pl-PL" sz="2000" dirty="0" smtClean="0"/>
              <a:t>sposób.</a:t>
            </a:r>
            <a:endParaRPr lang="pl-PL" sz="2000" dirty="0"/>
          </a:p>
          <a:p>
            <a:r>
              <a:rPr lang="pl-PL" sz="2000" dirty="0" smtClean="0"/>
              <a:t>Jeżeli </a:t>
            </a:r>
            <a:r>
              <a:rPr lang="pl-PL" sz="2000" dirty="0"/>
              <a:t>nasze działania nie będą dla Ciebie zadowalające, możesz zgłosić skargę do kierownictwa naszego </a:t>
            </a:r>
            <a:r>
              <a:rPr lang="pl-PL" sz="2000" dirty="0" smtClean="0"/>
              <a:t>urzędu i </a:t>
            </a:r>
            <a:r>
              <a:rPr lang="pl-PL" sz="2000" dirty="0"/>
              <a:t>poinformować </a:t>
            </a:r>
            <a:r>
              <a:rPr lang="pl-PL" sz="2000" dirty="0" smtClean="0"/>
              <a:t>Rzecznika </a:t>
            </a:r>
            <a:r>
              <a:rPr lang="pl-PL" sz="2000" dirty="0"/>
              <a:t>Praw </a:t>
            </a:r>
            <a:r>
              <a:rPr lang="pl-PL" sz="2000" dirty="0" smtClean="0"/>
              <a:t>Obywatelskich</a:t>
            </a:r>
            <a:r>
              <a:rPr lang="pl-PL" sz="2000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Opis procedury rozpatrywania wniosków i skarg – przykład 2/2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617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60956" cy="4371265"/>
          </a:xfrm>
        </p:spPr>
        <p:txBody>
          <a:bodyPr>
            <a:noAutofit/>
          </a:bodyPr>
          <a:lstStyle/>
          <a:p>
            <a:r>
              <a:rPr lang="pl-PL" sz="2000" dirty="0" smtClean="0"/>
              <a:t>Zacznij od śródtytułu „Dostępność </a:t>
            </a:r>
            <a:r>
              <a:rPr lang="pl-PL" sz="2000" dirty="0"/>
              <a:t>architektoniczna”. Jest to </a:t>
            </a:r>
            <a:r>
              <a:rPr lang="pl-PL" sz="2000" dirty="0" smtClean="0"/>
              <a:t>obowiązkowe brzmienie </a:t>
            </a:r>
            <a:r>
              <a:rPr lang="pl-PL" sz="2000" dirty="0"/>
              <a:t>tego </a:t>
            </a:r>
            <a:r>
              <a:rPr lang="pl-PL" sz="2000" dirty="0" smtClean="0"/>
              <a:t>śródtytułu</a:t>
            </a:r>
            <a:r>
              <a:rPr lang="pl-PL" sz="2000" dirty="0"/>
              <a:t>. </a:t>
            </a:r>
            <a:endParaRPr lang="pl-PL" sz="2000" dirty="0" smtClean="0"/>
          </a:p>
          <a:p>
            <a:r>
              <a:rPr lang="pl-PL" sz="2000" dirty="0" smtClean="0"/>
              <a:t>Następnie podaj adres </a:t>
            </a:r>
            <a:r>
              <a:rPr lang="pl-PL" sz="2000" dirty="0"/>
              <a:t>siedziby </a:t>
            </a:r>
            <a:r>
              <a:rPr lang="pl-PL" sz="2000" dirty="0" smtClean="0"/>
              <a:t>podmiotu publicznego oraz opis jej </a:t>
            </a:r>
            <a:r>
              <a:rPr lang="pl-PL" sz="2000" dirty="0"/>
              <a:t>dostępności architektonicznej lub link do innej strony internetowej, na której taki opis jest zamieszczony.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Stan dostępności architektonicznej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49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000" dirty="0" smtClean="0"/>
              <a:t>Opisz: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Dostępność wejścia </a:t>
            </a:r>
            <a:r>
              <a:rPr lang="pl-PL" sz="2000" dirty="0"/>
              <a:t>do budynku i przechodzenia przez obszary kontroli;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Dostępność </a:t>
            </a:r>
            <a:r>
              <a:rPr lang="pl-PL" sz="2000" dirty="0"/>
              <a:t>korytarzy, schodów i wind;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Dostosowania w budynku, </a:t>
            </a:r>
            <a:r>
              <a:rPr lang="pl-PL" sz="2000" dirty="0"/>
              <a:t>na przykład </a:t>
            </a:r>
            <a:r>
              <a:rPr lang="pl-PL" sz="2000" dirty="0" smtClean="0"/>
              <a:t>pochylnie, platformy, informacje głosowe, pętle indukcyjne;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Miejsca parkingowe </a:t>
            </a:r>
            <a:r>
              <a:rPr lang="pl-PL" sz="2000" dirty="0"/>
              <a:t>i </a:t>
            </a:r>
            <a:r>
              <a:rPr lang="pl-PL" sz="2000" dirty="0" smtClean="0"/>
              <a:t>sposób </a:t>
            </a:r>
            <a:r>
              <a:rPr lang="pl-PL" sz="2000" dirty="0"/>
              <a:t>korzystania z </a:t>
            </a:r>
            <a:r>
              <a:rPr lang="pl-PL" sz="2000" dirty="0" smtClean="0"/>
              <a:t>nich przez osoby z niepełnosprawnościami;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Możliwość wstępu </a:t>
            </a:r>
            <a:r>
              <a:rPr lang="pl-PL" sz="2000" dirty="0"/>
              <a:t>z psem asystującym i </a:t>
            </a:r>
            <a:r>
              <a:rPr lang="pl-PL" sz="2000" dirty="0" smtClean="0"/>
              <a:t>ewentualne uzasadnione ograniczenia;</a:t>
            </a:r>
            <a:endParaRPr lang="pl-PL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M</a:t>
            </a:r>
            <a:r>
              <a:rPr lang="pl-PL" sz="2000" dirty="0" smtClean="0"/>
              <a:t>ożliwości korzystania </a:t>
            </a:r>
            <a:r>
              <a:rPr lang="pl-PL" sz="2000" dirty="0"/>
              <a:t>z tłumacza języka migowego </a:t>
            </a:r>
            <a:r>
              <a:rPr lang="pl-PL" sz="2000" dirty="0" smtClean="0"/>
              <a:t>lub </a:t>
            </a:r>
            <a:r>
              <a:rPr lang="pl-PL" sz="2000" dirty="0"/>
              <a:t>braku takiej możliwości.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Zawartości opisu stanu dostępności architektonicznej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24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000" dirty="0"/>
              <a:t>Jeżeli </a:t>
            </a:r>
            <a:r>
              <a:rPr lang="pl-PL" sz="2000" dirty="0" smtClean="0"/>
              <a:t>Twój posiadasz i udostępniasz </a:t>
            </a:r>
            <a:r>
              <a:rPr lang="pl-PL" sz="2000" dirty="0"/>
              <a:t>aplikacje mobilne, </a:t>
            </a:r>
            <a:r>
              <a:rPr lang="pl-PL" sz="2000" b="1" dirty="0"/>
              <a:t>w deklaracji dostępności swojej strony internetowej</a:t>
            </a:r>
            <a:r>
              <a:rPr lang="pl-PL" sz="2000" dirty="0"/>
              <a:t> </a:t>
            </a:r>
            <a:r>
              <a:rPr lang="pl-PL" sz="2000" dirty="0" smtClean="0"/>
              <a:t>dodaj </a:t>
            </a:r>
            <a:r>
              <a:rPr lang="pl-PL" sz="2000" dirty="0"/>
              <a:t>sekcję ze śródtytułem „Aplikacje mobilne”. Jest to </a:t>
            </a:r>
            <a:r>
              <a:rPr lang="pl-PL" sz="2000" dirty="0" smtClean="0"/>
              <a:t>obowiązkowe brzmienie </a:t>
            </a:r>
            <a:r>
              <a:rPr lang="pl-PL" sz="2000" dirty="0"/>
              <a:t>tego śródtytułu. </a:t>
            </a:r>
          </a:p>
          <a:p>
            <a:r>
              <a:rPr lang="pl-PL" sz="2000" dirty="0" smtClean="0"/>
              <a:t>Następnie wymień </a:t>
            </a:r>
            <a:r>
              <a:rPr lang="pl-PL" sz="2000" dirty="0"/>
              <a:t>te aplikacje mobilne wraz z linkami do stron, na których można je pobrać.</a:t>
            </a:r>
          </a:p>
          <a:p>
            <a:r>
              <a:rPr lang="pl-PL" sz="2000" dirty="0" smtClean="0"/>
              <a:t>Dodaj także link </a:t>
            </a:r>
            <a:r>
              <a:rPr lang="pl-PL" sz="2000" dirty="0"/>
              <a:t>do deklaracji dostępności danej aplikacji mobilnej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Aplikacje mobilne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2696469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000" b="1" dirty="0" smtClean="0"/>
              <a:t>Aplikacje mobilne</a:t>
            </a:r>
            <a:endParaRPr lang="pl-PL" sz="2000" b="1" dirty="0"/>
          </a:p>
          <a:p>
            <a:r>
              <a:rPr lang="pl-PL" sz="2000" dirty="0" smtClean="0"/>
              <a:t>Kancelaria </a:t>
            </a:r>
            <a:r>
              <a:rPr lang="pl-PL" sz="2000" dirty="0"/>
              <a:t>Prezesa Rady Ministrów udostępnia następujące aplikacje mobilne</a:t>
            </a:r>
            <a:r>
              <a:rPr lang="pl-PL" sz="2000" dirty="0" smtClean="0"/>
              <a:t>: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hlinkClick r:id="rId2"/>
              </a:rPr>
              <a:t>mObywatel </a:t>
            </a:r>
            <a:r>
              <a:rPr lang="pl-PL" sz="2000" dirty="0">
                <a:hlinkClick r:id="rId2"/>
              </a:rPr>
              <a:t>w wersji dla systemu </a:t>
            </a:r>
            <a:r>
              <a:rPr lang="pl-PL" sz="2000" dirty="0" smtClean="0">
                <a:hlinkClick r:id="rId2"/>
              </a:rPr>
              <a:t>Android</a:t>
            </a:r>
            <a:r>
              <a:rPr lang="pl-PL" sz="2000" dirty="0" smtClean="0"/>
              <a:t> – aplikacja jest częściowo zgodna z ustawą o dostępności cyfrowej (</a:t>
            </a:r>
            <a:r>
              <a:rPr lang="pl-PL" sz="2000" u="sng" dirty="0">
                <a:solidFill>
                  <a:srgbClr val="0070C0"/>
                </a:solidFill>
              </a:rPr>
              <a:t>deklaracja Aplikacji dla systemu Android</a:t>
            </a:r>
            <a:r>
              <a:rPr lang="pl-PL" sz="2000" dirty="0" smtClean="0"/>
              <a:t>) 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hlinkClick r:id="rId3"/>
              </a:rPr>
              <a:t>mObywatel </a:t>
            </a:r>
            <a:r>
              <a:rPr lang="pl-PL" sz="2000" dirty="0">
                <a:hlinkClick r:id="rId3"/>
              </a:rPr>
              <a:t>w wersji dla systemu </a:t>
            </a:r>
            <a:r>
              <a:rPr lang="pl-PL" sz="2000" dirty="0" smtClean="0">
                <a:hlinkClick r:id="rId3"/>
              </a:rPr>
              <a:t>iOS</a:t>
            </a:r>
            <a:r>
              <a:rPr lang="pl-PL" sz="2000" dirty="0"/>
              <a:t>. – aplikacja jest </a:t>
            </a:r>
            <a:r>
              <a:rPr lang="pl-PL" sz="2000" dirty="0" smtClean="0"/>
              <a:t>w pełni </a:t>
            </a:r>
            <a:r>
              <a:rPr lang="pl-PL" sz="2000" dirty="0"/>
              <a:t>zgodna z ustawą o dostępności cyfrowej (</a:t>
            </a:r>
            <a:r>
              <a:rPr lang="pl-PL" sz="2000" u="sng" dirty="0">
                <a:solidFill>
                  <a:srgbClr val="0070C0"/>
                </a:solidFill>
              </a:rPr>
              <a:t>deklaracja Aplikacji dla systemu </a:t>
            </a:r>
            <a:r>
              <a:rPr lang="pl-PL" sz="2000" u="sng" dirty="0" smtClean="0">
                <a:solidFill>
                  <a:srgbClr val="0070C0"/>
                </a:solidFill>
              </a:rPr>
              <a:t>iOS</a:t>
            </a:r>
            <a:r>
              <a:rPr lang="pl-PL" sz="2000" dirty="0" smtClean="0"/>
              <a:t>)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 smtClean="0"/>
              <a:t>Aplikacje mobilne - przykład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95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Gdzie opublikować deklarację dostępności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9486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Zgodność z ustawą (o dostępności cyfrowej)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kryteria z Załącznika (nieco mniej niż WCAG na poziomie AA);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d</a:t>
            </a:r>
            <a:r>
              <a:rPr lang="pl-PL" sz="2000" dirty="0" smtClean="0"/>
              <a:t>opuszczalne wyłączenia (np. multimedia opublikowane przed 23 września 2020r., mapy, dokumenty opublikowane przez 23 września 2018r.);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dodatkowe wymogi ustawy (nieuwzględnione we WCAG) np. deklaracja dostępności;  </a:t>
            </a:r>
            <a:endParaRPr lang="pl-PL" sz="2000" dirty="0"/>
          </a:p>
          <a:p>
            <a:r>
              <a:rPr lang="pl-PL" sz="20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Poziom minimalny dostępności cyfrowej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59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pPr fontAlgn="base"/>
            <a:r>
              <a:rPr lang="pl-PL" sz="2000" dirty="0" smtClean="0"/>
              <a:t>Deklarację dostępności strony internetowej, opublikuj na tej stronie internetowej.</a:t>
            </a:r>
          </a:p>
          <a:p>
            <a:pPr fontAlgn="base"/>
            <a:r>
              <a:rPr lang="pl-PL" sz="2000" dirty="0" smtClean="0"/>
              <a:t>Link do niej umieść w </a:t>
            </a:r>
            <a:r>
              <a:rPr lang="pl-PL" sz="2000" dirty="0"/>
              <a:t>miejscu zawsze wyświetlanym na wszystkich podstronach np. w stopce lub nagłówku.</a:t>
            </a:r>
          </a:p>
          <a:p>
            <a:pPr fontAlgn="base"/>
            <a:endParaRPr lang="pl-PL" sz="2000" dirty="0" smtClean="0"/>
          </a:p>
          <a:p>
            <a:pPr fontAlgn="base"/>
            <a:r>
              <a:rPr lang="pl-PL" sz="2000" dirty="0" smtClean="0"/>
              <a:t>Deklarację </a:t>
            </a:r>
            <a:r>
              <a:rPr lang="pl-PL" sz="2000" dirty="0"/>
              <a:t>dostępności aplikacji mobilnej, opublikuj na wybranej stronie internetowej Twojego podmiotu oraz w tej aplikacji mobilnej. </a:t>
            </a:r>
          </a:p>
          <a:p>
            <a:pPr fontAlgn="base"/>
            <a:r>
              <a:rPr lang="pl-PL" sz="2000" dirty="0" smtClean="0"/>
              <a:t>Link do niej umieść na </a:t>
            </a:r>
            <a:r>
              <a:rPr lang="pl-PL" sz="2000" dirty="0"/>
              <a:t>stronie </a:t>
            </a:r>
            <a:r>
              <a:rPr lang="pl-PL" sz="2000" dirty="0" smtClean="0"/>
              <a:t>internetowej, z której można pobrać tę aplikację oraz w </a:t>
            </a:r>
            <a:r>
              <a:rPr lang="pl-PL" sz="2000" dirty="0"/>
              <a:t>miejscu łatwo dostępnym w aplikacji </a:t>
            </a:r>
            <a:r>
              <a:rPr lang="pl-PL" sz="2000" dirty="0" smtClean="0"/>
              <a:t>np</a:t>
            </a:r>
            <a:r>
              <a:rPr lang="pl-PL" sz="2000" dirty="0"/>
              <a:t>. w sekcji „Pomoc” lub w menu.</a:t>
            </a:r>
          </a:p>
          <a:p>
            <a:pPr fontAlgn="base"/>
            <a:endParaRPr lang="pl-PL" sz="20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pPr fontAlgn="base"/>
            <a:r>
              <a:rPr lang="pl-PL" sz="2400" dirty="0" smtClean="0"/>
              <a:t>Umiejscowienia </a:t>
            </a:r>
            <a:r>
              <a:rPr lang="pl-PL" sz="2400" dirty="0"/>
              <a:t>deklaracji dostępności</a:t>
            </a:r>
          </a:p>
        </p:txBody>
      </p:sp>
    </p:spTree>
    <p:extLst>
      <p:ext uri="{BB962C8B-B14F-4D97-AF65-F5344CB8AC3E}">
        <p14:creationId xmlns:p14="http://schemas.microsoft.com/office/powerpoint/2010/main" val="33573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Dodatkowe wymagania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0041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pPr fontAlgn="base"/>
            <a:r>
              <a:rPr lang="pl-PL" sz="2000" dirty="0" smtClean="0">
                <a:hlinkClick r:id="rId2"/>
              </a:rPr>
              <a:t>Warunki techniczne</a:t>
            </a:r>
            <a:r>
              <a:rPr lang="pl-PL" sz="2000" dirty="0" smtClean="0"/>
              <a:t> deklaracji dostępności określają dodatkowo: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Specyficzne identyfikatory HTML, które powinny znaleźć się w deklaracji (np. a11y-status, </a:t>
            </a:r>
            <a:r>
              <a:rPr lang="pl-PL" sz="2000" dirty="0" smtClean="0"/>
              <a:t>a11y-data-sporzadzenie</a:t>
            </a:r>
            <a:r>
              <a:rPr lang="pl-PL" sz="2000" dirty="0" smtClean="0"/>
              <a:t>),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Brzmienie i poziomy nagłówków dzielących deklarację dostępności na logiczne części.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000" dirty="0"/>
          </a:p>
          <a:p>
            <a:pPr fontAlgn="base"/>
            <a:r>
              <a:rPr lang="pl-PL" sz="2000" dirty="0" smtClean="0"/>
              <a:t>Jeśli nie masz doświadczenia w pisaniu kodu HTML poproś o pomoc, w dodaniu tych identyfikatorów i nagłówków, odpowiedniego specjalistę z Twojego podmiotu. </a:t>
            </a:r>
            <a:endParaRPr lang="pl-PL" sz="2000" dirty="0"/>
          </a:p>
          <a:p>
            <a:pPr fontAlgn="base"/>
            <a:endParaRPr lang="pl-PL" sz="20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pPr fontAlgn="base"/>
            <a:r>
              <a:rPr lang="pl-PL" sz="2400" dirty="0" smtClean="0"/>
              <a:t>Zgodność z warunkami technicznymi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258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Przydatne narzędzia </a:t>
            </a:r>
            <a:r>
              <a:rPr lang="pl-PL" sz="4000" dirty="0"/>
              <a:t>i </a:t>
            </a:r>
            <a:r>
              <a:rPr lang="pl-PL" sz="4000" dirty="0" smtClean="0"/>
              <a:t>dodatki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7712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>
              <a:buClr>
                <a:srgbClr val="C12607"/>
              </a:buClr>
            </a:pPr>
            <a:r>
              <a:rPr lang="pl-PL" sz="2000" dirty="0">
                <a:hlinkClick r:id="rId2"/>
              </a:rPr>
              <a:t>Przykładowa deklaracja dostępności</a:t>
            </a:r>
            <a:r>
              <a:rPr lang="pl-PL" sz="2000" dirty="0"/>
              <a:t> (jako inspiracja, a nie kopia)</a:t>
            </a:r>
          </a:p>
          <a:p>
            <a:pPr>
              <a:buClr>
                <a:srgbClr val="C12607"/>
              </a:buClr>
            </a:pPr>
            <a:r>
              <a:rPr lang="pl-PL" sz="2000" dirty="0">
                <a:hlinkClick r:id="rId3"/>
              </a:rPr>
              <a:t>Poradnik – Jak przygotować deklarację dostępności?</a:t>
            </a:r>
            <a:endParaRPr lang="pl-PL" sz="2000" dirty="0"/>
          </a:p>
          <a:p>
            <a:pPr>
              <a:buClr>
                <a:srgbClr val="C12607"/>
              </a:buClr>
            </a:pPr>
            <a:r>
              <a:rPr lang="pl-PL" sz="2000" dirty="0">
                <a:hlinkClick r:id="rId4"/>
              </a:rPr>
              <a:t>Poradnik - Jak  samodzielnie badać dostępność cyfrową – Lista Kontrolna?</a:t>
            </a:r>
            <a:endParaRPr lang="pl-PL" sz="2000" dirty="0"/>
          </a:p>
          <a:p>
            <a:pPr>
              <a:buClr>
                <a:srgbClr val="C12607"/>
              </a:buClr>
            </a:pPr>
            <a:r>
              <a:rPr lang="pl-PL" sz="2000" dirty="0">
                <a:hlinkClick r:id="rId5"/>
              </a:rPr>
              <a:t>Omówienie wymagań prawnych związanych z dostępnością cyfrową</a:t>
            </a:r>
            <a:r>
              <a:rPr lang="pl-PL" sz="2000" dirty="0"/>
              <a:t>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 smtClean="0"/>
              <a:t>Warto przeczytać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07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31850" y="4436198"/>
            <a:ext cx="10824344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https://www.gov.pl/web/dostepnosc-cyfrowa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dostepnosc.cyfrowa@mc.gov.pl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/>
          <a:lstStyle/>
          <a:p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Dziękuję za </a:t>
            </a:r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uwagę</a:t>
            </a: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Zgodność z WCAG + dodatkowe wymogi ustawy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wszystkie kryteria WCAG na poziomie AA lub AAA (szerzej niż w Załączniku do ustawy);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b</a:t>
            </a:r>
            <a:r>
              <a:rPr lang="pl-PL" sz="2000" dirty="0" smtClean="0"/>
              <a:t>ez dopuszczalnych w ustawie wyłączeń;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dodatkowe wymogi ustawy (nieuwzględnione we WCAG) np. deklaracja dostępności;  </a:t>
            </a:r>
            <a:endParaRPr lang="pl-PL" sz="2000" dirty="0"/>
          </a:p>
          <a:p>
            <a:r>
              <a:rPr lang="pl-PL" sz="20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Poziom pośredni dostępności cyfrowej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31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 smtClean="0"/>
              <a:t>Zgodność z WCAG + dodatkowe wymogi ustawy + inne wymagania </a:t>
            </a:r>
          </a:p>
          <a:p>
            <a:pPr fontAlgn="base"/>
            <a:r>
              <a:rPr lang="pl-PL" sz="2000" dirty="0"/>
              <a:t>To co na poziomie pośrednim poszerzone np. o: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tłumaczenie na polski język migowy filmów;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informacja „O nas” w formacie </a:t>
            </a:r>
            <a:r>
              <a:rPr lang="en-GB" sz="2000" dirty="0"/>
              <a:t>easy to read</a:t>
            </a:r>
            <a:r>
              <a:rPr lang="pl-PL" sz="2000" dirty="0"/>
              <a:t> oraz w polskim języku migowym;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dodatkowe wymogi w projektach realizowanych ze środków UE;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 smtClean="0"/>
              <a:t>zgodność </a:t>
            </a:r>
            <a:r>
              <a:rPr lang="pl-PL" sz="2000" dirty="0"/>
              <a:t>z wewnętrznymi standardami (np. prostego języka);  </a:t>
            </a: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Poziom plus dostępności cyfrowej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0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Co to jest deklaracja dostępności?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22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000" b="1" dirty="0"/>
              <a:t>Opis dostępności podmiotu publicznego </a:t>
            </a:r>
            <a:r>
              <a:rPr lang="pl-PL" sz="2000" b="1" dirty="0" smtClean="0"/>
              <a:t>dla osób</a:t>
            </a:r>
            <a:r>
              <a:rPr lang="pl-PL" sz="2000" b="1" dirty="0"/>
              <a:t> 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z niepełnosprawnościami</a:t>
            </a:r>
            <a:r>
              <a:rPr lang="pl-PL" sz="2000" b="1" dirty="0"/>
              <a:t>. </a:t>
            </a:r>
          </a:p>
          <a:p>
            <a:pPr fontAlgn="base"/>
            <a:r>
              <a:rPr lang="pl-PL" sz="2000" dirty="0"/>
              <a:t>Informuje te osoby o stanie </a:t>
            </a:r>
            <a:r>
              <a:rPr lang="pl-PL" sz="2000" dirty="0" smtClean="0"/>
              <a:t>dostępności strony internetowej</a:t>
            </a:r>
            <a:r>
              <a:rPr lang="pl-PL" sz="2000" dirty="0"/>
              <a:t>, </a:t>
            </a:r>
            <a:r>
              <a:rPr lang="pl-PL" sz="2000" dirty="0" smtClean="0"/>
              <a:t>aplikacji </a:t>
            </a:r>
            <a:r>
              <a:rPr lang="pl-PL" sz="2000" dirty="0"/>
              <a:t>mobilnej </a:t>
            </a:r>
            <a:r>
              <a:rPr lang="pl-PL" sz="2000" dirty="0" smtClean="0"/>
              <a:t>i budynku siedziby</a:t>
            </a:r>
            <a:r>
              <a:rPr lang="pl-PL" sz="2000" dirty="0"/>
              <a:t> podmiotu publicznego.</a:t>
            </a:r>
          </a:p>
          <a:p>
            <a:pPr fontAlgn="base"/>
            <a:r>
              <a:rPr lang="pl-PL" sz="2000" dirty="0" smtClean="0"/>
              <a:t>Jest obowiązkowa dla stron internetowych podmiotów publicznych od </a:t>
            </a:r>
            <a:br>
              <a:rPr lang="pl-PL" sz="2000" dirty="0" smtClean="0"/>
            </a:br>
            <a:r>
              <a:rPr lang="pl-PL" sz="2000" dirty="0" smtClean="0"/>
              <a:t>23 września 2020 r., a dla aplikacji mobilnych tych podmiotów od </a:t>
            </a:r>
            <a:br>
              <a:rPr lang="pl-PL" sz="2000" dirty="0" smtClean="0"/>
            </a:br>
            <a:r>
              <a:rPr lang="pl-PL" sz="2000" dirty="0" smtClean="0"/>
              <a:t>23 czerwca 2021 r.</a:t>
            </a:r>
            <a:endParaRPr lang="pl-PL" sz="2000" dirty="0"/>
          </a:p>
          <a:p>
            <a:pPr fontAlgn="base"/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Deklaracja dostępności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54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7953</TotalTime>
  <Words>2391</Words>
  <Application>Microsoft Office PowerPoint</Application>
  <PresentationFormat>Panoramiczny</PresentationFormat>
  <Paragraphs>238</Paragraphs>
  <Slides>56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Open Sans</vt:lpstr>
      <vt:lpstr>Open Sans Semibold</vt:lpstr>
      <vt:lpstr>Office Theme</vt:lpstr>
      <vt:lpstr>Deklaracja dostępności tworzenie dokumentu i jego aktualizacja</vt:lpstr>
      <vt:lpstr>Plan szkolenia</vt:lpstr>
      <vt:lpstr>Co to jest dostępność cyfrowa?</vt:lpstr>
      <vt:lpstr>Dostępność cyfrowa</vt:lpstr>
      <vt:lpstr>Poziom minimalny dostępności cyfrowej</vt:lpstr>
      <vt:lpstr>Poziom pośredni dostępności cyfrowej</vt:lpstr>
      <vt:lpstr>Poziom plus dostępności cyfrowej</vt:lpstr>
      <vt:lpstr>Co to jest deklaracja dostępności?</vt:lpstr>
      <vt:lpstr>Deklaracja dostępności</vt:lpstr>
      <vt:lpstr>Ważne!</vt:lpstr>
      <vt:lpstr>Deklaracja dostępności ma określoną formę</vt:lpstr>
      <vt:lpstr>Od czego zacząć?</vt:lpstr>
      <vt:lpstr>Zanim zaczniesz pisać lub aktualizować deklarację dostępności</vt:lpstr>
      <vt:lpstr>Sposoby zbierania danych o stanie dostępności cyfrowej</vt:lpstr>
      <vt:lpstr>Testy automatyczne</vt:lpstr>
      <vt:lpstr>Testy automatyczne – plusy</vt:lpstr>
      <vt:lpstr>Testy automatyczne – minusy</vt:lpstr>
      <vt:lpstr>Badania eksperckie</vt:lpstr>
      <vt:lpstr>Badanie eksperckie – plusy</vt:lpstr>
      <vt:lpstr>Badanie eksperckie – minusy</vt:lpstr>
      <vt:lpstr>Test z użyciem Listy Kontrolnej Gov</vt:lpstr>
      <vt:lpstr>Test z użyciem Listy Kontrolnej Gov – plusy</vt:lpstr>
      <vt:lpstr>Test z użyciem Listy Kontrolnej Gov – minusy</vt:lpstr>
      <vt:lpstr>Testy z użytkownikami</vt:lpstr>
      <vt:lpstr>Testy z użytkownikami – plusy</vt:lpstr>
      <vt:lpstr>Testy z użytkownikami – minusy</vt:lpstr>
      <vt:lpstr>Proste testy i analiza podstawowych błędów</vt:lpstr>
      <vt:lpstr>Proste testy i analiza podstawowych błędów – plusy</vt:lpstr>
      <vt:lpstr>Proste testy i analiza podstawowych błędów – minusy</vt:lpstr>
      <vt:lpstr>Mieszane metody badawcze</vt:lpstr>
      <vt:lpstr>Schemat deklaracji dostępności strony internetowej</vt:lpstr>
      <vt:lpstr>3 rodzaje treści w deklaracji</vt:lpstr>
      <vt:lpstr>Tytuł i informacje wstępne</vt:lpstr>
      <vt:lpstr>Tytuł i informacje wstępne - wzorzec</vt:lpstr>
      <vt:lpstr>Stan dostępności cyfrowej – 3 opcje do wyboru</vt:lpstr>
      <vt:lpstr>Opis problemów z dostępnością cyfrową</vt:lpstr>
      <vt:lpstr>Opis problemów z dostępnością cyfrową - przykład</vt:lpstr>
      <vt:lpstr>Informacje o przygotowaniu deklaracji</vt:lpstr>
      <vt:lpstr>Informacje o przygotowaniu deklaracji - przykład</vt:lpstr>
      <vt:lpstr>Informacje o skrótach klawiaturowych</vt:lpstr>
      <vt:lpstr>Informacje o sposobach kontaktu i zgłaszania problemów z dostępnością cyfrową</vt:lpstr>
      <vt:lpstr>Opis procedury rozpatrywania wniosków i skarg</vt:lpstr>
      <vt:lpstr>Opis procedury rozpatrywania wniosków i skarg – przykład 1/2</vt:lpstr>
      <vt:lpstr>Opis procedury rozpatrywania wniosków i skarg – przykład 2/2</vt:lpstr>
      <vt:lpstr>Stan dostępności architektonicznej</vt:lpstr>
      <vt:lpstr>Zawartości opisu stanu dostępności architektonicznej</vt:lpstr>
      <vt:lpstr>Aplikacje mobilne</vt:lpstr>
      <vt:lpstr>Aplikacje mobilne - przykład</vt:lpstr>
      <vt:lpstr>Gdzie opublikować deklarację dostępności</vt:lpstr>
      <vt:lpstr>Umiejscowienia deklaracji dostępności</vt:lpstr>
      <vt:lpstr>Dodatkowe wymagania</vt:lpstr>
      <vt:lpstr>Zgodność z warunkami technicznymi</vt:lpstr>
      <vt:lpstr>Przydatne narzędzia i dodatki</vt:lpstr>
      <vt:lpstr>Warto przeczytać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Deklaracja dostępności - tworzenie dokumentu i jego aktualizacja</dc:title>
  <dc:creator>Krycki Wojciech</dc:creator>
  <cp:lastModifiedBy>Dębski Jakub</cp:lastModifiedBy>
  <cp:revision>422</cp:revision>
  <dcterms:created xsi:type="dcterms:W3CDTF">2018-01-11T08:55:36Z</dcterms:created>
  <dcterms:modified xsi:type="dcterms:W3CDTF">2022-01-18T12:55:34Z</dcterms:modified>
</cp:coreProperties>
</file>