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69" r:id="rId4"/>
    <p:sldId id="259" r:id="rId5"/>
    <p:sldId id="260" r:id="rId6"/>
    <p:sldId id="270" r:id="rId7"/>
    <p:sldId id="263" r:id="rId8"/>
    <p:sldId id="271" r:id="rId9"/>
    <p:sldId id="272" r:id="rId10"/>
    <p:sldId id="273" r:id="rId11"/>
    <p:sldId id="265" r:id="rId12"/>
    <p:sldId id="274" r:id="rId13"/>
    <p:sldId id="275" r:id="rId14"/>
    <p:sldId id="276" r:id="rId15"/>
    <p:sldId id="277" r:id="rId16"/>
    <p:sldId id="278" r:id="rId17"/>
    <p:sldId id="279" r:id="rId18"/>
    <p:sldId id="280" r:id="rId19"/>
    <p:sldId id="282" r:id="rId20"/>
    <p:sldId id="283" r:id="rId21"/>
    <p:sldId id="284" r:id="rId22"/>
    <p:sldId id="288" r:id="rId23"/>
    <p:sldId id="285" r:id="rId24"/>
    <p:sldId id="286" r:id="rId25"/>
    <p:sldId id="287" r:id="rId26"/>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84" y="19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2016-09-01</a:t>
            </a:r>
            <a:endParaRPr/>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2016-09-01</a:t>
            </a:r>
            <a:endParaRPr/>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77542409-6A04-4DC6-AC3A-D3758287A8F2}" type="slidenum">
              <a:rPr lang="en-US" smtClean="0"/>
              <a:t>2</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935E2820-AFE1-45FA-949E-17BDB534E1DC}" type="slidenum">
              <a:rPr lang="en-US" smtClean="0"/>
              <a:t>3</a:t>
            </a:fld>
            <a:endParaRPr lang="en-US"/>
          </a:p>
        </p:txBody>
      </p:sp>
    </p:spTree>
    <p:extLst>
      <p:ext uri="{BB962C8B-B14F-4D97-AF65-F5344CB8AC3E}">
        <p14:creationId xmlns:p14="http://schemas.microsoft.com/office/powerpoint/2010/main"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935E2820-AFE1-45FA-949E-17BDB534E1DC}" type="slidenum">
              <a:rPr lang="en-US" smtClean="0"/>
              <a:t>25</a:t>
            </a:fld>
            <a:endParaRPr lang="en-US"/>
          </a:p>
        </p:txBody>
      </p:sp>
    </p:spTree>
    <p:extLst>
      <p:ext uri="{BB962C8B-B14F-4D97-AF65-F5344CB8AC3E}">
        <p14:creationId xmlns:p14="http://schemas.microsoft.com/office/powerpoint/2010/main" val="1230774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pl-PL"/>
              <a:t>Kliknij, aby edytować styl</a:t>
            </a:r>
            <a:endParaRPr/>
          </a:p>
        </p:txBody>
      </p:sp>
      <p:sp>
        <p:nvSpPr>
          <p:cNvPr id="3" name="Podtytuł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l-PL"/>
              <a:t>Kliknij, aby edytować styl wzorca podtytułu</a:t>
            </a:r>
            <a:endParaRPr/>
          </a:p>
        </p:txBody>
      </p:sp>
      <p:sp>
        <p:nvSpPr>
          <p:cNvPr id="8" name="Data — symbol zastępczy 7"/>
          <p:cNvSpPr>
            <a:spLocks noGrp="1"/>
          </p:cNvSpPr>
          <p:nvPr>
            <p:ph type="dt" sz="half" idx="10"/>
          </p:nvPr>
        </p:nvSpPr>
        <p:spPr/>
        <p:txBody>
          <a:bodyPr rtlCol="0"/>
          <a:lstStyle/>
          <a:p>
            <a:pPr rtl="0"/>
            <a:r>
              <a:rPr lang="en-US"/>
              <a:t>2016-09-01</a:t>
            </a:r>
            <a:endParaRPr/>
          </a:p>
        </p:txBody>
      </p:sp>
      <p:sp>
        <p:nvSpPr>
          <p:cNvPr id="9" name="Stopka — symbol zastępczy 8"/>
          <p:cNvSpPr>
            <a:spLocks noGrp="1"/>
          </p:cNvSpPr>
          <p:nvPr>
            <p:ph type="ftr" sz="quarter" idx="11"/>
          </p:nvPr>
        </p:nvSpPr>
        <p:spPr/>
        <p:txBody>
          <a:bodyPr rtlCol="0"/>
          <a:lstStyle/>
          <a:p>
            <a:pPr rtl="0"/>
            <a:endParaRPr/>
          </a:p>
        </p:txBody>
      </p:sp>
      <p:sp>
        <p:nvSpPr>
          <p:cNvPr id="10" name="Numer slajdu — symbol zastępczy 9"/>
          <p:cNvSpPr>
            <a:spLocks noGrp="1"/>
          </p:cNvSpPr>
          <p:nvPr>
            <p:ph type="sldNum" sz="quarter" idx="12"/>
          </p:nvPr>
        </p:nvSpPr>
        <p:spPr/>
        <p:txBody>
          <a:bodyPr rtlCol="0"/>
          <a:lstStyle/>
          <a:p>
            <a:pPr rtl="0"/>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pionowy — symbol zastępczy 2"/>
          <p:cNvSpPr>
            <a:spLocks noGrp="1"/>
          </p:cNvSpPr>
          <p:nvPr>
            <p:ph type="body" orient="vert" idx="1"/>
          </p:nvPr>
        </p:nvSpPr>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865014" y="304801"/>
            <a:ext cx="1715800" cy="5410200"/>
          </a:xfrm>
        </p:spPr>
        <p:txBody>
          <a:bodyPr vert="eaVert" rtlCol="0"/>
          <a:lstStyle/>
          <a:p>
            <a:pPr rtl="0"/>
            <a:r>
              <a:rPr lang="pl-PL"/>
              <a:t>Kliknij, aby edytować styl</a:t>
            </a:r>
            <a:endParaRPr/>
          </a:p>
        </p:txBody>
      </p:sp>
      <p:sp>
        <p:nvSpPr>
          <p:cNvPr id="3" name="Tekst pionowy — symbol zastępczy 2"/>
          <p:cNvSpPr>
            <a:spLocks noGrp="1"/>
          </p:cNvSpPr>
          <p:nvPr>
            <p:ph type="body" orient="vert" idx="1"/>
          </p:nvPr>
        </p:nvSpPr>
        <p:spPr>
          <a:xfrm>
            <a:off x="2209800" y="304801"/>
            <a:ext cx="7502814" cy="5410200"/>
          </a:xfrm>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idx="1"/>
          </p:nvPr>
        </p:nvSpPr>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pl-PL"/>
              <a:t>Kliknij, aby edytować styl</a:t>
            </a:r>
            <a:endParaRPr/>
          </a:p>
        </p:txBody>
      </p:sp>
      <p:sp>
        <p:nvSpPr>
          <p:cNvPr id="3" name="Tekst — symbol zastępczy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pl-PL"/>
              <a:t>Kliknij, aby edytować style wzorca tekstu</a:t>
            </a: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sz="half" idx="1"/>
          </p:nvPr>
        </p:nvSpPr>
        <p:spPr>
          <a:xfrm>
            <a:off x="2208213" y="1600200"/>
            <a:ext cx="4572000" cy="4114800"/>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Zawartość — symbol zastępczy 3"/>
          <p:cNvSpPr>
            <a:spLocks noGrp="1"/>
          </p:cNvSpPr>
          <p:nvPr>
            <p:ph sz="half" idx="2"/>
          </p:nvPr>
        </p:nvSpPr>
        <p:spPr>
          <a:xfrm>
            <a:off x="7008813" y="1600200"/>
            <a:ext cx="4572000" cy="4114800"/>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Data — symbol zastępczy 4"/>
          <p:cNvSpPr>
            <a:spLocks noGrp="1"/>
          </p:cNvSpPr>
          <p:nvPr>
            <p:ph type="dt" sz="half" idx="10"/>
          </p:nvPr>
        </p:nvSpPr>
        <p:spPr/>
        <p:txBody>
          <a:bodyPr rtlCol="0"/>
          <a:lstStyle/>
          <a:p>
            <a:pPr rtl="0"/>
            <a:r>
              <a:rPr lang="en-US"/>
              <a:t>2016-09-01</a:t>
            </a:r>
            <a:endParaRPr/>
          </a:p>
        </p:txBody>
      </p:sp>
      <p:sp>
        <p:nvSpPr>
          <p:cNvPr id="6" name="Stopka — symbol zastępczy 5"/>
          <p:cNvSpPr>
            <a:spLocks noGrp="1"/>
          </p:cNvSpPr>
          <p:nvPr>
            <p:ph type="ftr" sz="quarter" idx="11"/>
          </p:nvPr>
        </p:nvSpPr>
        <p:spPr/>
        <p:txBody>
          <a:bodyPr rtlCol="0"/>
          <a:lstStyle/>
          <a:p>
            <a:pPr rtl="0"/>
            <a:endParaRPr/>
          </a:p>
        </p:txBody>
      </p:sp>
      <p:sp>
        <p:nvSpPr>
          <p:cNvPr id="7" name="Numer slajdu — symbol zastępczy 6"/>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 symbol zastępczy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4" name="Zawartość — symbol zastępczy 3"/>
          <p:cNvSpPr>
            <a:spLocks noGrp="1"/>
          </p:cNvSpPr>
          <p:nvPr>
            <p:ph sz="half" idx="2"/>
          </p:nvPr>
        </p:nvSpPr>
        <p:spPr>
          <a:xfrm>
            <a:off x="2208213" y="2505075"/>
            <a:ext cx="4572000" cy="3337560"/>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Tekst — symbol zastępczy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7008813" y="2505075"/>
            <a:ext cx="4572000" cy="3337560"/>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7" name="Data — symbol zastępczy 6"/>
          <p:cNvSpPr>
            <a:spLocks noGrp="1"/>
          </p:cNvSpPr>
          <p:nvPr>
            <p:ph type="dt" sz="half" idx="10"/>
          </p:nvPr>
        </p:nvSpPr>
        <p:spPr/>
        <p:txBody>
          <a:bodyPr rtlCol="0"/>
          <a:lstStyle/>
          <a:p>
            <a:pPr rtl="0"/>
            <a:r>
              <a:rPr lang="en-US"/>
              <a:t>2016-09-01</a:t>
            </a:r>
            <a:endParaRPr/>
          </a:p>
        </p:txBody>
      </p:sp>
      <p:sp>
        <p:nvSpPr>
          <p:cNvPr id="8" name="Stopka — symbol zastępczy 7"/>
          <p:cNvSpPr>
            <a:spLocks noGrp="1"/>
          </p:cNvSpPr>
          <p:nvPr>
            <p:ph type="ftr" sz="quarter" idx="11"/>
          </p:nvPr>
        </p:nvSpPr>
        <p:spPr/>
        <p:txBody>
          <a:bodyPr rtlCol="0"/>
          <a:lstStyle/>
          <a:p>
            <a:pPr rtl="0"/>
            <a:endParaRPr/>
          </a:p>
        </p:txBody>
      </p:sp>
      <p:sp>
        <p:nvSpPr>
          <p:cNvPr id="9" name="Numer slajdu — symbol zastępczy 8"/>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Data — symbol zastępczy 2"/>
          <p:cNvSpPr>
            <a:spLocks noGrp="1"/>
          </p:cNvSpPr>
          <p:nvPr>
            <p:ph type="dt" sz="half" idx="10"/>
          </p:nvPr>
        </p:nvSpPr>
        <p:spPr/>
        <p:txBody>
          <a:bodyPr rtlCol="0"/>
          <a:lstStyle/>
          <a:p>
            <a:pPr rtl="0"/>
            <a:r>
              <a:rPr lang="en-US"/>
              <a:t>2016-09-01</a:t>
            </a:r>
            <a:endParaRPr/>
          </a:p>
        </p:txBody>
      </p:sp>
      <p:sp>
        <p:nvSpPr>
          <p:cNvPr id="4" name="Stopka — symbol zastępczy 3"/>
          <p:cNvSpPr>
            <a:spLocks noGrp="1"/>
          </p:cNvSpPr>
          <p:nvPr>
            <p:ph type="ftr" sz="quarter" idx="11"/>
          </p:nvPr>
        </p:nvSpPr>
        <p:spPr/>
        <p:txBody>
          <a:bodyPr rtlCol="0"/>
          <a:lstStyle/>
          <a:p>
            <a:pPr rtl="0"/>
            <a:endParaRPr/>
          </a:p>
        </p:txBody>
      </p:sp>
      <p:sp>
        <p:nvSpPr>
          <p:cNvPr id="5" name="Numer slajdu — symbol zastępczy 4"/>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pPr rtl="0"/>
            <a:r>
              <a:rPr lang="en-US"/>
              <a:t>2016-09-01</a:t>
            </a:r>
            <a:endParaRPr/>
          </a:p>
        </p:txBody>
      </p:sp>
      <p:sp>
        <p:nvSpPr>
          <p:cNvPr id="3" name="Stopka — symbol zastępczy 2"/>
          <p:cNvSpPr>
            <a:spLocks noGrp="1"/>
          </p:cNvSpPr>
          <p:nvPr>
            <p:ph type="ftr" sz="quarter" idx="11"/>
          </p:nvPr>
        </p:nvSpPr>
        <p:spPr/>
        <p:txBody>
          <a:bodyPr rtlCol="0"/>
          <a:lstStyle/>
          <a:p>
            <a:pPr rtl="0"/>
            <a:endParaRPr/>
          </a:p>
        </p:txBody>
      </p:sp>
      <p:sp>
        <p:nvSpPr>
          <p:cNvPr id="4" name="Numer slajdu — symbol zastępczy 3"/>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l-PL"/>
              <a:t>Kliknij, aby edytować styl</a:t>
            </a:r>
            <a:endParaRPr/>
          </a:p>
        </p:txBody>
      </p:sp>
      <p:sp>
        <p:nvSpPr>
          <p:cNvPr id="3" name="Zawartość — symbol zastępczy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Tekst — symbol zastępczy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Kliknij, aby edytować style wzorca tekstu</a:t>
            </a:r>
          </a:p>
        </p:txBody>
      </p:sp>
      <p:sp>
        <p:nvSpPr>
          <p:cNvPr id="5" name="Data — symbol zastępczy 4"/>
          <p:cNvSpPr>
            <a:spLocks noGrp="1"/>
          </p:cNvSpPr>
          <p:nvPr>
            <p:ph type="dt" sz="half" idx="10"/>
          </p:nvPr>
        </p:nvSpPr>
        <p:spPr/>
        <p:txBody>
          <a:bodyPr rtlCol="0"/>
          <a:lstStyle/>
          <a:p>
            <a:pPr rtl="0"/>
            <a:r>
              <a:rPr lang="en-US"/>
              <a:t>2016-09-01</a:t>
            </a:r>
            <a:endParaRPr/>
          </a:p>
        </p:txBody>
      </p:sp>
      <p:sp>
        <p:nvSpPr>
          <p:cNvPr id="6" name="Stopka — symbol zastępczy 5"/>
          <p:cNvSpPr>
            <a:spLocks noGrp="1"/>
          </p:cNvSpPr>
          <p:nvPr>
            <p:ph type="ftr" sz="quarter" idx="11"/>
          </p:nvPr>
        </p:nvSpPr>
        <p:spPr/>
        <p:txBody>
          <a:bodyPr rtlCol="0"/>
          <a:lstStyle/>
          <a:p>
            <a:pPr rtl="0"/>
            <a:endParaRPr/>
          </a:p>
        </p:txBody>
      </p:sp>
      <p:sp>
        <p:nvSpPr>
          <p:cNvPr id="7" name="Numer slajdu — symbol zastępczy 6"/>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l-PL"/>
              <a:t>Kliknij, aby edytować styl</a:t>
            </a:r>
            <a:endParaRPr/>
          </a:p>
        </p:txBody>
      </p:sp>
      <p:sp>
        <p:nvSpPr>
          <p:cNvPr id="8" name="Prostokąt zaokrąglony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3" name="Obraz — symbol zastępczy 2" descr="Pusty symbol zastępczy pozwalający dodać obraz. Kliknij symbol zastępczy i wybierz obraz, który chcesz dodać."/>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l-PL"/>
              <a:t>Kliknij ikonę, aby dodać obraz</a:t>
            </a:r>
            <a:endParaRPr/>
          </a:p>
        </p:txBody>
      </p:sp>
      <p:sp>
        <p:nvSpPr>
          <p:cNvPr id="4" name="Tekst — symbol zastępczy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Kliknij, aby edytować style wzorca tekstu</a:t>
            </a:r>
          </a:p>
        </p:txBody>
      </p:sp>
      <p:sp>
        <p:nvSpPr>
          <p:cNvPr id="5" name="Data — symbol zastępczy 4"/>
          <p:cNvSpPr>
            <a:spLocks noGrp="1"/>
          </p:cNvSpPr>
          <p:nvPr>
            <p:ph type="dt" sz="half" idx="10"/>
          </p:nvPr>
        </p:nvSpPr>
        <p:spPr/>
        <p:txBody>
          <a:bodyPr rtlCol="0"/>
          <a:lstStyle/>
          <a:p>
            <a:pPr rtl="0"/>
            <a:r>
              <a:rPr lang="en-US"/>
              <a:t>2016-09-01</a:t>
            </a:r>
            <a:endParaRPr/>
          </a:p>
        </p:txBody>
      </p:sp>
      <p:sp>
        <p:nvSpPr>
          <p:cNvPr id="6" name="Stopka — symbol zastępczy 5"/>
          <p:cNvSpPr>
            <a:spLocks noGrp="1"/>
          </p:cNvSpPr>
          <p:nvPr>
            <p:ph type="ftr" sz="quarter" idx="11"/>
          </p:nvPr>
        </p:nvSpPr>
        <p:spPr/>
        <p:txBody>
          <a:bodyPr rtlCol="0"/>
          <a:lstStyle/>
          <a:p>
            <a:pPr rtl="0"/>
            <a:endParaRPr/>
          </a:p>
        </p:txBody>
      </p:sp>
      <p:sp>
        <p:nvSpPr>
          <p:cNvPr id="7" name="Numer slajdu — symbol zastępczy 6"/>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pl"/>
              <a:t>Kliknij, aby edytować styl wzorca tytułu</a:t>
            </a:r>
            <a:endParaRPr dirty="0"/>
          </a:p>
        </p:txBody>
      </p:sp>
      <p:sp>
        <p:nvSpPr>
          <p:cNvPr id="3" name="Tekst — symbol zastępczy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pl"/>
              <a:t>Kliknij, aby edytować style wzorca tekstu</a:t>
            </a:r>
          </a:p>
          <a:p>
            <a:pPr lvl="1" rtl="0"/>
            <a:r>
              <a:rPr lang="pl"/>
              <a:t>Drugi poziom</a:t>
            </a:r>
          </a:p>
          <a:p>
            <a:pPr lvl="2" rtl="0"/>
            <a:r>
              <a:rPr lang="pl"/>
              <a:t>Trzeci poziom</a:t>
            </a:r>
          </a:p>
          <a:p>
            <a:pPr lvl="3" rtl="0"/>
            <a:r>
              <a:rPr lang="pl"/>
              <a:t>Czwarty poziom</a:t>
            </a:r>
          </a:p>
          <a:p>
            <a:pPr lvl="4" rtl="0"/>
            <a:r>
              <a:rPr lang="pl"/>
              <a:t>Piąty poziom</a:t>
            </a:r>
            <a:endParaRPr/>
          </a:p>
        </p:txBody>
      </p:sp>
      <p:sp>
        <p:nvSpPr>
          <p:cNvPr id="4" name="Data — symbol zastępczy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pPr rtl="0"/>
            <a:r>
              <a:rPr lang="en-US"/>
              <a:t>2016-09-01</a:t>
            </a:r>
            <a:endParaRPr lang="en-US" dirty="0"/>
          </a:p>
        </p:txBody>
      </p:sp>
      <p:sp>
        <p:nvSpPr>
          <p:cNvPr id="5" name="Stopka — symbol zastępczy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en-US"/>
          </a:p>
        </p:txBody>
      </p:sp>
      <p:sp>
        <p:nvSpPr>
          <p:cNvPr id="6" name="Numer slajdu — symbol zastępczy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0589" y="2572562"/>
            <a:ext cx="9136048" cy="959805"/>
          </a:xfrm>
        </p:spPr>
        <p:txBody>
          <a:bodyPr rtlCol="0">
            <a:normAutofit/>
          </a:bodyPr>
          <a:lstStyle/>
          <a:p>
            <a:pPr rtl="0"/>
            <a:r>
              <a:rPr lang="pl" sz="5000" dirty="0">
                <a:latin typeface="Alef" panose="00000500000000000000" pitchFamily="2" charset="-79"/>
                <a:cs typeface="Alef" panose="00000500000000000000" pitchFamily="2" charset="-79"/>
              </a:rPr>
              <a:t>„Moje dziecko idzie do szkoły”</a:t>
            </a:r>
          </a:p>
        </p:txBody>
      </p:sp>
      <p:pic>
        <p:nvPicPr>
          <p:cNvPr id="4" name="Obraz 3">
            <a:extLst>
              <a:ext uri="{FF2B5EF4-FFF2-40B4-BE49-F238E27FC236}">
                <a16:creationId xmlns:a16="http://schemas.microsoft.com/office/drawing/2014/main" id="{2274E8A9-9F3C-6EB7-5315-A95E78C9B288}"/>
              </a:ext>
            </a:extLst>
          </p:cNvPr>
          <p:cNvPicPr>
            <a:picLocks noChangeAspect="1"/>
          </p:cNvPicPr>
          <p:nvPr/>
        </p:nvPicPr>
        <p:blipFill>
          <a:blip r:embed="rId3"/>
          <a:stretch>
            <a:fillRect/>
          </a:stretch>
        </p:blipFill>
        <p:spPr>
          <a:xfrm>
            <a:off x="340589" y="304800"/>
            <a:ext cx="1621287" cy="1589621"/>
          </a:xfrm>
          <a:prstGeom prst="rect">
            <a:avLst/>
          </a:prstGeom>
        </p:spPr>
      </p:pic>
      <p:sp>
        <p:nvSpPr>
          <p:cNvPr id="5" name="Zawartość — symbol zastępczy 2">
            <a:extLst>
              <a:ext uri="{FF2B5EF4-FFF2-40B4-BE49-F238E27FC236}">
                <a16:creationId xmlns:a16="http://schemas.microsoft.com/office/drawing/2014/main" id="{C6159331-19D5-E33F-6BEA-C21E382EC005}"/>
              </a:ext>
            </a:extLst>
          </p:cNvPr>
          <p:cNvSpPr txBox="1">
            <a:spLocks/>
          </p:cNvSpPr>
          <p:nvPr/>
        </p:nvSpPr>
        <p:spPr>
          <a:xfrm>
            <a:off x="0" y="6553200"/>
            <a:ext cx="9372600" cy="4671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80000"/>
              <a:buFont typeface="Wingdings" panose="05000000000000000000" pitchFamily="2" charset="2"/>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1000"/>
              </a:spcBef>
              <a:buSzPct val="8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SzPct val="8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9pPr>
          </a:lstStyle>
          <a:p>
            <a:r>
              <a:rPr lang="pl-PL" sz="1500" dirty="0">
                <a:solidFill>
                  <a:schemeClr val="accent6">
                    <a:lumMod val="50000"/>
                  </a:schemeClr>
                </a:solidFill>
                <a:latin typeface="Alef" panose="00000500000000000000" pitchFamily="2" charset="-79"/>
                <a:cs typeface="Alef" panose="00000500000000000000" pitchFamily="2" charset="-79"/>
              </a:rPr>
              <a:t>Oddział Oświaty Zdrowotnej i Komunikacji Społecznej, Rzeszów 2022</a:t>
            </a:r>
            <a:endParaRPr lang="pl" sz="1500" dirty="0">
              <a:solidFill>
                <a:schemeClr val="accent6">
                  <a:lumMod val="50000"/>
                </a:schemeClr>
              </a:solidFill>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05988"/>
            <a:ext cx="6211394" cy="914400"/>
          </a:xfrm>
        </p:spPr>
        <p:txBody>
          <a:bodyPr rtlCol="0">
            <a:normAutofit/>
          </a:bodyPr>
          <a:lstStyle/>
          <a:p>
            <a:pPr rtl="0"/>
            <a:r>
              <a:rPr lang="pl" sz="5000" u="sng" dirty="0">
                <a:latin typeface="Alef" panose="00000500000000000000" pitchFamily="2" charset="-79"/>
                <a:cs typeface="Alef" panose="00000500000000000000" pitchFamily="2" charset="-79"/>
              </a:rPr>
              <a:t>Ochrona wzroku</a:t>
            </a:r>
          </a:p>
        </p:txBody>
      </p:sp>
      <p:sp>
        <p:nvSpPr>
          <p:cNvPr id="3" name="pole tekstowe 2">
            <a:extLst>
              <a:ext uri="{FF2B5EF4-FFF2-40B4-BE49-F238E27FC236}">
                <a16:creationId xmlns:a16="http://schemas.microsoft.com/office/drawing/2014/main" id="{01F8EAA2-3540-32C7-E1D9-544D75AF1A21}"/>
              </a:ext>
            </a:extLst>
          </p:cNvPr>
          <p:cNvSpPr txBox="1"/>
          <p:nvPr/>
        </p:nvSpPr>
        <p:spPr>
          <a:xfrm>
            <a:off x="3610278" y="1990775"/>
            <a:ext cx="7040389" cy="2323713"/>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Ważnym elementem ochrony wzroku jest:</a:t>
            </a:r>
          </a:p>
          <a:p>
            <a:endParaRPr lang="pl-PL" sz="2000" b="1" dirty="0">
              <a:latin typeface="Alef" panose="00000500000000000000" pitchFamily="2" charset="-79"/>
              <a:cs typeface="Alef" panose="00000500000000000000" pitchFamily="2" charset="-79"/>
            </a:endParaRP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zabezpieczenie odpowiedniego oświetlenia miejsca pracy dziecka:</a:t>
            </a:r>
          </a:p>
          <a:p>
            <a:pPr marL="900000" indent="-342900">
              <a:buFont typeface="Courier New" panose="02070309020205020404" pitchFamily="49" charset="0"/>
              <a:buChar char="o"/>
            </a:pPr>
            <a:r>
              <a:rPr lang="pl-PL" sz="2000" dirty="0">
                <a:latin typeface="Alef" panose="00000500000000000000" pitchFamily="2" charset="-79"/>
                <a:cs typeface="Alef" panose="00000500000000000000" pitchFamily="2" charset="-79"/>
              </a:rPr>
              <a:t>naturalnego,</a:t>
            </a:r>
          </a:p>
          <a:p>
            <a:pPr marL="900000" indent="-342900">
              <a:buFont typeface="Courier New" panose="02070309020205020404" pitchFamily="49" charset="0"/>
              <a:buChar char="o"/>
            </a:pPr>
            <a:r>
              <a:rPr lang="pl-PL" sz="2000" dirty="0">
                <a:latin typeface="Alef" panose="00000500000000000000" pitchFamily="2" charset="-79"/>
                <a:cs typeface="Alef" panose="00000500000000000000" pitchFamily="2" charset="-79"/>
              </a:rPr>
              <a:t>sztucznego,</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badanie wzroku.</a:t>
            </a:r>
          </a:p>
        </p:txBody>
      </p:sp>
    </p:spTree>
    <p:extLst>
      <p:ext uri="{BB962C8B-B14F-4D97-AF65-F5344CB8AC3E}">
        <p14:creationId xmlns:p14="http://schemas.microsoft.com/office/powerpoint/2010/main" val="125375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6BAD9A22-B45D-31D7-CC90-EE2F2C7E0B95}"/>
              </a:ext>
            </a:extLst>
          </p:cNvPr>
          <p:cNvSpPr txBox="1"/>
          <p:nvPr/>
        </p:nvSpPr>
        <p:spPr>
          <a:xfrm>
            <a:off x="2575805" y="1630556"/>
            <a:ext cx="7574959" cy="2631490"/>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Nieprawidłowe oświetlenie może powodować:</a:t>
            </a:r>
          </a:p>
          <a:p>
            <a:endParaRPr lang="pl-PL" sz="2000" b="1" dirty="0">
              <a:latin typeface="Alef" panose="00000500000000000000" pitchFamily="2" charset="-79"/>
              <a:cs typeface="Alef" panose="00000500000000000000" pitchFamily="2" charset="-79"/>
            </a:endParaRP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pogorszenie ogólnego samopoczucia,</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łzawienie oczu,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osłabienie wzroku,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szybsze męczenie,</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zaczerwienienie powiek i spojówek,</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bóle głowy.</a:t>
            </a:r>
          </a:p>
        </p:txBody>
      </p:sp>
    </p:spTree>
    <p:extLst>
      <p:ext uri="{BB962C8B-B14F-4D97-AF65-F5344CB8AC3E}">
        <p14:creationId xmlns:p14="http://schemas.microsoft.com/office/powerpoint/2010/main" val="335294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42932"/>
            <a:ext cx="6211394" cy="1373431"/>
          </a:xfrm>
        </p:spPr>
        <p:txBody>
          <a:bodyPr rtlCol="0">
            <a:noAutofit/>
          </a:bodyPr>
          <a:lstStyle/>
          <a:p>
            <a:pPr rtl="0"/>
            <a:r>
              <a:rPr lang="pl" sz="5000" u="sng" dirty="0">
                <a:latin typeface="Alef" panose="00000500000000000000" pitchFamily="2" charset="-79"/>
                <a:cs typeface="Alef" panose="00000500000000000000" pitchFamily="2" charset="-79"/>
              </a:rPr>
              <a:t>Prawidłowa postawa ciała</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604655" y="2157029"/>
            <a:ext cx="9217889" cy="2246769"/>
          </a:xfrm>
          <a:prstGeom prst="rect">
            <a:avLst/>
          </a:prstGeom>
          <a:noFill/>
        </p:spPr>
        <p:txBody>
          <a:bodyPr wrap="square">
            <a:spAutoFit/>
          </a:bodyPr>
          <a:lstStyle/>
          <a:p>
            <a:r>
              <a:rPr lang="pl-PL" sz="2000" b="1" dirty="0">
                <a:latin typeface="Alef" panose="00000500000000000000" pitchFamily="2" charset="-79"/>
                <a:cs typeface="Alef" panose="00000500000000000000" pitchFamily="2" charset="-79"/>
              </a:rPr>
              <a:t>Do najczęstszych czynników zaburzających postawę ciała zalicza się:</a:t>
            </a:r>
          </a:p>
          <a:p>
            <a:endParaRPr lang="pl-PL" sz="2000" b="1" dirty="0">
              <a:latin typeface="Alef" panose="00000500000000000000" pitchFamily="2" charset="-79"/>
              <a:cs typeface="Alef" panose="00000500000000000000" pitchFamily="2" charset="-79"/>
            </a:endParaRP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długotrwałe siedzenie w ławce szkolnej,</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nieprawidłowe miejsce pracy ucznia w szkole i w domu,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noszenie ciężkich plecaków/tornistrów,</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czynniki </a:t>
            </a:r>
            <a:r>
              <a:rPr lang="pl-PL" sz="2000" dirty="0" err="1">
                <a:latin typeface="Alef" panose="00000500000000000000" pitchFamily="2" charset="-79"/>
                <a:cs typeface="Alef" panose="00000500000000000000" pitchFamily="2" charset="-79"/>
              </a:rPr>
              <a:t>higieniczno</a:t>
            </a:r>
            <a:r>
              <a:rPr lang="pl-PL" sz="2000" dirty="0">
                <a:latin typeface="Alef" panose="00000500000000000000" pitchFamily="2" charset="-79"/>
                <a:cs typeface="Alef" panose="00000500000000000000" pitchFamily="2" charset="-79"/>
              </a:rPr>
              <a:t> – zdrowotne (za daleko od tablicy, złe oświetlenie, nieodpowiednie krzesło i stolik do wzrostu ucznia).</a:t>
            </a:r>
          </a:p>
        </p:txBody>
      </p:sp>
    </p:spTree>
    <p:extLst>
      <p:ext uri="{BB962C8B-B14F-4D97-AF65-F5344CB8AC3E}">
        <p14:creationId xmlns:p14="http://schemas.microsoft.com/office/powerpoint/2010/main" val="87268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AD965A1-85BF-6270-C251-85CC1AD2BF85}"/>
              </a:ext>
            </a:extLst>
          </p:cNvPr>
          <p:cNvSpPr txBox="1"/>
          <p:nvPr/>
        </p:nvSpPr>
        <p:spPr>
          <a:xfrm>
            <a:off x="203200" y="208109"/>
            <a:ext cx="9088582" cy="1938992"/>
          </a:xfrm>
          <a:prstGeom prst="rect">
            <a:avLst/>
          </a:prstGeom>
          <a:noFill/>
        </p:spPr>
        <p:txBody>
          <a:bodyPr wrap="square">
            <a:spAutoFit/>
          </a:bodyPr>
          <a:lstStyle/>
          <a:p>
            <a:r>
              <a:rPr lang="pl-PL" sz="2000" dirty="0">
                <a:latin typeface="Alef" panose="00000500000000000000" pitchFamily="2" charset="-79"/>
                <a:cs typeface="Alef" panose="00000500000000000000" pitchFamily="2" charset="-79"/>
              </a:rPr>
              <a:t>Dla ucznia o określonym wzroście i określonej wysokości podkolanowej powinno być zapewnione odpowiednie krzesło i stół.</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Właściwy dobór umeblowania określa Polska Norma. Ustalono w niej</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8 numerów mebli. Każdemu numerowi mebli przypisano określony kod kolorystyczny.</a:t>
            </a:r>
          </a:p>
        </p:txBody>
      </p:sp>
      <p:sp>
        <p:nvSpPr>
          <p:cNvPr id="3" name="pole tekstowe 2">
            <a:extLst>
              <a:ext uri="{FF2B5EF4-FFF2-40B4-BE49-F238E27FC236}">
                <a16:creationId xmlns:a16="http://schemas.microsoft.com/office/drawing/2014/main" id="{070E1B02-FF3D-7361-2E27-C5C1848B905E}"/>
              </a:ext>
            </a:extLst>
          </p:cNvPr>
          <p:cNvSpPr txBox="1"/>
          <p:nvPr/>
        </p:nvSpPr>
        <p:spPr>
          <a:xfrm>
            <a:off x="775856" y="3306617"/>
            <a:ext cx="3463636" cy="1015663"/>
          </a:xfrm>
          <a:prstGeom prst="rect">
            <a:avLst/>
          </a:prstGeom>
          <a:noFill/>
        </p:spPr>
        <p:txBody>
          <a:bodyPr wrap="square">
            <a:spAutoFit/>
          </a:bodyPr>
          <a:lstStyle/>
          <a:p>
            <a:pPr algn="ctr"/>
            <a:r>
              <a:rPr lang="pl-PL" sz="2000" b="1" dirty="0">
                <a:latin typeface="Alef" panose="00000500000000000000" pitchFamily="2" charset="-79"/>
                <a:cs typeface="Alef" panose="00000500000000000000" pitchFamily="2" charset="-79"/>
              </a:rPr>
              <a:t>Rozmiary mebli szkolnych w odniesieniu do wzrostu uczniów w cm</a:t>
            </a:r>
          </a:p>
        </p:txBody>
      </p:sp>
      <p:graphicFrame>
        <p:nvGraphicFramePr>
          <p:cNvPr id="4" name="Tabela 4">
            <a:extLst>
              <a:ext uri="{FF2B5EF4-FFF2-40B4-BE49-F238E27FC236}">
                <a16:creationId xmlns:a16="http://schemas.microsoft.com/office/drawing/2014/main" id="{63790B9E-B197-7D1A-2FE4-48F30A95FB68}"/>
              </a:ext>
            </a:extLst>
          </p:cNvPr>
          <p:cNvGraphicFramePr>
            <a:graphicFrameLocks noGrp="1"/>
          </p:cNvGraphicFramePr>
          <p:nvPr>
            <p:extLst>
              <p:ext uri="{D42A27DB-BD31-4B8C-83A1-F6EECF244321}">
                <p14:modId xmlns:p14="http://schemas.microsoft.com/office/powerpoint/2010/main" val="199814345"/>
              </p:ext>
            </p:extLst>
          </p:nvPr>
        </p:nvGraphicFramePr>
        <p:xfrm>
          <a:off x="4950692" y="2439381"/>
          <a:ext cx="7038108" cy="2966720"/>
        </p:xfrm>
        <a:graphic>
          <a:graphicData uri="http://schemas.openxmlformats.org/drawingml/2006/table">
            <a:tbl>
              <a:tblPr firstRow="1" bandRow="1">
                <a:tableStyleId>{22838BEF-8BB2-4498-84A7-C5851F593DF1}</a:tableStyleId>
              </a:tblPr>
              <a:tblGrid>
                <a:gridCol w="2346036">
                  <a:extLst>
                    <a:ext uri="{9D8B030D-6E8A-4147-A177-3AD203B41FA5}">
                      <a16:colId xmlns:a16="http://schemas.microsoft.com/office/drawing/2014/main" val="3070593135"/>
                    </a:ext>
                  </a:extLst>
                </a:gridCol>
                <a:gridCol w="2346036">
                  <a:extLst>
                    <a:ext uri="{9D8B030D-6E8A-4147-A177-3AD203B41FA5}">
                      <a16:colId xmlns:a16="http://schemas.microsoft.com/office/drawing/2014/main" val="1531616129"/>
                    </a:ext>
                  </a:extLst>
                </a:gridCol>
                <a:gridCol w="2346036">
                  <a:extLst>
                    <a:ext uri="{9D8B030D-6E8A-4147-A177-3AD203B41FA5}">
                      <a16:colId xmlns:a16="http://schemas.microsoft.com/office/drawing/2014/main" val="3018520526"/>
                    </a:ext>
                  </a:extLst>
                </a:gridCol>
              </a:tblGrid>
              <a:tr h="370840">
                <a:tc>
                  <a:txBody>
                    <a:bodyPr/>
                    <a:lstStyle/>
                    <a:p>
                      <a:pPr algn="ctr"/>
                      <a:r>
                        <a:rPr lang="pl-PL" b="0" dirty="0"/>
                        <a:t>Nr 0</a:t>
                      </a:r>
                    </a:p>
                  </a:txBody>
                  <a:tcPr/>
                </a:tc>
                <a:tc>
                  <a:txBody>
                    <a:bodyPr/>
                    <a:lstStyle/>
                    <a:p>
                      <a:pPr algn="ctr"/>
                      <a:r>
                        <a:rPr lang="pl-PL" b="0" dirty="0"/>
                        <a:t>kolor biały</a:t>
                      </a:r>
                    </a:p>
                  </a:txBody>
                  <a:tcPr/>
                </a:tc>
                <a:tc>
                  <a:txBody>
                    <a:bodyPr/>
                    <a:lstStyle/>
                    <a:p>
                      <a:pPr algn="ctr"/>
                      <a:r>
                        <a:rPr lang="pl-PL" b="0" dirty="0"/>
                        <a:t>80-95 cm</a:t>
                      </a:r>
                    </a:p>
                  </a:txBody>
                  <a:tcPr/>
                </a:tc>
                <a:extLst>
                  <a:ext uri="{0D108BD9-81ED-4DB2-BD59-A6C34878D82A}">
                    <a16:rowId xmlns:a16="http://schemas.microsoft.com/office/drawing/2014/main" val="1662347519"/>
                  </a:ext>
                </a:extLst>
              </a:tr>
              <a:tr h="370840">
                <a:tc>
                  <a:txBody>
                    <a:bodyPr/>
                    <a:lstStyle/>
                    <a:p>
                      <a:pPr algn="ctr"/>
                      <a:r>
                        <a:rPr lang="pl-PL" dirty="0"/>
                        <a:t>Nr 1</a:t>
                      </a:r>
                    </a:p>
                  </a:txBody>
                  <a:tcPr/>
                </a:tc>
                <a:tc>
                  <a:txBody>
                    <a:bodyPr/>
                    <a:lstStyle/>
                    <a:p>
                      <a:pPr algn="ctr"/>
                      <a:r>
                        <a:rPr lang="pl-PL" dirty="0"/>
                        <a:t>kolor pomarańczowy</a:t>
                      </a:r>
                    </a:p>
                  </a:txBody>
                  <a:tcPr/>
                </a:tc>
                <a:tc>
                  <a:txBody>
                    <a:bodyPr/>
                    <a:lstStyle/>
                    <a:p>
                      <a:pPr algn="ctr"/>
                      <a:r>
                        <a:rPr lang="pl-PL" dirty="0"/>
                        <a:t>93-116 </a:t>
                      </a:r>
                      <a:r>
                        <a:rPr lang="pl-PL" b="0" dirty="0"/>
                        <a:t>cm</a:t>
                      </a:r>
                      <a:endParaRPr lang="pl-PL" dirty="0"/>
                    </a:p>
                  </a:txBody>
                  <a:tcPr/>
                </a:tc>
                <a:extLst>
                  <a:ext uri="{0D108BD9-81ED-4DB2-BD59-A6C34878D82A}">
                    <a16:rowId xmlns:a16="http://schemas.microsoft.com/office/drawing/2014/main" val="1767118330"/>
                  </a:ext>
                </a:extLst>
              </a:tr>
              <a:tr h="370840">
                <a:tc>
                  <a:txBody>
                    <a:bodyPr/>
                    <a:lstStyle/>
                    <a:p>
                      <a:pPr algn="ctr"/>
                      <a:r>
                        <a:rPr lang="pl-PL" dirty="0"/>
                        <a:t>Nr 2</a:t>
                      </a:r>
                    </a:p>
                  </a:txBody>
                  <a:tcPr/>
                </a:tc>
                <a:tc>
                  <a:txBody>
                    <a:bodyPr/>
                    <a:lstStyle/>
                    <a:p>
                      <a:pPr algn="ctr"/>
                      <a:r>
                        <a:rPr lang="pl-PL" dirty="0"/>
                        <a:t>kolor fioletowy</a:t>
                      </a:r>
                    </a:p>
                  </a:txBody>
                  <a:tcPr/>
                </a:tc>
                <a:tc>
                  <a:txBody>
                    <a:bodyPr/>
                    <a:lstStyle/>
                    <a:p>
                      <a:pPr algn="ctr"/>
                      <a:r>
                        <a:rPr lang="pl-PL" dirty="0"/>
                        <a:t>108-121 </a:t>
                      </a:r>
                      <a:r>
                        <a:rPr lang="pl-PL" b="0" dirty="0"/>
                        <a:t>cm</a:t>
                      </a:r>
                      <a:endParaRPr lang="pl-PL" dirty="0"/>
                    </a:p>
                  </a:txBody>
                  <a:tcPr/>
                </a:tc>
                <a:extLst>
                  <a:ext uri="{0D108BD9-81ED-4DB2-BD59-A6C34878D82A}">
                    <a16:rowId xmlns:a16="http://schemas.microsoft.com/office/drawing/2014/main" val="4014002485"/>
                  </a:ext>
                </a:extLst>
              </a:tr>
              <a:tr h="370840">
                <a:tc>
                  <a:txBody>
                    <a:bodyPr/>
                    <a:lstStyle/>
                    <a:p>
                      <a:pPr algn="ctr"/>
                      <a:r>
                        <a:rPr lang="pl-PL" dirty="0"/>
                        <a:t>Nr 3</a:t>
                      </a:r>
                    </a:p>
                  </a:txBody>
                  <a:tcPr/>
                </a:tc>
                <a:tc>
                  <a:txBody>
                    <a:bodyPr/>
                    <a:lstStyle/>
                    <a:p>
                      <a:pPr algn="ctr"/>
                      <a:r>
                        <a:rPr lang="pl-PL" dirty="0"/>
                        <a:t>kolor żółty</a:t>
                      </a:r>
                    </a:p>
                  </a:txBody>
                  <a:tcPr/>
                </a:tc>
                <a:tc>
                  <a:txBody>
                    <a:bodyPr/>
                    <a:lstStyle/>
                    <a:p>
                      <a:pPr algn="ctr"/>
                      <a:r>
                        <a:rPr lang="pl-PL" dirty="0"/>
                        <a:t>119-142 cm</a:t>
                      </a:r>
                    </a:p>
                  </a:txBody>
                  <a:tcPr/>
                </a:tc>
                <a:extLst>
                  <a:ext uri="{0D108BD9-81ED-4DB2-BD59-A6C34878D82A}">
                    <a16:rowId xmlns:a16="http://schemas.microsoft.com/office/drawing/2014/main" val="1662098524"/>
                  </a:ext>
                </a:extLst>
              </a:tr>
              <a:tr h="370840">
                <a:tc>
                  <a:txBody>
                    <a:bodyPr/>
                    <a:lstStyle/>
                    <a:p>
                      <a:pPr algn="ctr"/>
                      <a:r>
                        <a:rPr lang="pl-PL" dirty="0"/>
                        <a:t>Nr 4</a:t>
                      </a:r>
                    </a:p>
                  </a:txBody>
                  <a:tcPr/>
                </a:tc>
                <a:tc>
                  <a:txBody>
                    <a:bodyPr/>
                    <a:lstStyle/>
                    <a:p>
                      <a:pPr algn="ctr"/>
                      <a:r>
                        <a:rPr lang="pl-PL" dirty="0"/>
                        <a:t>kolor czerwony</a:t>
                      </a:r>
                    </a:p>
                  </a:txBody>
                  <a:tcPr/>
                </a:tc>
                <a:tc>
                  <a:txBody>
                    <a:bodyPr/>
                    <a:lstStyle/>
                    <a:p>
                      <a:pPr algn="ctr"/>
                      <a:r>
                        <a:rPr lang="pl-PL" dirty="0"/>
                        <a:t>133-159 </a:t>
                      </a:r>
                      <a:r>
                        <a:rPr lang="pl-PL" b="0" dirty="0"/>
                        <a:t>cm</a:t>
                      </a:r>
                      <a:endParaRPr lang="pl-PL" dirty="0"/>
                    </a:p>
                  </a:txBody>
                  <a:tcPr/>
                </a:tc>
                <a:extLst>
                  <a:ext uri="{0D108BD9-81ED-4DB2-BD59-A6C34878D82A}">
                    <a16:rowId xmlns:a16="http://schemas.microsoft.com/office/drawing/2014/main" val="105134957"/>
                  </a:ext>
                </a:extLst>
              </a:tr>
              <a:tr h="370840">
                <a:tc>
                  <a:txBody>
                    <a:bodyPr/>
                    <a:lstStyle/>
                    <a:p>
                      <a:pPr algn="ctr"/>
                      <a:r>
                        <a:rPr lang="pl-PL" dirty="0"/>
                        <a:t>Nr 5</a:t>
                      </a:r>
                    </a:p>
                  </a:txBody>
                  <a:tcPr/>
                </a:tc>
                <a:tc>
                  <a:txBody>
                    <a:bodyPr/>
                    <a:lstStyle/>
                    <a:p>
                      <a:pPr algn="ctr"/>
                      <a:r>
                        <a:rPr lang="pl-PL" dirty="0"/>
                        <a:t>kolor  zielony</a:t>
                      </a:r>
                    </a:p>
                  </a:txBody>
                  <a:tcPr/>
                </a:tc>
                <a:tc>
                  <a:txBody>
                    <a:bodyPr/>
                    <a:lstStyle/>
                    <a:p>
                      <a:pPr algn="ctr"/>
                      <a:r>
                        <a:rPr lang="pl-PL" dirty="0"/>
                        <a:t>146-176 cm</a:t>
                      </a:r>
                    </a:p>
                  </a:txBody>
                  <a:tcPr/>
                </a:tc>
                <a:extLst>
                  <a:ext uri="{0D108BD9-81ED-4DB2-BD59-A6C34878D82A}">
                    <a16:rowId xmlns:a16="http://schemas.microsoft.com/office/drawing/2014/main" val="3389983264"/>
                  </a:ext>
                </a:extLst>
              </a:tr>
              <a:tr h="370840">
                <a:tc>
                  <a:txBody>
                    <a:bodyPr/>
                    <a:lstStyle/>
                    <a:p>
                      <a:pPr algn="ctr"/>
                      <a:r>
                        <a:rPr lang="pl-PL" dirty="0"/>
                        <a:t>Nr 6</a:t>
                      </a:r>
                    </a:p>
                  </a:txBody>
                  <a:tcPr/>
                </a:tc>
                <a:tc>
                  <a:txBody>
                    <a:bodyPr/>
                    <a:lstStyle/>
                    <a:p>
                      <a:pPr algn="ctr"/>
                      <a:r>
                        <a:rPr lang="pl-PL" dirty="0"/>
                        <a:t>kolor niebieski </a:t>
                      </a:r>
                    </a:p>
                  </a:txBody>
                  <a:tcPr/>
                </a:tc>
                <a:tc>
                  <a:txBody>
                    <a:bodyPr/>
                    <a:lstStyle/>
                    <a:p>
                      <a:pPr algn="ctr"/>
                      <a:r>
                        <a:rPr lang="pl-PL" dirty="0"/>
                        <a:t>159-188 cm</a:t>
                      </a:r>
                    </a:p>
                  </a:txBody>
                  <a:tcPr/>
                </a:tc>
                <a:extLst>
                  <a:ext uri="{0D108BD9-81ED-4DB2-BD59-A6C34878D82A}">
                    <a16:rowId xmlns:a16="http://schemas.microsoft.com/office/drawing/2014/main" val="341693777"/>
                  </a:ext>
                </a:extLst>
              </a:tr>
              <a:tr h="370840">
                <a:tc>
                  <a:txBody>
                    <a:bodyPr/>
                    <a:lstStyle/>
                    <a:p>
                      <a:pPr algn="ctr"/>
                      <a:r>
                        <a:rPr lang="pl-PL" dirty="0"/>
                        <a:t>Nr 7</a:t>
                      </a:r>
                    </a:p>
                  </a:txBody>
                  <a:tcPr/>
                </a:tc>
                <a:tc>
                  <a:txBody>
                    <a:bodyPr/>
                    <a:lstStyle/>
                    <a:p>
                      <a:pPr algn="ctr"/>
                      <a:r>
                        <a:rPr lang="pl-PL" dirty="0"/>
                        <a:t>kolor brązowy</a:t>
                      </a:r>
                    </a:p>
                  </a:txBody>
                  <a:tcPr/>
                </a:tc>
                <a:tc>
                  <a:txBody>
                    <a:bodyPr/>
                    <a:lstStyle/>
                    <a:p>
                      <a:pPr algn="ctr"/>
                      <a:r>
                        <a:rPr lang="pl-PL" dirty="0"/>
                        <a:t>174-207 cm</a:t>
                      </a:r>
                    </a:p>
                  </a:txBody>
                  <a:tcPr/>
                </a:tc>
                <a:extLst>
                  <a:ext uri="{0D108BD9-81ED-4DB2-BD59-A6C34878D82A}">
                    <a16:rowId xmlns:a16="http://schemas.microsoft.com/office/drawing/2014/main" val="2473869763"/>
                  </a:ext>
                </a:extLst>
              </a:tr>
            </a:tbl>
          </a:graphicData>
        </a:graphic>
      </p:graphicFrame>
    </p:spTree>
    <p:extLst>
      <p:ext uri="{BB962C8B-B14F-4D97-AF65-F5344CB8AC3E}">
        <p14:creationId xmlns:p14="http://schemas.microsoft.com/office/powerpoint/2010/main" val="789172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3D508D7F-ED99-E4C3-EEBF-28D512411A7A}"/>
              </a:ext>
            </a:extLst>
          </p:cNvPr>
          <p:cNvSpPr txBox="1"/>
          <p:nvPr/>
        </p:nvSpPr>
        <p:spPr>
          <a:xfrm>
            <a:off x="376017" y="336497"/>
            <a:ext cx="7878618" cy="2015936"/>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Stanowisko pracy ucznia</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W warunkach szkoły należy zwrócić uwagę na dobór odpowiedniego zestawu mebli dla ucznia- stolika i krzesła. Długotrwałe siedzenie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w meblach nieprawidłowo dostosowanych do wzrostu ucznia może prowadzić do powstania wad postawy.</a:t>
            </a:r>
          </a:p>
        </p:txBody>
      </p:sp>
      <p:pic>
        <p:nvPicPr>
          <p:cNvPr id="8" name="Obraz 7">
            <a:extLst>
              <a:ext uri="{FF2B5EF4-FFF2-40B4-BE49-F238E27FC236}">
                <a16:creationId xmlns:a16="http://schemas.microsoft.com/office/drawing/2014/main" id="{F12FF45A-3B6F-B9F2-EC1A-7030A5A1F682}"/>
              </a:ext>
            </a:extLst>
          </p:cNvPr>
          <p:cNvPicPr>
            <a:picLocks noChangeAspect="1"/>
          </p:cNvPicPr>
          <p:nvPr/>
        </p:nvPicPr>
        <p:blipFill>
          <a:blip r:embed="rId2"/>
          <a:stretch>
            <a:fillRect/>
          </a:stretch>
        </p:blipFill>
        <p:spPr>
          <a:xfrm>
            <a:off x="4980571" y="2190607"/>
            <a:ext cx="6531243" cy="3584867"/>
          </a:xfrm>
          <a:prstGeom prst="rect">
            <a:avLst/>
          </a:prstGeom>
        </p:spPr>
      </p:pic>
    </p:spTree>
    <p:extLst>
      <p:ext uri="{BB962C8B-B14F-4D97-AF65-F5344CB8AC3E}">
        <p14:creationId xmlns:p14="http://schemas.microsoft.com/office/powerpoint/2010/main" val="128988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3D508D7F-ED99-E4C3-EEBF-28D512411A7A}"/>
              </a:ext>
            </a:extLst>
          </p:cNvPr>
          <p:cNvSpPr txBox="1"/>
          <p:nvPr/>
        </p:nvSpPr>
        <p:spPr>
          <a:xfrm>
            <a:off x="376017" y="336497"/>
            <a:ext cx="7878618" cy="4170372"/>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Zasady prawidłowego siedzenia:</a:t>
            </a:r>
          </a:p>
          <a:p>
            <a:endParaRPr lang="pl-PL" sz="2000" dirty="0">
              <a:latin typeface="Alef" panose="00000500000000000000" pitchFamily="2" charset="-79"/>
              <a:cs typeface="Alef" panose="00000500000000000000" pitchFamily="2" charset="-79"/>
            </a:endParaRPr>
          </a:p>
          <a:p>
            <a:pPr marL="457200" indent="-457200">
              <a:buFont typeface="+mj-lt"/>
              <a:buAutoNum type="alphaUcPeriod"/>
            </a:pPr>
            <a:r>
              <a:rPr lang="pl-PL" sz="2000" dirty="0">
                <a:latin typeface="Alef" panose="00000500000000000000" pitchFamily="2" charset="-79"/>
                <a:cs typeface="Alef" panose="00000500000000000000" pitchFamily="2" charset="-79"/>
              </a:rPr>
              <a:t>stopy w butach płasko spoczywają na podłodze,</a:t>
            </a:r>
          </a:p>
          <a:p>
            <a:pPr marL="457200" indent="-457200">
              <a:buFont typeface="+mj-lt"/>
              <a:buAutoNum type="alphaUcPeriod"/>
            </a:pPr>
            <a:r>
              <a:rPr lang="pl-PL" sz="2000" dirty="0">
                <a:latin typeface="Alef" panose="00000500000000000000" pitchFamily="2" charset="-79"/>
                <a:cs typeface="Alef" panose="00000500000000000000" pitchFamily="2" charset="-79"/>
              </a:rPr>
              <a:t>tylna część podudzia nie powinna dotykać krawędzi siedziska,</a:t>
            </a:r>
          </a:p>
          <a:p>
            <a:pPr marL="457200" indent="-457200">
              <a:buFont typeface="+mj-lt"/>
              <a:buAutoNum type="alphaUcPeriod"/>
            </a:pPr>
            <a:r>
              <a:rPr lang="pl-PL" sz="2000" dirty="0">
                <a:latin typeface="Alef" panose="00000500000000000000" pitchFamily="2" charset="-79"/>
                <a:cs typeface="Alef" panose="00000500000000000000" pitchFamily="2" charset="-79"/>
              </a:rPr>
              <a:t>przednia krawędź siedziska nie może wywierać ucisku na uda,</a:t>
            </a:r>
          </a:p>
          <a:p>
            <a:pPr marL="457200" indent="-457200">
              <a:buFont typeface="+mj-lt"/>
              <a:buAutoNum type="alphaUcPeriod"/>
            </a:pPr>
            <a:r>
              <a:rPr lang="pl-PL" sz="2000" dirty="0">
                <a:latin typeface="Alef" panose="00000500000000000000" pitchFamily="2" charset="-79"/>
                <a:cs typeface="Alef" panose="00000500000000000000" pitchFamily="2" charset="-79"/>
              </a:rPr>
              <a:t>między górną powierzchnią uda, a dolną powierzchnią płyty stołu powinna być zachowana przestrzeń niezbędna do swobodnego ruchu nóg,</a:t>
            </a:r>
          </a:p>
          <a:p>
            <a:pPr marL="457200" indent="-457200">
              <a:buFont typeface="+mj-lt"/>
              <a:buAutoNum type="alphaUcPeriod"/>
            </a:pPr>
            <a:r>
              <a:rPr lang="pl-PL" sz="2000" dirty="0">
                <a:latin typeface="Alef" panose="00000500000000000000" pitchFamily="2" charset="-79"/>
                <a:cs typeface="Alef" panose="00000500000000000000" pitchFamily="2" charset="-79"/>
              </a:rPr>
              <a:t>wysokość stołu należy dobrać tak, aby łokcie przy kończynie górnej zgiętej pod kątem prostym, leżały na poziomie górnej krawędzi płyty lub nieco poniżej, </a:t>
            </a:r>
          </a:p>
          <a:p>
            <a:pPr marL="457200" indent="-457200">
              <a:buFont typeface="+mj-lt"/>
              <a:buAutoNum type="alphaUcPeriod"/>
            </a:pPr>
            <a:r>
              <a:rPr lang="pl-PL" sz="2000" dirty="0">
                <a:latin typeface="Alef" panose="00000500000000000000" pitchFamily="2" charset="-79"/>
                <a:cs typeface="Alef" panose="00000500000000000000" pitchFamily="2" charset="-79"/>
              </a:rPr>
              <a:t>oparcie krzesła powinno podpierać kręgosłup w okolicy lędźwiowej oraz poniżej łopatek.</a:t>
            </a:r>
          </a:p>
        </p:txBody>
      </p:sp>
      <p:pic>
        <p:nvPicPr>
          <p:cNvPr id="5" name="Obraz 4">
            <a:extLst>
              <a:ext uri="{FF2B5EF4-FFF2-40B4-BE49-F238E27FC236}">
                <a16:creationId xmlns:a16="http://schemas.microsoft.com/office/drawing/2014/main" id="{3B2104F0-1A42-5F7F-3636-34AECFD96421}"/>
              </a:ext>
            </a:extLst>
          </p:cNvPr>
          <p:cNvPicPr>
            <a:picLocks noChangeAspect="1"/>
          </p:cNvPicPr>
          <p:nvPr/>
        </p:nvPicPr>
        <p:blipFill>
          <a:blip r:embed="rId2"/>
          <a:stretch>
            <a:fillRect/>
          </a:stretch>
        </p:blipFill>
        <p:spPr>
          <a:xfrm>
            <a:off x="8054110" y="154296"/>
            <a:ext cx="3927730" cy="5518570"/>
          </a:xfrm>
          <a:prstGeom prst="rect">
            <a:avLst/>
          </a:prstGeom>
        </p:spPr>
      </p:pic>
    </p:spTree>
    <p:extLst>
      <p:ext uri="{BB962C8B-B14F-4D97-AF65-F5344CB8AC3E}">
        <p14:creationId xmlns:p14="http://schemas.microsoft.com/office/powerpoint/2010/main" val="371857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3D508D7F-ED99-E4C3-EEBF-28D512411A7A}"/>
              </a:ext>
            </a:extLst>
          </p:cNvPr>
          <p:cNvSpPr txBox="1"/>
          <p:nvPr/>
        </p:nvSpPr>
        <p:spPr>
          <a:xfrm>
            <a:off x="337516" y="952514"/>
            <a:ext cx="6977684" cy="3554819"/>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Plecaki/tornistry</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Zdaje sobie sprawę, że właściwy dobór plecaka czy tornistra dla naszego małego ucznia, a potem jego sposób noszenia, to jeden z kluczowych aspektów właściwej postawy i braku problemów z kręgosłupem w przyszłości.</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Warto wiedzieć, że ciężar plecaka pierwszoklasisty nie powinien przekraczać </a:t>
            </a:r>
            <a:r>
              <a:rPr lang="pl-PL" sz="2000" b="1" dirty="0">
                <a:latin typeface="Alef" panose="00000500000000000000" pitchFamily="2" charset="-79"/>
                <a:cs typeface="Alef" panose="00000500000000000000" pitchFamily="2" charset="-79"/>
              </a:rPr>
              <a:t>10% </a:t>
            </a:r>
            <a:r>
              <a:rPr lang="pl-PL" sz="2000" dirty="0">
                <a:latin typeface="Alef" panose="00000500000000000000" pitchFamily="2" charset="-79"/>
                <a:cs typeface="Alef" panose="00000500000000000000" pitchFamily="2" charset="-79"/>
              </a:rPr>
              <a:t>wagi ciała dziecka. Dopiero uczeń od 13 roku życia jest w stanie nosić ciężar stanowiący</a:t>
            </a:r>
            <a:br>
              <a:rPr lang="pl-PL" sz="2000" dirty="0">
                <a:latin typeface="Alef" panose="00000500000000000000" pitchFamily="2" charset="-79"/>
                <a:cs typeface="Alef" panose="00000500000000000000" pitchFamily="2" charset="-79"/>
              </a:rPr>
            </a:br>
            <a:r>
              <a:rPr lang="pl-PL" sz="2000" b="1" dirty="0">
                <a:latin typeface="Alef" panose="00000500000000000000" pitchFamily="2" charset="-79"/>
                <a:cs typeface="Alef" panose="00000500000000000000" pitchFamily="2" charset="-79"/>
              </a:rPr>
              <a:t>15% </a:t>
            </a:r>
            <a:r>
              <a:rPr lang="pl-PL" sz="2000" dirty="0">
                <a:latin typeface="Alef" panose="00000500000000000000" pitchFamily="2" charset="-79"/>
                <a:cs typeface="Alef" panose="00000500000000000000" pitchFamily="2" charset="-79"/>
              </a:rPr>
              <a:t>wagi jego ciała.</a:t>
            </a:r>
          </a:p>
        </p:txBody>
      </p:sp>
      <p:pic>
        <p:nvPicPr>
          <p:cNvPr id="3" name="Obraz 2">
            <a:extLst>
              <a:ext uri="{FF2B5EF4-FFF2-40B4-BE49-F238E27FC236}">
                <a16:creationId xmlns:a16="http://schemas.microsoft.com/office/drawing/2014/main" id="{009DA53F-572F-30BC-34BD-5FA104EA10DC}"/>
              </a:ext>
            </a:extLst>
          </p:cNvPr>
          <p:cNvPicPr>
            <a:picLocks noChangeAspect="1"/>
          </p:cNvPicPr>
          <p:nvPr/>
        </p:nvPicPr>
        <p:blipFill>
          <a:blip r:embed="rId2"/>
          <a:stretch>
            <a:fillRect/>
          </a:stretch>
        </p:blipFill>
        <p:spPr>
          <a:xfrm>
            <a:off x="7502954" y="264203"/>
            <a:ext cx="3825981" cy="2511585"/>
          </a:xfrm>
          <a:prstGeom prst="rect">
            <a:avLst/>
          </a:prstGeom>
        </p:spPr>
      </p:pic>
      <p:pic>
        <p:nvPicPr>
          <p:cNvPr id="7" name="Obraz 6">
            <a:extLst>
              <a:ext uri="{FF2B5EF4-FFF2-40B4-BE49-F238E27FC236}">
                <a16:creationId xmlns:a16="http://schemas.microsoft.com/office/drawing/2014/main" id="{D6F556FD-3D6C-9516-C8B9-C52586CDA608}"/>
              </a:ext>
            </a:extLst>
          </p:cNvPr>
          <p:cNvPicPr>
            <a:picLocks noChangeAspect="1"/>
          </p:cNvPicPr>
          <p:nvPr/>
        </p:nvPicPr>
        <p:blipFill>
          <a:blip r:embed="rId3"/>
          <a:stretch>
            <a:fillRect/>
          </a:stretch>
        </p:blipFill>
        <p:spPr>
          <a:xfrm>
            <a:off x="7502954" y="3012507"/>
            <a:ext cx="3902983" cy="2716541"/>
          </a:xfrm>
          <a:prstGeom prst="rect">
            <a:avLst/>
          </a:prstGeom>
        </p:spPr>
      </p:pic>
    </p:spTree>
    <p:extLst>
      <p:ext uri="{BB962C8B-B14F-4D97-AF65-F5344CB8AC3E}">
        <p14:creationId xmlns:p14="http://schemas.microsoft.com/office/powerpoint/2010/main" val="202228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ACCC94D-D9E3-9755-454D-4FBC07040FA9}"/>
              </a:ext>
            </a:extLst>
          </p:cNvPr>
          <p:cNvSpPr txBox="1"/>
          <p:nvPr/>
        </p:nvSpPr>
        <p:spPr>
          <a:xfrm>
            <a:off x="2105320" y="1196448"/>
            <a:ext cx="7981359" cy="3247043"/>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Cechy prawidłowego plecaka tornistra:</a:t>
            </a:r>
          </a:p>
          <a:p>
            <a:endParaRPr lang="pl-PL" sz="2000" dirty="0">
              <a:latin typeface="Alef" panose="00000500000000000000" pitchFamily="2" charset="-79"/>
              <a:cs typeface="Alef" panose="00000500000000000000" pitchFamily="2" charset="-79"/>
            </a:endParaRP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lekki (niektóre plecaki nawet bez zawartości dużo ważą),</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 usztywnioną ścianką tylną,</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szerokie i miękkie szelki (odpowiednio szerokie szelki nie wrzynają się w ramiona, a regulacja pozwala na przyleganie do kręgosłupa i zapewnia swobodę w wkładaniu i zdejmowaniu plecaka),</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 przegródkami w środku (umożliwia to równomierne rozłożenie zawartości plecaka oraz utrzymanie ładu i porządku).</a:t>
            </a:r>
          </a:p>
        </p:txBody>
      </p:sp>
    </p:spTree>
    <p:extLst>
      <p:ext uri="{BB962C8B-B14F-4D97-AF65-F5344CB8AC3E}">
        <p14:creationId xmlns:p14="http://schemas.microsoft.com/office/powerpoint/2010/main" val="384974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42932"/>
            <a:ext cx="6211394" cy="1373431"/>
          </a:xfrm>
        </p:spPr>
        <p:txBody>
          <a:bodyPr rtlCol="0">
            <a:noAutofit/>
          </a:bodyPr>
          <a:lstStyle/>
          <a:p>
            <a:pPr rtl="0"/>
            <a:r>
              <a:rPr lang="pl" sz="5000" u="sng" dirty="0">
                <a:latin typeface="Alef" panose="00000500000000000000" pitchFamily="2" charset="-79"/>
                <a:cs typeface="Alef" panose="00000500000000000000" pitchFamily="2" charset="-79"/>
              </a:rPr>
              <a:t>Prawidłowa rozwój mowy</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4285673" y="1877842"/>
            <a:ext cx="7361381" cy="3293209"/>
          </a:xfrm>
          <a:prstGeom prst="rect">
            <a:avLst/>
          </a:prstGeom>
          <a:noFill/>
        </p:spPr>
        <p:txBody>
          <a:bodyPr wrap="square">
            <a:spAutoFit/>
          </a:bodyPr>
          <a:lstStyle/>
          <a:p>
            <a:pPr algn="ctr"/>
            <a:r>
              <a:rPr lang="pl-PL" sz="1600" dirty="0">
                <a:latin typeface="Alef" panose="00000500000000000000" pitchFamily="2" charset="-79"/>
                <a:cs typeface="Alef" panose="00000500000000000000" pitchFamily="2" charset="-79"/>
              </a:rPr>
              <a:t>Mowa jest jedną z tych umiejętności, na którą można wpłynąć. Prawidłowy rozwój mowy jest możliwy w kontakcie z innymi ludźmi, ponieważ przez naśladowanie dziecko przyswaja sobie wzory zachowań językowych. </a:t>
            </a:r>
          </a:p>
          <a:p>
            <a:pPr algn="ctr"/>
            <a:endParaRPr lang="pl-PL" sz="1600" dirty="0">
              <a:latin typeface="Alef" panose="00000500000000000000" pitchFamily="2" charset="-79"/>
              <a:cs typeface="Alef" panose="00000500000000000000" pitchFamily="2" charset="-79"/>
            </a:endParaRPr>
          </a:p>
          <a:p>
            <a:pPr algn="ctr"/>
            <a:r>
              <a:rPr lang="pl-PL" sz="1600" b="1" dirty="0">
                <a:latin typeface="Alef" panose="00000500000000000000" pitchFamily="2" charset="-79"/>
                <a:cs typeface="Alef" panose="00000500000000000000" pitchFamily="2" charset="-79"/>
              </a:rPr>
              <a:t>Ono słucha, rozumie, buduje teksty. </a:t>
            </a:r>
          </a:p>
          <a:p>
            <a:pPr algn="ctr"/>
            <a:endParaRPr lang="pl-PL" sz="1600" dirty="0">
              <a:latin typeface="Alef" panose="00000500000000000000" pitchFamily="2" charset="-79"/>
              <a:cs typeface="Alef" panose="00000500000000000000" pitchFamily="2" charset="-79"/>
            </a:endParaRPr>
          </a:p>
          <a:p>
            <a:pPr algn="ctr"/>
            <a:r>
              <a:rPr lang="pl-PL" sz="1600" dirty="0">
                <a:latin typeface="Alef" panose="00000500000000000000" pitchFamily="2" charset="-79"/>
                <a:cs typeface="Alef" panose="00000500000000000000" pitchFamily="2" charset="-79"/>
              </a:rPr>
              <a:t>Systematyczną pracą rozpoczętą już w wieku przedszkolnym lub wczesnoszkolnym można zlikwidować większość dysfunkcji mowy.</a:t>
            </a:r>
          </a:p>
          <a:p>
            <a:pPr algn="ctr"/>
            <a:r>
              <a:rPr lang="pl-PL" sz="1600" dirty="0">
                <a:latin typeface="Alef" panose="00000500000000000000" pitchFamily="2" charset="-79"/>
                <a:cs typeface="Alef" panose="00000500000000000000" pitchFamily="2" charset="-79"/>
              </a:rPr>
              <a:t>Zaburzenia mowy mogą utrudniać dziecku edukację, funkcjonowanie w klasie </a:t>
            </a:r>
            <a:br>
              <a:rPr lang="pl-PL" sz="1600" dirty="0">
                <a:latin typeface="Alef" panose="00000500000000000000" pitchFamily="2" charset="-79"/>
                <a:cs typeface="Alef" panose="00000500000000000000" pitchFamily="2" charset="-79"/>
              </a:rPr>
            </a:br>
            <a:r>
              <a:rPr lang="pl-PL" sz="1600" dirty="0">
                <a:latin typeface="Alef" panose="00000500000000000000" pitchFamily="2" charset="-79"/>
                <a:cs typeface="Alef" panose="00000500000000000000" pitchFamily="2" charset="-79"/>
              </a:rPr>
              <a:t>i środowisku szkolnym, przez to często przyjmuje pozycję wycofującą. </a:t>
            </a:r>
          </a:p>
          <a:p>
            <a:pPr algn="ctr"/>
            <a:endParaRPr lang="pl-PL" sz="1600" dirty="0">
              <a:latin typeface="Alef" panose="00000500000000000000" pitchFamily="2" charset="-79"/>
              <a:cs typeface="Alef" panose="00000500000000000000" pitchFamily="2" charset="-79"/>
            </a:endParaRPr>
          </a:p>
          <a:p>
            <a:pPr algn="ctr"/>
            <a:r>
              <a:rPr lang="pl-PL" sz="1600" dirty="0">
                <a:latin typeface="Alef" panose="00000500000000000000" pitchFamily="2" charset="-79"/>
                <a:cs typeface="Alef" panose="00000500000000000000" pitchFamily="2" charset="-79"/>
              </a:rPr>
              <a:t>Jeśli są jakiekolwiek wątpliwości dotyczące rozwoju mowy dziecka należy udać się do lekarza i poprosić o skierowanie do logopedy.</a:t>
            </a:r>
          </a:p>
        </p:txBody>
      </p:sp>
    </p:spTree>
    <p:extLst>
      <p:ext uri="{BB962C8B-B14F-4D97-AF65-F5344CB8AC3E}">
        <p14:creationId xmlns:p14="http://schemas.microsoft.com/office/powerpoint/2010/main" val="302043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42932"/>
            <a:ext cx="8326522" cy="1373431"/>
          </a:xfrm>
        </p:spPr>
        <p:txBody>
          <a:bodyPr rtlCol="0">
            <a:noAutofit/>
          </a:bodyPr>
          <a:lstStyle/>
          <a:p>
            <a:pPr rtl="0"/>
            <a:r>
              <a:rPr lang="pl" sz="5000" u="sng" dirty="0">
                <a:latin typeface="Alef" panose="00000500000000000000" pitchFamily="2" charset="-79"/>
                <a:cs typeface="Alef" panose="00000500000000000000" pitchFamily="2" charset="-79"/>
              </a:rPr>
              <a:t>Przeciwdziałanie narażeniu na dym tytoniowy</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438401" y="1972301"/>
            <a:ext cx="9217889" cy="2585323"/>
          </a:xfrm>
          <a:prstGeom prst="rect">
            <a:avLst/>
          </a:prstGeom>
          <a:noFill/>
        </p:spPr>
        <p:txBody>
          <a:bodyPr wrap="square">
            <a:spAutoFit/>
          </a:bodyPr>
          <a:lstStyle/>
          <a:p>
            <a:pPr algn="ctr"/>
            <a:r>
              <a:rPr lang="pl-PL" dirty="0">
                <a:latin typeface="Alef" panose="00000500000000000000" pitchFamily="2" charset="-79"/>
                <a:cs typeface="Alef" panose="00000500000000000000" pitchFamily="2" charset="-79"/>
              </a:rPr>
              <a:t>Rodzice są autorytetem, z którego dziecko czerpie wzorce zachowań. Dlatego należy pamiętać, że od rodziców zależy jaki stosunek do palenia tytoniu będzie miało dziecko w przyszłości. </a:t>
            </a:r>
          </a:p>
          <a:p>
            <a:r>
              <a:rPr lang="pl-PL" b="1" dirty="0">
                <a:latin typeface="Alef" panose="00000500000000000000" pitchFamily="2" charset="-79"/>
                <a:cs typeface="Alef" panose="00000500000000000000" pitchFamily="2" charset="-79"/>
              </a:rPr>
              <a:t>Należy więc:</a:t>
            </a:r>
          </a:p>
          <a:p>
            <a:pPr marL="342900" indent="-342900">
              <a:buFont typeface="Arial" panose="020B0604020202020204" pitchFamily="34" charset="0"/>
              <a:buChar char="•"/>
            </a:pPr>
            <a:r>
              <a:rPr lang="pl-PL" dirty="0">
                <a:latin typeface="Alef" panose="00000500000000000000" pitchFamily="2" charset="-79"/>
                <a:cs typeface="Alef" panose="00000500000000000000" pitchFamily="2" charset="-79"/>
              </a:rPr>
              <a:t>uświadamiać dziecku, że palenie tytoniu w jego obecności ma negatywny wpływ na rozwój,</a:t>
            </a:r>
          </a:p>
          <a:p>
            <a:pPr marL="342900" indent="-342900">
              <a:buFont typeface="Arial" panose="020B0604020202020204" pitchFamily="34" charset="0"/>
              <a:buChar char="•"/>
            </a:pPr>
            <a:r>
              <a:rPr lang="pl-PL" dirty="0">
                <a:latin typeface="Alef" panose="00000500000000000000" pitchFamily="2" charset="-79"/>
                <a:cs typeface="Alef" panose="00000500000000000000" pitchFamily="2" charset="-79"/>
              </a:rPr>
              <a:t>uwrażliwiać dzieci na negatywny wpływ czynnego i biernego palenia,</a:t>
            </a:r>
          </a:p>
          <a:p>
            <a:pPr marL="342900" indent="-342900">
              <a:buFont typeface="Arial" panose="020B0604020202020204" pitchFamily="34" charset="0"/>
              <a:buChar char="•"/>
            </a:pPr>
            <a:r>
              <a:rPr lang="pl-PL" dirty="0">
                <a:latin typeface="Alef" panose="00000500000000000000" pitchFamily="2" charset="-79"/>
                <a:cs typeface="Alef" panose="00000500000000000000" pitchFamily="2" charset="-79"/>
              </a:rPr>
              <a:t>kształtować u dzieci postawę asertywną w sytuacjach gdy są narażone na bierne palenie.</a:t>
            </a:r>
          </a:p>
        </p:txBody>
      </p:sp>
    </p:spTree>
    <p:extLst>
      <p:ext uri="{BB962C8B-B14F-4D97-AF65-F5344CB8AC3E}">
        <p14:creationId xmlns:p14="http://schemas.microsoft.com/office/powerpoint/2010/main" val="218675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08213" y="1249446"/>
            <a:ext cx="9372600" cy="678280"/>
          </a:xfrm>
        </p:spPr>
        <p:txBody>
          <a:bodyPr rtlCol="0">
            <a:normAutofit/>
          </a:bodyPr>
          <a:lstStyle/>
          <a:p>
            <a:pPr rtl="0"/>
            <a:r>
              <a:rPr lang="pl" sz="3500" dirty="0">
                <a:latin typeface="Alef" panose="00000500000000000000" pitchFamily="2" charset="-79"/>
                <a:cs typeface="Alef" panose="00000500000000000000" pitchFamily="2" charset="-79"/>
              </a:rPr>
              <a:t>Adresaci:</a:t>
            </a:r>
            <a:endParaRPr lang="en-US" sz="3500" dirty="0">
              <a:latin typeface="Alef" panose="00000500000000000000" pitchFamily="2" charset="-79"/>
              <a:cs typeface="Alef" panose="00000500000000000000" pitchFamily="2" charset="-79"/>
            </a:endParaRPr>
          </a:p>
        </p:txBody>
      </p:sp>
      <p:sp>
        <p:nvSpPr>
          <p:cNvPr id="3" name="Zawartość — symbol zastępczy 2"/>
          <p:cNvSpPr>
            <a:spLocks noGrp="1"/>
          </p:cNvSpPr>
          <p:nvPr>
            <p:ph idx="1"/>
          </p:nvPr>
        </p:nvSpPr>
        <p:spPr>
          <a:xfrm>
            <a:off x="2208213" y="2021619"/>
            <a:ext cx="9372600" cy="467139"/>
          </a:xfrm>
        </p:spPr>
        <p:txBody>
          <a:bodyPr rtlCol="0"/>
          <a:lstStyle/>
          <a:p>
            <a:pPr rtl="0"/>
            <a:r>
              <a:rPr lang="pl-PL" dirty="0">
                <a:latin typeface="Alef" panose="00000500000000000000" pitchFamily="2" charset="-79"/>
                <a:cs typeface="Alef" panose="00000500000000000000" pitchFamily="2" charset="-79"/>
              </a:rPr>
              <a:t>r</a:t>
            </a:r>
            <a:r>
              <a:rPr lang="pl" dirty="0">
                <a:latin typeface="Alef" panose="00000500000000000000" pitchFamily="2" charset="-79"/>
                <a:cs typeface="Alef" panose="00000500000000000000" pitchFamily="2" charset="-79"/>
              </a:rPr>
              <a:t>odzice uczniów rozpoczynających przygodę w szkole.</a:t>
            </a:r>
          </a:p>
        </p:txBody>
      </p:sp>
      <p:sp>
        <p:nvSpPr>
          <p:cNvPr id="4" name="Tytuł 1">
            <a:extLst>
              <a:ext uri="{FF2B5EF4-FFF2-40B4-BE49-F238E27FC236}">
                <a16:creationId xmlns:a16="http://schemas.microsoft.com/office/drawing/2014/main" id="{98B8080A-DFB5-47A8-8A8B-9DCAFE332DDB}"/>
              </a:ext>
            </a:extLst>
          </p:cNvPr>
          <p:cNvSpPr txBox="1">
            <a:spLocks/>
          </p:cNvSpPr>
          <p:nvPr/>
        </p:nvSpPr>
        <p:spPr>
          <a:xfrm>
            <a:off x="2208213" y="3165944"/>
            <a:ext cx="9372600" cy="6782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pl" sz="3500" dirty="0">
                <a:latin typeface="Alef" panose="00000500000000000000" pitchFamily="2" charset="-79"/>
                <a:cs typeface="Alef" panose="00000500000000000000" pitchFamily="2" charset="-79"/>
              </a:rPr>
              <a:t>Cel:</a:t>
            </a:r>
            <a:endParaRPr lang="en-US" sz="3500" dirty="0">
              <a:latin typeface="Alef" panose="00000500000000000000" pitchFamily="2" charset="-79"/>
              <a:cs typeface="Alef" panose="00000500000000000000" pitchFamily="2" charset="-79"/>
            </a:endParaRPr>
          </a:p>
        </p:txBody>
      </p:sp>
      <p:sp>
        <p:nvSpPr>
          <p:cNvPr id="5" name="Zawartość — symbol zastępczy 2">
            <a:extLst>
              <a:ext uri="{FF2B5EF4-FFF2-40B4-BE49-F238E27FC236}">
                <a16:creationId xmlns:a16="http://schemas.microsoft.com/office/drawing/2014/main" id="{50589E01-D0EE-3AB9-B84E-4216C7C7FDF6}"/>
              </a:ext>
            </a:extLst>
          </p:cNvPr>
          <p:cNvSpPr txBox="1">
            <a:spLocks/>
          </p:cNvSpPr>
          <p:nvPr/>
        </p:nvSpPr>
        <p:spPr>
          <a:xfrm>
            <a:off x="2208213" y="3938117"/>
            <a:ext cx="9372600" cy="46713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pl-PL" dirty="0">
                <a:latin typeface="Alef" panose="00000500000000000000" pitchFamily="2" charset="-79"/>
                <a:cs typeface="Alef" panose="00000500000000000000" pitchFamily="2" charset="-79"/>
              </a:rPr>
              <a:t>adaptacja dziecka w środowisku szkolnym.</a:t>
            </a:r>
            <a:endParaRPr lang="pl"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20839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ACCC94D-D9E3-9755-454D-4FBC07040FA9}"/>
              </a:ext>
            </a:extLst>
          </p:cNvPr>
          <p:cNvSpPr txBox="1"/>
          <p:nvPr/>
        </p:nvSpPr>
        <p:spPr>
          <a:xfrm>
            <a:off x="2105320" y="1069228"/>
            <a:ext cx="7981359" cy="3785652"/>
          </a:xfrm>
          <a:prstGeom prst="rect">
            <a:avLst/>
          </a:prstGeom>
          <a:noFill/>
        </p:spPr>
        <p:txBody>
          <a:bodyPr wrap="square">
            <a:spAutoFit/>
          </a:bodyPr>
          <a:lstStyle/>
          <a:p>
            <a:pPr algn="ctr"/>
            <a:r>
              <a:rPr lang="pl-PL" sz="2000" dirty="0">
                <a:latin typeface="Alef" panose="00000500000000000000" pitchFamily="2" charset="-79"/>
                <a:cs typeface="Alef" panose="00000500000000000000" pitchFamily="2" charset="-79"/>
              </a:rPr>
              <a:t>W otoczeniu dzieci należy stworzyć strefę wolną od dymu tytoniowego (w domu, samochodzie, czy innych miejscach przebywania dzieci). Dziecko znajdujące się w otoczeniu osób palących jest narażone na oddychanie bocznego strumienia dymu tytoniowego, w którym znajduje się 35 razy więcej dwutlenku węgla i 4 razy więcej nikotyny niż w dymie wdychanym przez palacza. Rozwijający się organizm jest bardzo wrażliwy na substancje powstające podczas palenia tytoniu, zagrożenie jest tym większe im młodsze jest dziecko. Dym tytoniowy powoduje m. in. reakcje alergiczne takie jak łzawienie oczu czy kaszel, co w konsekwencji może doprowadzić do schorzeń układu oddechowego – zapalenie płuc, zapalenie oskrzeli i astmy oskrzelowej.</a:t>
            </a:r>
          </a:p>
        </p:txBody>
      </p:sp>
    </p:spTree>
    <p:extLst>
      <p:ext uri="{BB962C8B-B14F-4D97-AF65-F5344CB8AC3E}">
        <p14:creationId xmlns:p14="http://schemas.microsoft.com/office/powerpoint/2010/main" val="25895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42932"/>
            <a:ext cx="8326522" cy="1373431"/>
          </a:xfrm>
        </p:spPr>
        <p:txBody>
          <a:bodyPr rtlCol="0">
            <a:noAutofit/>
          </a:bodyPr>
          <a:lstStyle/>
          <a:p>
            <a:pPr rtl="0"/>
            <a:r>
              <a:rPr lang="pl" sz="5000" u="sng" dirty="0">
                <a:latin typeface="Alef" panose="00000500000000000000" pitchFamily="2" charset="-79"/>
                <a:cs typeface="Alef" panose="00000500000000000000" pitchFamily="2" charset="-79"/>
              </a:rPr>
              <a:t>Zapobieganie chorobom zakaźnym</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494060" y="1997839"/>
            <a:ext cx="9217889" cy="2554545"/>
          </a:xfrm>
          <a:prstGeom prst="rect">
            <a:avLst/>
          </a:prstGeom>
          <a:noFill/>
        </p:spPr>
        <p:txBody>
          <a:bodyPr wrap="square">
            <a:spAutoFit/>
          </a:bodyPr>
          <a:lstStyle/>
          <a:p>
            <a:pPr algn="ctr"/>
            <a:r>
              <a:rPr lang="pl-PL" sz="2000" dirty="0"/>
              <a:t>Korzystna sytuacja epidemiologiczna większości chorób zakaźnych </a:t>
            </a:r>
            <a:br>
              <a:rPr lang="pl-PL" sz="2000" dirty="0"/>
            </a:br>
            <a:r>
              <a:rPr lang="pl-PL" sz="2000" dirty="0"/>
              <a:t>w środowisku szkolnym i domowym jest wynikiem odpowiednich działań zapobiegawczych.</a:t>
            </a:r>
          </a:p>
          <a:p>
            <a:pPr algn="ctr"/>
            <a:endParaRPr lang="pl-PL" sz="2000" dirty="0"/>
          </a:p>
          <a:p>
            <a:pPr algn="ctr"/>
            <a:r>
              <a:rPr lang="pl-PL" sz="2000" dirty="0"/>
              <a:t>Skuteczną formą walki z chorobami zakaźnymi są szczepienia. </a:t>
            </a:r>
          </a:p>
          <a:p>
            <a:pPr algn="ctr"/>
            <a:endParaRPr lang="pl-PL" sz="2000" dirty="0"/>
          </a:p>
          <a:p>
            <a:pPr algn="ctr"/>
            <a:r>
              <a:rPr lang="pl-PL" sz="2000" dirty="0"/>
              <a:t>Obowiązkiem rodziców jest przestrzeganie terminowości szczepień dziecka zgodnie z obowiązującym kalendarzem szczepień.</a:t>
            </a:r>
            <a:endParaRPr lang="pl-PL" sz="20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101631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6BCD8DE-B7B7-CB6C-4182-96A36849F96E}"/>
              </a:ext>
            </a:extLst>
          </p:cNvPr>
          <p:cNvSpPr txBox="1"/>
          <p:nvPr/>
        </p:nvSpPr>
        <p:spPr>
          <a:xfrm>
            <a:off x="378740" y="390744"/>
            <a:ext cx="4381796" cy="4401205"/>
          </a:xfrm>
          <a:prstGeom prst="rect">
            <a:avLst/>
          </a:prstGeom>
          <a:noFill/>
        </p:spPr>
        <p:txBody>
          <a:bodyPr wrap="square">
            <a:spAutoFit/>
          </a:bodyPr>
          <a:lstStyle/>
          <a:p>
            <a:r>
              <a:rPr lang="pl-PL" sz="2000" dirty="0">
                <a:latin typeface="Alef" panose="00000500000000000000" pitchFamily="2" charset="-79"/>
                <a:cs typeface="Alef" panose="00000500000000000000" pitchFamily="2" charset="-79"/>
              </a:rPr>
              <a:t>Zapobiegając przenoszeniu się chorób zakaźnych należy pamiętać o myciu rąk, ponieważ w tej chwili, na Twoich rękach jest ok. 5 milionów bakterii.</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Każde dotknięcie piłki, zabawki, telefonu, komputera, klamki, banknotu czy poręczy w autobusie sprawia, że na nasze ręce dostaje się ogromna ilość zarazków ! Każdy taki przedmiot, powierzchnia, to BOMBA, którą rozbroić może tylko MYCIE RĄK.</a:t>
            </a:r>
          </a:p>
        </p:txBody>
      </p:sp>
      <p:pic>
        <p:nvPicPr>
          <p:cNvPr id="5" name="Obraz 4">
            <a:extLst>
              <a:ext uri="{FF2B5EF4-FFF2-40B4-BE49-F238E27FC236}">
                <a16:creationId xmlns:a16="http://schemas.microsoft.com/office/drawing/2014/main" id="{297F69C0-4648-9710-DC07-9FC534B58C1C}"/>
              </a:ext>
            </a:extLst>
          </p:cNvPr>
          <p:cNvPicPr>
            <a:picLocks noChangeAspect="1"/>
          </p:cNvPicPr>
          <p:nvPr/>
        </p:nvPicPr>
        <p:blipFill>
          <a:blip r:embed="rId2"/>
          <a:stretch>
            <a:fillRect/>
          </a:stretch>
        </p:blipFill>
        <p:spPr>
          <a:xfrm>
            <a:off x="5573794" y="1219334"/>
            <a:ext cx="6356317" cy="4419332"/>
          </a:xfrm>
          <a:prstGeom prst="rect">
            <a:avLst/>
          </a:prstGeom>
        </p:spPr>
      </p:pic>
      <p:sp>
        <p:nvSpPr>
          <p:cNvPr id="7" name="pole tekstowe 6">
            <a:extLst>
              <a:ext uri="{FF2B5EF4-FFF2-40B4-BE49-F238E27FC236}">
                <a16:creationId xmlns:a16="http://schemas.microsoft.com/office/drawing/2014/main" id="{CC108AA4-A94B-0BF9-1927-D002BD5C96FC}"/>
              </a:ext>
            </a:extLst>
          </p:cNvPr>
          <p:cNvSpPr txBox="1"/>
          <p:nvPr/>
        </p:nvSpPr>
        <p:spPr>
          <a:xfrm>
            <a:off x="6527446" y="390744"/>
            <a:ext cx="6094428" cy="477054"/>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Jak skutecznie myć ręce?</a:t>
            </a:r>
          </a:p>
        </p:txBody>
      </p:sp>
    </p:spTree>
    <p:extLst>
      <p:ext uri="{BB962C8B-B14F-4D97-AF65-F5344CB8AC3E}">
        <p14:creationId xmlns:p14="http://schemas.microsoft.com/office/powerpoint/2010/main" val="98302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8644" y="151075"/>
            <a:ext cx="8326522" cy="956405"/>
          </a:xfrm>
        </p:spPr>
        <p:txBody>
          <a:bodyPr rtlCol="0">
            <a:noAutofit/>
          </a:bodyPr>
          <a:lstStyle/>
          <a:p>
            <a:pPr rtl="0"/>
            <a:r>
              <a:rPr lang="pl" sz="5000" u="sng" dirty="0">
                <a:latin typeface="Alef" panose="00000500000000000000" pitchFamily="2" charset="-79"/>
                <a:cs typeface="Alef" panose="00000500000000000000" pitchFamily="2" charset="-79"/>
              </a:rPr>
              <a:t>Bezpieczeństwo dziecka</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486109" y="1958082"/>
            <a:ext cx="9217889" cy="2631490"/>
          </a:xfrm>
          <a:prstGeom prst="rect">
            <a:avLst/>
          </a:prstGeom>
          <a:noFill/>
        </p:spPr>
        <p:txBody>
          <a:bodyPr wrap="square">
            <a:spAutoFit/>
          </a:bodyPr>
          <a:lstStyle/>
          <a:p>
            <a:r>
              <a:rPr lang="pl-PL" sz="2000" b="1" dirty="0">
                <a:latin typeface="Alef" panose="00000500000000000000" pitchFamily="2" charset="-79"/>
                <a:cs typeface="Alef" panose="00000500000000000000" pitchFamily="2" charset="-79"/>
              </a:rPr>
              <a:t>Gwarancją bezpieczeństwa dziecka jest m. in.:</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bezpieczna droga do szkoły i ze szkoły pod opieką rodziców lub osób upoważnionych,</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unikanie kontaktów z osobami nieznajomymi, wyłudzającymi wartościowe przedmioty, lub nakłaniającymi do przyjmowania ryzykownych, wątpliwych rzeczy,</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zgłaszanie sytuacji nietypowych np. gróźb, zastraszania przez starszych kolegów rodzicom i nauczycielom.</a:t>
            </a:r>
          </a:p>
        </p:txBody>
      </p:sp>
    </p:spTree>
    <p:extLst>
      <p:ext uri="{BB962C8B-B14F-4D97-AF65-F5344CB8AC3E}">
        <p14:creationId xmlns:p14="http://schemas.microsoft.com/office/powerpoint/2010/main" val="2003419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8644" y="151075"/>
            <a:ext cx="8326522" cy="956405"/>
          </a:xfrm>
        </p:spPr>
        <p:txBody>
          <a:bodyPr rtlCol="0">
            <a:noAutofit/>
          </a:bodyPr>
          <a:lstStyle/>
          <a:p>
            <a:pPr rtl="0"/>
            <a:r>
              <a:rPr lang="pl" sz="5000" u="sng" dirty="0">
                <a:latin typeface="Alef" panose="00000500000000000000" pitchFamily="2" charset="-79"/>
                <a:cs typeface="Alef" panose="00000500000000000000" pitchFamily="2" charset="-79"/>
              </a:rPr>
              <a:t>Zdrowie psychiczne dziecka</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486109" y="2085303"/>
            <a:ext cx="9217889" cy="2554545"/>
          </a:xfrm>
          <a:prstGeom prst="rect">
            <a:avLst/>
          </a:prstGeom>
          <a:noFill/>
        </p:spPr>
        <p:txBody>
          <a:bodyPr wrap="square">
            <a:spAutoFit/>
          </a:bodyPr>
          <a:lstStyle/>
          <a:p>
            <a:pPr algn="ctr"/>
            <a:r>
              <a:rPr lang="pl-PL" sz="2000" dirty="0"/>
              <a:t>Nowy etap życia dziecka to nowe problemy wpływające na rozwój jego zdrowia psychicznego. W tym okresie ważna jest pomoc i wyrozumiałość.</a:t>
            </a:r>
          </a:p>
          <a:p>
            <a:pPr algn="ctr"/>
            <a:endParaRPr lang="pl-PL" sz="2000" dirty="0"/>
          </a:p>
          <a:p>
            <a:pPr algn="ctr"/>
            <a:r>
              <a:rPr lang="pl-PL" sz="2000" dirty="0"/>
              <a:t>Zagrożeniem dla zdrowia psychicznego jest wzrost przestępczości w stosunku do nieletnich, agresji i przemocy.</a:t>
            </a:r>
          </a:p>
          <a:p>
            <a:pPr algn="ctr"/>
            <a:endParaRPr lang="pl-PL" sz="2000" dirty="0"/>
          </a:p>
          <a:p>
            <a:pPr algn="ctr"/>
            <a:r>
              <a:rPr lang="pl-PL" sz="2000" dirty="0"/>
              <a:t>Należy kontrolować i ograniczać dziecku oglądanie telewizji i nie dopuszczać do uzależnienia się od komputera.</a:t>
            </a:r>
            <a:endParaRPr lang="pl-PL" sz="20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985687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0589" y="2572562"/>
            <a:ext cx="9136048" cy="959805"/>
          </a:xfrm>
        </p:spPr>
        <p:txBody>
          <a:bodyPr rtlCol="0">
            <a:normAutofit/>
          </a:bodyPr>
          <a:lstStyle/>
          <a:p>
            <a:pPr rtl="0"/>
            <a:r>
              <a:rPr lang="pl" sz="5000" dirty="0">
                <a:latin typeface="Alef" panose="00000500000000000000" pitchFamily="2" charset="-79"/>
                <a:cs typeface="Alef" panose="00000500000000000000" pitchFamily="2" charset="-79"/>
              </a:rPr>
              <a:t>Dziękuję za uwagę!</a:t>
            </a:r>
          </a:p>
        </p:txBody>
      </p:sp>
      <p:pic>
        <p:nvPicPr>
          <p:cNvPr id="4" name="Obraz 3">
            <a:extLst>
              <a:ext uri="{FF2B5EF4-FFF2-40B4-BE49-F238E27FC236}">
                <a16:creationId xmlns:a16="http://schemas.microsoft.com/office/drawing/2014/main" id="{2274E8A9-9F3C-6EB7-5315-A95E78C9B288}"/>
              </a:ext>
            </a:extLst>
          </p:cNvPr>
          <p:cNvPicPr>
            <a:picLocks noChangeAspect="1"/>
          </p:cNvPicPr>
          <p:nvPr/>
        </p:nvPicPr>
        <p:blipFill>
          <a:blip r:embed="rId3"/>
          <a:stretch>
            <a:fillRect/>
          </a:stretch>
        </p:blipFill>
        <p:spPr>
          <a:xfrm>
            <a:off x="340589" y="304800"/>
            <a:ext cx="1621287" cy="1589621"/>
          </a:xfrm>
          <a:prstGeom prst="rect">
            <a:avLst/>
          </a:prstGeom>
        </p:spPr>
      </p:pic>
    </p:spTree>
    <p:extLst>
      <p:ext uri="{BB962C8B-B14F-4D97-AF65-F5344CB8AC3E}">
        <p14:creationId xmlns:p14="http://schemas.microsoft.com/office/powerpoint/2010/main" val="55417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awartość — symbol zastępczy 2"/>
          <p:cNvSpPr>
            <a:spLocks noGrp="1"/>
          </p:cNvSpPr>
          <p:nvPr>
            <p:ph sz="half" idx="1"/>
          </p:nvPr>
        </p:nvSpPr>
        <p:spPr>
          <a:xfrm>
            <a:off x="1797195" y="1806933"/>
            <a:ext cx="8597610" cy="2280038"/>
          </a:xfrm>
        </p:spPr>
        <p:txBody>
          <a:bodyPr rtlCol="0">
            <a:normAutofit/>
          </a:bodyPr>
          <a:lstStyle/>
          <a:p>
            <a:pPr marL="45720" indent="0" algn="ctr" rtl="0">
              <a:buNone/>
            </a:pPr>
            <a:r>
              <a:rPr lang="pl-PL" dirty="0">
                <a:latin typeface="Alef" panose="00000500000000000000" pitchFamily="2" charset="-79"/>
                <a:cs typeface="Alef" panose="00000500000000000000" pitchFamily="2" charset="-79"/>
              </a:rPr>
              <a:t>Nauka w szkole stanowi dla dziecka ogromne wyzwanie, może być źródłem stresu, niepokoju, a pierwsze niepowodzenia – na gruncie zadań szkolnych czy kontaktu z rówieśnikami – mogą wpłynąć na dalsze życie</a:t>
            </a:r>
            <a:br>
              <a:rPr lang="pl-PL" dirty="0">
                <a:latin typeface="Alef" panose="00000500000000000000" pitchFamily="2" charset="-79"/>
                <a:cs typeface="Alef" panose="00000500000000000000" pitchFamily="2" charset="-79"/>
              </a:rPr>
            </a:br>
            <a:r>
              <a:rPr lang="pl-PL" dirty="0">
                <a:latin typeface="Alef" panose="00000500000000000000" pitchFamily="2" charset="-79"/>
                <a:cs typeface="Alef" panose="00000500000000000000" pitchFamily="2" charset="-79"/>
              </a:rPr>
              <a:t>i rozwój człowieka. </a:t>
            </a:r>
          </a:p>
          <a:p>
            <a:pPr marL="45720" indent="0" algn="ctr" rtl="0">
              <a:buNone/>
            </a:pPr>
            <a:r>
              <a:rPr lang="pl-PL" dirty="0">
                <a:latin typeface="Alef" panose="00000500000000000000" pitchFamily="2" charset="-79"/>
                <a:cs typeface="Alef" panose="00000500000000000000" pitchFamily="2" charset="-79"/>
              </a:rPr>
              <a:t>Dobry start szkolny ma zasadnicze znaczenie dla dalszej edukacji,</a:t>
            </a:r>
            <a:br>
              <a:rPr lang="pl-PL" dirty="0">
                <a:latin typeface="Alef" panose="00000500000000000000" pitchFamily="2" charset="-79"/>
                <a:cs typeface="Alef" panose="00000500000000000000" pitchFamily="2" charset="-79"/>
              </a:rPr>
            </a:br>
            <a:r>
              <a:rPr lang="pl-PL" dirty="0">
                <a:latin typeface="Alef" panose="00000500000000000000" pitchFamily="2" charset="-79"/>
                <a:cs typeface="Alef" panose="00000500000000000000" pitchFamily="2" charset="-79"/>
              </a:rPr>
              <a:t>a rozpoczęcie przez dziecko nauki w szkole wiąże się z wieloma godnymi uwagi zmianami w życiu całej jego rodziny.</a:t>
            </a:r>
            <a:endParaRPr lang="en-US"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386616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4686" y="2588150"/>
            <a:ext cx="2705693" cy="710086"/>
          </a:xfrm>
        </p:spPr>
        <p:txBody>
          <a:bodyPr rtlCol="0">
            <a:normAutofit/>
          </a:bodyPr>
          <a:lstStyle/>
          <a:p>
            <a:pPr rtl="0"/>
            <a:r>
              <a:rPr lang="pl" sz="3500" dirty="0">
                <a:latin typeface="Alef" panose="00000500000000000000" pitchFamily="2" charset="-79"/>
                <a:cs typeface="Alef" panose="00000500000000000000" pitchFamily="2" charset="-79"/>
              </a:rPr>
              <a:t>Tematyka:</a:t>
            </a:r>
          </a:p>
        </p:txBody>
      </p:sp>
      <p:sp>
        <p:nvSpPr>
          <p:cNvPr id="5" name="Zawartość — symbol zastępczy 2">
            <a:extLst>
              <a:ext uri="{FF2B5EF4-FFF2-40B4-BE49-F238E27FC236}">
                <a16:creationId xmlns:a16="http://schemas.microsoft.com/office/drawing/2014/main" id="{15A8D621-C727-EAD7-B98D-C7C939AF06FD}"/>
              </a:ext>
            </a:extLst>
          </p:cNvPr>
          <p:cNvSpPr>
            <a:spLocks noGrp="1"/>
          </p:cNvSpPr>
          <p:nvPr>
            <p:ph idx="1"/>
          </p:nvPr>
        </p:nvSpPr>
        <p:spPr>
          <a:xfrm>
            <a:off x="5118390" y="487450"/>
            <a:ext cx="6562076" cy="4911486"/>
          </a:xfrm>
        </p:spPr>
        <p:txBody>
          <a:bodyPr rtlCol="0">
            <a:normAutofit/>
          </a:bodyPr>
          <a:lstStyle/>
          <a:p>
            <a:pPr rtl="0"/>
            <a:r>
              <a:rPr lang="pl-PL" dirty="0">
                <a:latin typeface="Alef" panose="00000500000000000000" pitchFamily="2" charset="-79"/>
                <a:cs typeface="Alef" panose="00000500000000000000" pitchFamily="2" charset="-79"/>
              </a:rPr>
              <a:t>żywienie,</a:t>
            </a:r>
          </a:p>
          <a:p>
            <a:pPr rtl="0"/>
            <a:r>
              <a:rPr lang="pl-PL" dirty="0">
                <a:latin typeface="Alef" panose="00000500000000000000" pitchFamily="2" charset="-79"/>
                <a:cs typeface="Alef" panose="00000500000000000000" pitchFamily="2" charset="-79"/>
              </a:rPr>
              <a:t>nadwaga i otyłość,</a:t>
            </a:r>
          </a:p>
          <a:p>
            <a:pPr rtl="0"/>
            <a:r>
              <a:rPr lang="pl-PL" dirty="0">
                <a:latin typeface="Alef" panose="00000500000000000000" pitchFamily="2" charset="-79"/>
                <a:cs typeface="Alef" panose="00000500000000000000" pitchFamily="2" charset="-79"/>
              </a:rPr>
              <a:t>higiena jamy ustnej,</a:t>
            </a:r>
          </a:p>
          <a:p>
            <a:pPr rtl="0"/>
            <a:r>
              <a:rPr lang="pl-PL" dirty="0">
                <a:latin typeface="Alef" panose="00000500000000000000" pitchFamily="2" charset="-79"/>
                <a:cs typeface="Alef" panose="00000500000000000000" pitchFamily="2" charset="-79"/>
              </a:rPr>
              <a:t>ochrona wzroku,</a:t>
            </a:r>
          </a:p>
          <a:p>
            <a:pPr rtl="0"/>
            <a:r>
              <a:rPr lang="pl-PL" dirty="0">
                <a:latin typeface="Alef" panose="00000500000000000000" pitchFamily="2" charset="-79"/>
                <a:cs typeface="Alef" panose="00000500000000000000" pitchFamily="2" charset="-79"/>
              </a:rPr>
              <a:t>prawidłowa postawa ciała,</a:t>
            </a:r>
          </a:p>
          <a:p>
            <a:pPr rtl="0"/>
            <a:r>
              <a:rPr lang="pl-PL" dirty="0">
                <a:latin typeface="Alef" panose="00000500000000000000" pitchFamily="2" charset="-79"/>
                <a:cs typeface="Alef" panose="00000500000000000000" pitchFamily="2" charset="-79"/>
              </a:rPr>
              <a:t>prawidłowy rozwój mowy dziecka,</a:t>
            </a:r>
          </a:p>
          <a:p>
            <a:pPr rtl="0"/>
            <a:r>
              <a:rPr lang="pl-PL" dirty="0">
                <a:latin typeface="Alef" panose="00000500000000000000" pitchFamily="2" charset="-79"/>
                <a:cs typeface="Alef" panose="00000500000000000000" pitchFamily="2" charset="-79"/>
              </a:rPr>
              <a:t>przeciwdziałanie narażeniu na dym tytoniowy,</a:t>
            </a:r>
          </a:p>
          <a:p>
            <a:pPr rtl="0"/>
            <a:r>
              <a:rPr lang="pl-PL" dirty="0">
                <a:latin typeface="Alef" panose="00000500000000000000" pitchFamily="2" charset="-79"/>
                <a:cs typeface="Alef" panose="00000500000000000000" pitchFamily="2" charset="-79"/>
              </a:rPr>
              <a:t>zapobieganie chorobom zakaźnym,</a:t>
            </a:r>
          </a:p>
          <a:p>
            <a:pPr rtl="0"/>
            <a:r>
              <a:rPr lang="pl-PL" dirty="0">
                <a:latin typeface="Alef" panose="00000500000000000000" pitchFamily="2" charset="-79"/>
                <a:cs typeface="Alef" panose="00000500000000000000" pitchFamily="2" charset="-79"/>
              </a:rPr>
              <a:t>bezpieczeństwo dziecka,</a:t>
            </a:r>
          </a:p>
          <a:p>
            <a:pPr rtl="0"/>
            <a:r>
              <a:rPr lang="pl-PL" dirty="0">
                <a:latin typeface="Alef" panose="00000500000000000000" pitchFamily="2" charset="-79"/>
                <a:cs typeface="Alef" panose="00000500000000000000" pitchFamily="2" charset="-79"/>
              </a:rPr>
              <a:t>zdrowie psychiczne.</a:t>
            </a:r>
            <a:endParaRPr lang="pl"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196250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05988"/>
            <a:ext cx="3001879" cy="914400"/>
          </a:xfrm>
        </p:spPr>
        <p:txBody>
          <a:bodyPr rtlCol="0">
            <a:normAutofit/>
          </a:bodyPr>
          <a:lstStyle/>
          <a:p>
            <a:pPr rtl="0"/>
            <a:r>
              <a:rPr lang="pl" sz="5000" u="sng" dirty="0">
                <a:latin typeface="Alef" panose="00000500000000000000" pitchFamily="2" charset="-79"/>
                <a:cs typeface="Alef" panose="00000500000000000000" pitchFamily="2" charset="-79"/>
              </a:rPr>
              <a:t>Żywienie</a:t>
            </a:r>
          </a:p>
        </p:txBody>
      </p:sp>
      <p:sp>
        <p:nvSpPr>
          <p:cNvPr id="7" name="pole tekstowe 6">
            <a:extLst>
              <a:ext uri="{FF2B5EF4-FFF2-40B4-BE49-F238E27FC236}">
                <a16:creationId xmlns:a16="http://schemas.microsoft.com/office/drawing/2014/main" id="{21273BA5-38D4-629A-90CA-8A1D0D150003}"/>
              </a:ext>
            </a:extLst>
          </p:cNvPr>
          <p:cNvSpPr txBox="1"/>
          <p:nvPr/>
        </p:nvSpPr>
        <p:spPr>
          <a:xfrm>
            <a:off x="1856599" y="2088522"/>
            <a:ext cx="5717309" cy="2246769"/>
          </a:xfrm>
          <a:prstGeom prst="rect">
            <a:avLst/>
          </a:prstGeom>
          <a:noFill/>
        </p:spPr>
        <p:txBody>
          <a:bodyPr wrap="square">
            <a:spAutoFit/>
          </a:bodyPr>
          <a:lstStyle/>
          <a:p>
            <a:pPr algn="ctr"/>
            <a:r>
              <a:rPr lang="pl-PL" sz="2000" b="1" dirty="0">
                <a:latin typeface="Alef" panose="00000500000000000000" pitchFamily="2" charset="-79"/>
                <a:cs typeface="Alef" panose="00000500000000000000" pitchFamily="2" charset="-79"/>
              </a:rPr>
              <a:t>Najważniejszym posiłkiem w ciągu dnia jest śniadanie.</a:t>
            </a:r>
            <a:endParaRPr lang="pl-PL" sz="2000" dirty="0">
              <a:latin typeface="Alef" panose="00000500000000000000" pitchFamily="2" charset="-79"/>
              <a:cs typeface="Alef" panose="00000500000000000000" pitchFamily="2" charset="-79"/>
            </a:endParaRPr>
          </a:p>
          <a:p>
            <a:pPr algn="ctr"/>
            <a:r>
              <a:rPr lang="pl-PL" sz="2000" dirty="0">
                <a:latin typeface="Alef" panose="00000500000000000000" pitchFamily="2" charset="-79"/>
                <a:cs typeface="Alef" panose="00000500000000000000" pitchFamily="2" charset="-79"/>
              </a:rPr>
              <a:t>Ta zasada w szczególności dotyczy dzieci, które czeka wzmożony wysiłek fizyczny i psychiczny. Dziecko prawidłowo odżywione, które regularnie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je I </a:t>
            </a:r>
            <a:r>
              <a:rPr lang="pl-PL" sz="2000" dirty="0" err="1">
                <a:latin typeface="Alef" panose="00000500000000000000" pitchFamily="2" charset="-79"/>
                <a:cs typeface="Alef" panose="00000500000000000000" pitchFamily="2" charset="-79"/>
              </a:rPr>
              <a:t>i</a:t>
            </a:r>
            <a:r>
              <a:rPr lang="pl-PL" sz="2000" dirty="0">
                <a:latin typeface="Alef" panose="00000500000000000000" pitchFamily="2" charset="-79"/>
                <a:cs typeface="Alef" panose="00000500000000000000" pitchFamily="2" charset="-79"/>
              </a:rPr>
              <a:t> II śniadanie osiąga lepsze wyniki w nauce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i lepiej się rozwija.</a:t>
            </a:r>
          </a:p>
        </p:txBody>
      </p:sp>
      <p:sp>
        <p:nvSpPr>
          <p:cNvPr id="9" name="pole tekstowe 8">
            <a:extLst>
              <a:ext uri="{FF2B5EF4-FFF2-40B4-BE49-F238E27FC236}">
                <a16:creationId xmlns:a16="http://schemas.microsoft.com/office/drawing/2014/main" id="{7D604A07-EB66-3005-252C-FC185E2BC847}"/>
              </a:ext>
            </a:extLst>
          </p:cNvPr>
          <p:cNvSpPr txBox="1"/>
          <p:nvPr/>
        </p:nvSpPr>
        <p:spPr>
          <a:xfrm>
            <a:off x="7980218" y="2819736"/>
            <a:ext cx="4100944" cy="2554545"/>
          </a:xfrm>
          <a:prstGeom prst="rect">
            <a:avLst/>
          </a:prstGeom>
          <a:noFill/>
        </p:spPr>
        <p:txBody>
          <a:bodyPr wrap="square">
            <a:spAutoFit/>
          </a:bodyPr>
          <a:lstStyle/>
          <a:p>
            <a:pPr algn="ctr"/>
            <a:r>
              <a:rPr lang="pl-PL" sz="2000" b="1" dirty="0">
                <a:latin typeface="Alef" panose="00000500000000000000" pitchFamily="2" charset="-79"/>
                <a:cs typeface="Alef" panose="00000500000000000000" pitchFamily="2" charset="-79"/>
              </a:rPr>
              <a:t>Racjonalne odżywianie</a:t>
            </a:r>
          </a:p>
          <a:p>
            <a:pPr algn="ctr"/>
            <a:r>
              <a:rPr lang="pl-PL" sz="2000" dirty="0">
                <a:latin typeface="Alef" panose="00000500000000000000" pitchFamily="2" charset="-79"/>
                <a:cs typeface="Alef" panose="00000500000000000000" pitchFamily="2" charset="-79"/>
              </a:rPr>
              <a:t>To przemyślany, rozsądny sposób odżywiania, pozwalający na osiągnięcie przez dziecko pełnego rozwoju psychosomatycznego oraz utrzymanie organizmu</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w zdrowiu i maksymalnej sprawności.</a:t>
            </a:r>
          </a:p>
        </p:txBody>
      </p:sp>
    </p:spTree>
    <p:extLst>
      <p:ext uri="{BB962C8B-B14F-4D97-AF65-F5344CB8AC3E}">
        <p14:creationId xmlns:p14="http://schemas.microsoft.com/office/powerpoint/2010/main" val="427456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AD7334F5-94FF-5EA8-3FC1-B2E4F9CCE208}"/>
              </a:ext>
            </a:extLst>
          </p:cNvPr>
          <p:cNvSpPr>
            <a:spLocks noGrp="1"/>
          </p:cNvSpPr>
          <p:nvPr>
            <p:ph type="title"/>
          </p:nvPr>
        </p:nvSpPr>
        <p:spPr>
          <a:xfrm>
            <a:off x="279741" y="260586"/>
            <a:ext cx="7090878" cy="710086"/>
          </a:xfrm>
        </p:spPr>
        <p:txBody>
          <a:bodyPr rtlCol="0">
            <a:normAutofit/>
          </a:bodyPr>
          <a:lstStyle/>
          <a:p>
            <a:pPr rtl="0"/>
            <a:r>
              <a:rPr lang="pl" sz="3500" dirty="0">
                <a:latin typeface="Alef" panose="00000500000000000000" pitchFamily="2" charset="-79"/>
                <a:cs typeface="Alef" panose="00000500000000000000" pitchFamily="2" charset="-79"/>
              </a:rPr>
              <a:t>Piramida zdrowego żywienia:</a:t>
            </a:r>
          </a:p>
        </p:txBody>
      </p:sp>
      <p:sp>
        <p:nvSpPr>
          <p:cNvPr id="9" name="pole tekstowe 8">
            <a:extLst>
              <a:ext uri="{FF2B5EF4-FFF2-40B4-BE49-F238E27FC236}">
                <a16:creationId xmlns:a16="http://schemas.microsoft.com/office/drawing/2014/main" id="{084F5C51-C238-33A0-ABD7-8182FE721943}"/>
              </a:ext>
            </a:extLst>
          </p:cNvPr>
          <p:cNvSpPr txBox="1"/>
          <p:nvPr/>
        </p:nvSpPr>
        <p:spPr>
          <a:xfrm>
            <a:off x="279741" y="1513931"/>
            <a:ext cx="2673879" cy="2185214"/>
          </a:xfrm>
          <a:prstGeom prst="rect">
            <a:avLst/>
          </a:prstGeom>
          <a:noFill/>
        </p:spPr>
        <p:txBody>
          <a:bodyPr wrap="square">
            <a:spAutoFit/>
          </a:bodyPr>
          <a:lstStyle/>
          <a:p>
            <a:r>
              <a:rPr lang="pl-PL" sz="1500" b="1" dirty="0">
                <a:latin typeface="Alef" panose="00000500000000000000" pitchFamily="2" charset="-79"/>
                <a:cs typeface="Alef" panose="00000500000000000000" pitchFamily="2" charset="-79"/>
              </a:rPr>
              <a:t>CO TO JEST PIRAMIDA ZDROWEGO ŻYWIENIA I AKTYWNOŚCI FIZYCZNEJ?</a:t>
            </a:r>
          </a:p>
          <a:p>
            <a:r>
              <a:rPr lang="pl-PL" sz="1300" dirty="0">
                <a:latin typeface="Alef" panose="00000500000000000000" pitchFamily="2" charset="-79"/>
                <a:cs typeface="Alef" panose="00000500000000000000" pitchFamily="2" charset="-79"/>
              </a:rPr>
              <a:t>Jest to najprostsze i jak najkrótsze przedstawienie kompleksowej  idei żywienia, której realizacja daje szansa na sprawność intelektualną, fizyczną i zdrowie w dorosłym życiu.</a:t>
            </a:r>
          </a:p>
        </p:txBody>
      </p:sp>
      <p:pic>
        <p:nvPicPr>
          <p:cNvPr id="3" name="Obraz 2">
            <a:extLst>
              <a:ext uri="{FF2B5EF4-FFF2-40B4-BE49-F238E27FC236}">
                <a16:creationId xmlns:a16="http://schemas.microsoft.com/office/drawing/2014/main" id="{2966113A-4894-2C29-531E-5AA56B81AA57}"/>
              </a:ext>
            </a:extLst>
          </p:cNvPr>
          <p:cNvPicPr>
            <a:picLocks noChangeAspect="1"/>
          </p:cNvPicPr>
          <p:nvPr/>
        </p:nvPicPr>
        <p:blipFill>
          <a:blip r:embed="rId2"/>
          <a:stretch>
            <a:fillRect/>
          </a:stretch>
        </p:blipFill>
        <p:spPr>
          <a:xfrm>
            <a:off x="6517519" y="147728"/>
            <a:ext cx="5502248" cy="4639526"/>
          </a:xfrm>
          <a:prstGeom prst="rect">
            <a:avLst/>
          </a:prstGeom>
        </p:spPr>
      </p:pic>
      <p:sp>
        <p:nvSpPr>
          <p:cNvPr id="6" name="pole tekstowe 5">
            <a:extLst>
              <a:ext uri="{FF2B5EF4-FFF2-40B4-BE49-F238E27FC236}">
                <a16:creationId xmlns:a16="http://schemas.microsoft.com/office/drawing/2014/main" id="{F1669795-6981-FC60-3191-D2945D12BA7D}"/>
              </a:ext>
            </a:extLst>
          </p:cNvPr>
          <p:cNvSpPr txBox="1"/>
          <p:nvPr/>
        </p:nvSpPr>
        <p:spPr>
          <a:xfrm>
            <a:off x="4415760" y="1167421"/>
            <a:ext cx="2673879" cy="954107"/>
          </a:xfrm>
          <a:prstGeom prst="rect">
            <a:avLst/>
          </a:prstGeom>
          <a:noFill/>
        </p:spPr>
        <p:txBody>
          <a:bodyPr wrap="square">
            <a:spAutoFit/>
          </a:bodyPr>
          <a:lstStyle/>
          <a:p>
            <a:r>
              <a:rPr lang="pl-PL" sz="1500" b="1" dirty="0">
                <a:latin typeface="Alef" panose="00000500000000000000" pitchFamily="2" charset="-79"/>
                <a:cs typeface="Alef" panose="00000500000000000000" pitchFamily="2" charset="-79"/>
              </a:rPr>
              <a:t>DO KOGO KIEROWANA JEST PIRAMIDA?</a:t>
            </a:r>
          </a:p>
          <a:p>
            <a:r>
              <a:rPr lang="pl-PL" sz="1300" dirty="0">
                <a:latin typeface="Alef" panose="00000500000000000000" pitchFamily="2" charset="-79"/>
                <a:cs typeface="Alef" panose="00000500000000000000" pitchFamily="2" charset="-79"/>
              </a:rPr>
              <a:t>Piramida kierowana jest do dzieci i młodzieży (4-18 lat).</a:t>
            </a:r>
          </a:p>
        </p:txBody>
      </p:sp>
      <p:sp>
        <p:nvSpPr>
          <p:cNvPr id="8" name="pole tekstowe 7">
            <a:extLst>
              <a:ext uri="{FF2B5EF4-FFF2-40B4-BE49-F238E27FC236}">
                <a16:creationId xmlns:a16="http://schemas.microsoft.com/office/drawing/2014/main" id="{BE4F94E5-87CF-CF1F-A386-2AE8711D9E51}"/>
              </a:ext>
            </a:extLst>
          </p:cNvPr>
          <p:cNvSpPr txBox="1"/>
          <p:nvPr/>
        </p:nvSpPr>
        <p:spPr>
          <a:xfrm>
            <a:off x="3359521" y="3053615"/>
            <a:ext cx="2673879" cy="2154436"/>
          </a:xfrm>
          <a:prstGeom prst="rect">
            <a:avLst/>
          </a:prstGeom>
          <a:noFill/>
        </p:spPr>
        <p:txBody>
          <a:bodyPr wrap="square">
            <a:spAutoFit/>
          </a:bodyPr>
          <a:lstStyle/>
          <a:p>
            <a:r>
              <a:rPr lang="pl-PL" sz="1500" b="1" dirty="0">
                <a:latin typeface="Alef" panose="00000500000000000000" pitchFamily="2" charset="-79"/>
                <a:cs typeface="Alef" panose="00000500000000000000" pitchFamily="2" charset="-79"/>
              </a:rPr>
              <a:t>JAK ROZUMIEĆ I CZYTAĆ PIRAMIDĘ?</a:t>
            </a:r>
          </a:p>
          <a:p>
            <a:r>
              <a:rPr lang="pl-PL" sz="1300" dirty="0">
                <a:latin typeface="Alef" panose="00000500000000000000" pitchFamily="2" charset="-79"/>
                <a:cs typeface="Alef" panose="00000500000000000000" pitchFamily="2" charset="-79"/>
              </a:rPr>
              <a:t>Piramida to graficzny opis odpowiednich proporcji różnych , niezbędnych w codziennej diecie, grup produktów spożywczych. Im wyższe piętro piramidy , tym mniejsza ilość i częstość spożywanych produktów z danej grupy żywności.</a:t>
            </a:r>
          </a:p>
        </p:txBody>
      </p:sp>
      <p:sp>
        <p:nvSpPr>
          <p:cNvPr id="11" name="pole tekstowe 10">
            <a:extLst>
              <a:ext uri="{FF2B5EF4-FFF2-40B4-BE49-F238E27FC236}">
                <a16:creationId xmlns:a16="http://schemas.microsoft.com/office/drawing/2014/main" id="{2B41FE01-3DFC-EA2D-91CE-B453779061E0}"/>
              </a:ext>
            </a:extLst>
          </p:cNvPr>
          <p:cNvSpPr txBox="1"/>
          <p:nvPr/>
        </p:nvSpPr>
        <p:spPr>
          <a:xfrm>
            <a:off x="6298617" y="4984003"/>
            <a:ext cx="5842535" cy="692497"/>
          </a:xfrm>
          <a:prstGeom prst="rect">
            <a:avLst/>
          </a:prstGeom>
          <a:noFill/>
        </p:spPr>
        <p:txBody>
          <a:bodyPr wrap="square">
            <a:spAutoFit/>
          </a:bodyPr>
          <a:lstStyle/>
          <a:p>
            <a:pPr algn="ctr"/>
            <a:r>
              <a:rPr lang="pl-PL" sz="1300" dirty="0">
                <a:latin typeface="Alef" panose="00000500000000000000" pitchFamily="2" charset="-79"/>
                <a:cs typeface="Alef" panose="00000500000000000000" pitchFamily="2" charset="-79"/>
              </a:rPr>
              <a:t>Spożywanie zalecanych w piramidzie produktów spożywczych w odpowiednich ilościach i proporcjach oraz codzienna aktywność fizyczna są kluczem do zdrowia, prawidłowego rozwoju i dobrych wyników w nauce. </a:t>
            </a:r>
          </a:p>
        </p:txBody>
      </p:sp>
    </p:spTree>
    <p:extLst>
      <p:ext uri="{BB962C8B-B14F-4D97-AF65-F5344CB8AC3E}">
        <p14:creationId xmlns:p14="http://schemas.microsoft.com/office/powerpoint/2010/main" val="157678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AD7334F5-94FF-5EA8-3FC1-B2E4F9CCE208}"/>
              </a:ext>
            </a:extLst>
          </p:cNvPr>
          <p:cNvSpPr>
            <a:spLocks noGrp="1"/>
          </p:cNvSpPr>
          <p:nvPr>
            <p:ph type="title"/>
          </p:nvPr>
        </p:nvSpPr>
        <p:spPr>
          <a:xfrm>
            <a:off x="344396" y="1985403"/>
            <a:ext cx="2306441" cy="1567124"/>
          </a:xfrm>
        </p:spPr>
        <p:txBody>
          <a:bodyPr rtlCol="0">
            <a:normAutofit/>
          </a:bodyPr>
          <a:lstStyle/>
          <a:p>
            <a:pPr rtl="0"/>
            <a:r>
              <a:rPr lang="pl" sz="3500" dirty="0">
                <a:latin typeface="Alef" panose="00000500000000000000" pitchFamily="2" charset="-79"/>
                <a:cs typeface="Alef" panose="00000500000000000000" pitchFamily="2" charset="-79"/>
              </a:rPr>
              <a:t>Zasady </a:t>
            </a:r>
            <a:br>
              <a:rPr lang="pl" sz="3500" dirty="0">
                <a:latin typeface="Alef" panose="00000500000000000000" pitchFamily="2" charset="-79"/>
                <a:cs typeface="Alef" panose="00000500000000000000" pitchFamily="2" charset="-79"/>
              </a:rPr>
            </a:br>
            <a:r>
              <a:rPr lang="pl" sz="3500" dirty="0">
                <a:latin typeface="Alef" panose="00000500000000000000" pitchFamily="2" charset="-79"/>
                <a:cs typeface="Alef" panose="00000500000000000000" pitchFamily="2" charset="-79"/>
              </a:rPr>
              <a:t>zdrowego </a:t>
            </a:r>
            <a:br>
              <a:rPr lang="pl" sz="3500" dirty="0">
                <a:latin typeface="Alef" panose="00000500000000000000" pitchFamily="2" charset="-79"/>
                <a:cs typeface="Alef" panose="00000500000000000000" pitchFamily="2" charset="-79"/>
              </a:rPr>
            </a:br>
            <a:r>
              <a:rPr lang="pl" sz="3500" dirty="0">
                <a:latin typeface="Alef" panose="00000500000000000000" pitchFamily="2" charset="-79"/>
                <a:cs typeface="Alef" panose="00000500000000000000" pitchFamily="2" charset="-79"/>
              </a:rPr>
              <a:t>żywienia:</a:t>
            </a:r>
          </a:p>
        </p:txBody>
      </p:sp>
      <p:sp>
        <p:nvSpPr>
          <p:cNvPr id="9" name="pole tekstowe 8">
            <a:extLst>
              <a:ext uri="{FF2B5EF4-FFF2-40B4-BE49-F238E27FC236}">
                <a16:creationId xmlns:a16="http://schemas.microsoft.com/office/drawing/2014/main" id="{084F5C51-C238-33A0-ABD7-8182FE721943}"/>
              </a:ext>
            </a:extLst>
          </p:cNvPr>
          <p:cNvSpPr txBox="1"/>
          <p:nvPr/>
        </p:nvSpPr>
        <p:spPr>
          <a:xfrm>
            <a:off x="2937164" y="260586"/>
            <a:ext cx="9104404" cy="5016758"/>
          </a:xfrm>
          <a:prstGeom prst="rect">
            <a:avLst/>
          </a:prstGeom>
          <a:noFill/>
        </p:spPr>
        <p:txBody>
          <a:bodyPr wrap="square">
            <a:spAutoFit/>
          </a:bodyPr>
          <a:lstStyle/>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jedz regularnie 5 posiłków i pamiętaj o częstym piciu wody oraz myj zęby po jedzeniu,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jedz różnorodne warzywa i owoce jak najczęściej i w jak największej ilości,</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jedz produkty zbożowe, zwłaszcza pełnoziarniste,</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pij co najmniej 3–4 szklanki mleka dziennie (możesz je zastąpić jogurtem naturalnym, kefirem lub częściowo serem),</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jedz chude mięso, ryby, jaja, nasiona roślin strączkowych oraz wybieraj tłuszcze roślinne zamiast zwierzęcych,</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nie spożywaj słodkich napojów oraz słodyczy (zastępuj je owocami</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i orzechami),</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nie dosalaj potraw, nie jedz słonych przekąsek i produktów typu fast food,</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bądź codziennie aktywny fizycznie, co najmniej godzinę dziennie (ograniczaj oglądanie telewizji, korzystanie z komputera i innych urządzeń elektronicznych do 2 godz.),</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wysypiaj się, aby Twój mózg mógł wypocząć,</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sprawdzaj regularnie wysokość i masę ciała.</a:t>
            </a:r>
          </a:p>
        </p:txBody>
      </p:sp>
    </p:spTree>
    <p:extLst>
      <p:ext uri="{BB962C8B-B14F-4D97-AF65-F5344CB8AC3E}">
        <p14:creationId xmlns:p14="http://schemas.microsoft.com/office/powerpoint/2010/main" val="17020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05988"/>
            <a:ext cx="5518667" cy="914400"/>
          </a:xfrm>
        </p:spPr>
        <p:txBody>
          <a:bodyPr rtlCol="0">
            <a:normAutofit/>
          </a:bodyPr>
          <a:lstStyle/>
          <a:p>
            <a:pPr rtl="0"/>
            <a:r>
              <a:rPr lang="pl" sz="5000" u="sng" dirty="0">
                <a:latin typeface="Alef" panose="00000500000000000000" pitchFamily="2" charset="-79"/>
                <a:cs typeface="Alef" panose="00000500000000000000" pitchFamily="2" charset="-79"/>
              </a:rPr>
              <a:t>Nadwaga i otyłość</a:t>
            </a:r>
          </a:p>
        </p:txBody>
      </p:sp>
      <p:sp>
        <p:nvSpPr>
          <p:cNvPr id="7" name="pole tekstowe 6">
            <a:extLst>
              <a:ext uri="{FF2B5EF4-FFF2-40B4-BE49-F238E27FC236}">
                <a16:creationId xmlns:a16="http://schemas.microsoft.com/office/drawing/2014/main" id="{21273BA5-38D4-629A-90CA-8A1D0D150003}"/>
              </a:ext>
            </a:extLst>
          </p:cNvPr>
          <p:cNvSpPr txBox="1"/>
          <p:nvPr/>
        </p:nvSpPr>
        <p:spPr>
          <a:xfrm>
            <a:off x="1930490" y="1996158"/>
            <a:ext cx="10187619" cy="2554545"/>
          </a:xfrm>
          <a:prstGeom prst="rect">
            <a:avLst/>
          </a:prstGeom>
          <a:noFill/>
        </p:spPr>
        <p:txBody>
          <a:bodyPr wrap="square">
            <a:spAutoFit/>
          </a:bodyPr>
          <a:lstStyle/>
          <a:p>
            <a:pPr algn="ctr"/>
            <a:r>
              <a:rPr lang="pl-PL" sz="2000" b="1" dirty="0">
                <a:latin typeface="Alef" panose="00000500000000000000" pitchFamily="2" charset="-79"/>
                <a:cs typeface="Alef" panose="00000500000000000000" pitchFamily="2" charset="-79"/>
              </a:rPr>
              <a:t>Otyłość</a:t>
            </a:r>
            <a:r>
              <a:rPr lang="pl-PL" sz="2000" dirty="0">
                <a:latin typeface="Alef" panose="00000500000000000000" pitchFamily="2" charset="-79"/>
                <a:cs typeface="Alef" panose="00000500000000000000" pitchFamily="2" charset="-79"/>
              </a:rPr>
              <a:t> jest przewlekłą chorobą spowodowaną nadmierną podażą energii zawartej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w pożywieniu w stosunku do zapotrzebowania organizmu, skutkiem czego jest magazynowanie jej nadmiaru w postaci tkanki tłuszczowej. </a:t>
            </a:r>
          </a:p>
          <a:p>
            <a:pPr algn="ctr"/>
            <a:r>
              <a:rPr lang="pl-PL" sz="2000" dirty="0">
                <a:latin typeface="Alef" panose="00000500000000000000" pitchFamily="2" charset="-79"/>
                <a:cs typeface="Alef" panose="00000500000000000000" pitchFamily="2" charset="-79"/>
              </a:rPr>
              <a:t>Prawdopodobieństwo, że otyłe dziecko czy nastolatek będzie cierpiało na nadwagę również jako osoba dorosła wynosi 70%.</a:t>
            </a:r>
          </a:p>
          <a:p>
            <a:pPr algn="ctr"/>
            <a:r>
              <a:rPr lang="pl-PL" sz="2000" dirty="0">
                <a:latin typeface="Alef" panose="00000500000000000000" pitchFamily="2" charset="-79"/>
                <a:cs typeface="Alef" panose="00000500000000000000" pitchFamily="2" charset="-79"/>
              </a:rPr>
              <a:t>Dzieci z otyłością nie są w pełni akceptowane przez rówieśników.</a:t>
            </a:r>
          </a:p>
          <a:p>
            <a:pPr algn="ctr"/>
            <a:r>
              <a:rPr lang="pl-PL" sz="2000" dirty="0">
                <a:latin typeface="Alef" panose="00000500000000000000" pitchFamily="2" charset="-79"/>
                <a:cs typeface="Alef" panose="00000500000000000000" pitchFamily="2" charset="-79"/>
              </a:rPr>
              <a:t>Najważniejsze elementy zapobiegania nadwadze i otyłości, to odpowiednia dieta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i aktywność fizyczna. Odchudzając dziecko należy zmienić dietę całej rodziny.</a:t>
            </a:r>
          </a:p>
        </p:txBody>
      </p:sp>
    </p:spTree>
    <p:extLst>
      <p:ext uri="{BB962C8B-B14F-4D97-AF65-F5344CB8AC3E}">
        <p14:creationId xmlns:p14="http://schemas.microsoft.com/office/powerpoint/2010/main" val="271742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05988"/>
            <a:ext cx="6211394" cy="914400"/>
          </a:xfrm>
        </p:spPr>
        <p:txBody>
          <a:bodyPr rtlCol="0">
            <a:normAutofit/>
          </a:bodyPr>
          <a:lstStyle/>
          <a:p>
            <a:pPr rtl="0"/>
            <a:r>
              <a:rPr lang="pl" sz="5000" u="sng" dirty="0">
                <a:latin typeface="Alef" panose="00000500000000000000" pitchFamily="2" charset="-79"/>
                <a:cs typeface="Alef" panose="00000500000000000000" pitchFamily="2" charset="-79"/>
              </a:rPr>
              <a:t>Higiena jamy ustnej</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3332048" y="2230920"/>
            <a:ext cx="7970982" cy="2015936"/>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Podstawowe zasady higieny jamy ustnej:</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zęby należy myć 2-3 min, przynajmniej 2 razy dziennie, używając pasty z fluorem przeznaczonej dla dzieci, szczoteczką o miękkim włosiu,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graniczenie spożycia słodyczy oraz picia słodzonych napojów,</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systematyczna kontrola u stomatologa (dzieci raz na kwartał).</a:t>
            </a:r>
          </a:p>
        </p:txBody>
      </p:sp>
    </p:spTree>
    <p:extLst>
      <p:ext uri="{BB962C8B-B14F-4D97-AF65-F5344CB8AC3E}">
        <p14:creationId xmlns:p14="http://schemas.microsoft.com/office/powerpoint/2010/main" val="3471933719"/>
      </p:ext>
    </p:extLst>
  </p:cSld>
  <p:clrMapOvr>
    <a:masterClrMapping/>
  </p:clrMapOvr>
</p:sld>
</file>

<file path=ppt/theme/theme1.xml><?xml version="1.0" encoding="utf-8"?>
<a:theme xmlns:a="http://schemas.openxmlformats.org/drawingml/2006/main" name="Bawiące się dzieci 16: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58_TF03461883_TF03461883" id="{CB1E742B-07C7-400E-AC72-0F240E4DAFC6}" vid="{6946C01C-0A18-4EED-B65C-F3BDDA07F56C}"/>
    </a:ext>
  </a:extLst>
</a:theme>
</file>

<file path=ppt/theme/theme2.xml><?xml version="1.0" encoding="utf-8"?>
<a:theme xmlns:a="http://schemas.openxmlformats.org/drawingml/2006/main" name="Motyw pakietu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edukacyjna z motywem bawiących się dzieci (ilustracja w stylu kreskówki, panoramiczna)</Template>
  <TotalTime>320</TotalTime>
  <Words>1631</Words>
  <Application>Microsoft Office PowerPoint</Application>
  <PresentationFormat>Panoramiczny</PresentationFormat>
  <Paragraphs>167</Paragraphs>
  <Slides>25</Slides>
  <Notes>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25</vt:i4>
      </vt:variant>
    </vt:vector>
  </HeadingPairs>
  <TitlesOfParts>
    <vt:vector size="31" baseType="lpstr">
      <vt:lpstr>Alef</vt:lpstr>
      <vt:lpstr>Arial</vt:lpstr>
      <vt:lpstr>Courier New</vt:lpstr>
      <vt:lpstr>Euphemia</vt:lpstr>
      <vt:lpstr>Wingdings</vt:lpstr>
      <vt:lpstr>Bawiące się dzieci 16:9</vt:lpstr>
      <vt:lpstr>„Moje dziecko idzie do szkoły”</vt:lpstr>
      <vt:lpstr>Adresaci:</vt:lpstr>
      <vt:lpstr>Prezentacja programu PowerPoint</vt:lpstr>
      <vt:lpstr>Tematyka:</vt:lpstr>
      <vt:lpstr>Żywienie</vt:lpstr>
      <vt:lpstr>Piramida zdrowego żywienia:</vt:lpstr>
      <vt:lpstr>Zasady  zdrowego  żywienia:</vt:lpstr>
      <vt:lpstr>Nadwaga i otyłość</vt:lpstr>
      <vt:lpstr>Higiena jamy ustnej</vt:lpstr>
      <vt:lpstr>Ochrona wzroku</vt:lpstr>
      <vt:lpstr>Prezentacja programu PowerPoint</vt:lpstr>
      <vt:lpstr>Prawidłowa postawa ciała</vt:lpstr>
      <vt:lpstr>Prezentacja programu PowerPoint</vt:lpstr>
      <vt:lpstr>Prezentacja programu PowerPoint</vt:lpstr>
      <vt:lpstr>Prezentacja programu PowerPoint</vt:lpstr>
      <vt:lpstr>Prezentacja programu PowerPoint</vt:lpstr>
      <vt:lpstr>Prezentacja programu PowerPoint</vt:lpstr>
      <vt:lpstr>Prawidłowa rozwój mowy</vt:lpstr>
      <vt:lpstr>Przeciwdziałanie narażeniu na dym tytoniowy</vt:lpstr>
      <vt:lpstr>Prezentacja programu PowerPoint</vt:lpstr>
      <vt:lpstr>Zapobieganie chorobom zakaźnym</vt:lpstr>
      <vt:lpstr>Prezentacja programu PowerPoint</vt:lpstr>
      <vt:lpstr>Bezpieczeństwo dziecka</vt:lpstr>
      <vt:lpstr>Zdrowie psychiczne dziecka</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„Moje dziecko idzie do szkoły”</dc:title>
  <dc:creator>WSSE Rzeszów - Joanna Zastawna</dc:creator>
  <cp:lastModifiedBy>WSSE Rzeszów - Joanna Zastawna</cp:lastModifiedBy>
  <cp:revision>4</cp:revision>
  <dcterms:created xsi:type="dcterms:W3CDTF">2022-08-23T06:05:39Z</dcterms:created>
  <dcterms:modified xsi:type="dcterms:W3CDTF">2022-08-23T11:26:17Z</dcterms:modified>
</cp:coreProperties>
</file>