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notesMasterIdLst>
    <p:notesMasterId r:id="rId17"/>
  </p:notesMasterIdLst>
  <p:sldIdLst>
    <p:sldId id="256" r:id="rId2"/>
    <p:sldId id="269" r:id="rId3"/>
    <p:sldId id="266" r:id="rId4"/>
    <p:sldId id="285" r:id="rId5"/>
    <p:sldId id="271" r:id="rId6"/>
    <p:sldId id="272" r:id="rId7"/>
    <p:sldId id="273" r:id="rId8"/>
    <p:sldId id="274" r:id="rId9"/>
    <p:sldId id="277" r:id="rId10"/>
    <p:sldId id="278" r:id="rId11"/>
    <p:sldId id="279" r:id="rId12"/>
    <p:sldId id="280" r:id="rId13"/>
    <p:sldId id="281" r:id="rId14"/>
    <p:sldId id="282" r:id="rId15"/>
    <p:sldId id="283" r:id="rId16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Majtczak" initials="MM" lastIdx="1" clrIdx="0">
    <p:extLst>
      <p:ext uri="{19B8F6BF-5375-455C-9EA6-DF929625EA0E}">
        <p15:presenceInfo xmlns:p15="http://schemas.microsoft.com/office/powerpoint/2012/main" userId="8697d10888525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ABB"/>
    <a:srgbClr val="292B5F"/>
    <a:srgbClr val="628FC6"/>
    <a:srgbClr val="F05F57"/>
    <a:srgbClr val="186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8"/>
    <p:restoredTop sz="96405"/>
  </p:normalViewPr>
  <p:slideViewPr>
    <p:cSldViewPr snapToGrid="0">
      <p:cViewPr varScale="1">
        <p:scale>
          <a:sx n="66" d="100"/>
          <a:sy n="66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6FB8-EA1E-9D47-A664-7BFC908237DA}" type="datetimeFigureOut">
              <a:rPr lang="pl-PL" smtClean="0"/>
              <a:t>2023-01-24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192B-6C28-954B-B79B-FF7B3726BD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262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529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791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053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315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578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840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102" algn="l" defTabSz="182852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6" y="892"/>
            <a:ext cx="24380827" cy="137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64D2CF-1488-2F15-E8BA-51B27F8D4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0" y="0"/>
            <a:ext cx="24380823" cy="137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BF53F33-60ED-6FEA-EC46-BCBD9FB0C6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4380823" cy="137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BF53F33-60ED-6FEA-EC46-BCBD9FB0C6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4380819" cy="1371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5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BF53F33-60ED-6FEA-EC46-BCBD9FB0C6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4" y="1790"/>
            <a:ext cx="24380819" cy="1371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3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13" r:id="rId3"/>
    <p:sldLayoutId id="2147483714" r:id="rId4"/>
    <p:sldLayoutId id="2147483715" r:id="rId5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9292634" y="3272281"/>
            <a:ext cx="15067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840"/>
              </a:lnSpc>
            </a:pPr>
            <a:r>
              <a:rPr lang="pl-PL" sz="945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Cyfrowy proces</a:t>
            </a:r>
          </a:p>
          <a:p>
            <a:pPr>
              <a:lnSpc>
                <a:spcPts val="10840"/>
              </a:lnSpc>
            </a:pPr>
            <a:r>
              <a:rPr lang="pl-PL" sz="945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budowlany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182EAC-DED2-6294-53DB-3CD118C5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596" y="3719106"/>
            <a:ext cx="283142" cy="7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A2BD75-9F3F-EEA6-8563-E3DBBB4971ED}"/>
              </a:ext>
            </a:extLst>
          </p:cNvPr>
          <p:cNvSpPr txBox="1"/>
          <p:nvPr/>
        </p:nvSpPr>
        <p:spPr>
          <a:xfrm>
            <a:off x="8840679" y="1504444"/>
            <a:ext cx="974590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Widok systemu SOPAB</a:t>
            </a:r>
          </a:p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(komputer i smartfon)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B3BFA0D-94C0-0761-3556-4026FFF50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887" y="4113176"/>
            <a:ext cx="12416588" cy="73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A2BD75-9F3F-EEA6-8563-E3DBBB4971ED}"/>
              </a:ext>
            </a:extLst>
          </p:cNvPr>
          <p:cNvSpPr txBox="1"/>
          <p:nvPr/>
        </p:nvSpPr>
        <p:spPr>
          <a:xfrm>
            <a:off x="8840679" y="1504444"/>
            <a:ext cx="974590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Widok systemu SOPAB</a:t>
            </a:r>
          </a:p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(komputer i smartfon)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2E90169-A8DE-000D-1681-9032F7348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52887" y="4113176"/>
            <a:ext cx="12416587" cy="73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23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A2BD75-9F3F-EEA6-8563-E3DBBB4971ED}"/>
              </a:ext>
            </a:extLst>
          </p:cNvPr>
          <p:cNvSpPr txBox="1"/>
          <p:nvPr/>
        </p:nvSpPr>
        <p:spPr>
          <a:xfrm>
            <a:off x="8840679" y="1504444"/>
            <a:ext cx="974590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Widok systemu SOPAB</a:t>
            </a:r>
          </a:p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(komputer i smartfon)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6EE0140-99ED-419A-7112-02C8AF28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52887" y="4113176"/>
            <a:ext cx="12416587" cy="73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6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A2BD75-9F3F-EEA6-8563-E3DBBB4971ED}"/>
              </a:ext>
            </a:extLst>
          </p:cNvPr>
          <p:cNvSpPr txBox="1"/>
          <p:nvPr/>
        </p:nvSpPr>
        <p:spPr>
          <a:xfrm>
            <a:off x="8840679" y="1504444"/>
            <a:ext cx="974590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Widok systemu SOPAB</a:t>
            </a:r>
          </a:p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(komputer i smartfon)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D418AE-140E-6903-B3B7-AADACC1B1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52887" y="4113176"/>
            <a:ext cx="12416587" cy="73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20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A2BD75-9F3F-EEA6-8563-E3DBBB4971ED}"/>
              </a:ext>
            </a:extLst>
          </p:cNvPr>
          <p:cNvSpPr txBox="1"/>
          <p:nvPr/>
        </p:nvSpPr>
        <p:spPr>
          <a:xfrm>
            <a:off x="8840679" y="1504444"/>
            <a:ext cx="974590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Widok systemu SOPAB</a:t>
            </a:r>
          </a:p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(komputer i smartfon)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6774E69-AD77-8489-6B8F-01D4A5DBB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061" y="4133088"/>
            <a:ext cx="4134295" cy="82359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1D91B7C-3F6D-F42A-51DF-7287895B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16245" y="5029200"/>
            <a:ext cx="4134294" cy="82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9292634" y="3272281"/>
            <a:ext cx="15067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840"/>
              </a:lnSpc>
            </a:pPr>
            <a:r>
              <a:rPr lang="pl-PL" sz="945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Cyfrowy proces</a:t>
            </a:r>
          </a:p>
          <a:p>
            <a:pPr>
              <a:lnSpc>
                <a:spcPts val="10840"/>
              </a:lnSpc>
            </a:pPr>
            <a:r>
              <a:rPr lang="pl-PL" sz="945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budowlany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182EAC-DED2-6294-53DB-3CD118C5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596" y="3719106"/>
            <a:ext cx="283142" cy="7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2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6B1BF8E-B94E-59F8-A3FA-EB62E84A12A5}"/>
              </a:ext>
            </a:extLst>
          </p:cNvPr>
          <p:cNvSpPr txBox="1"/>
          <p:nvPr/>
        </p:nvSpPr>
        <p:spPr>
          <a:xfrm>
            <a:off x="8852555" y="1514437"/>
            <a:ext cx="1435314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Cyfrowy proces budowlany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51977B-7836-9F5B-4FEC-3B11D0A0F89E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D0F1DBC-1172-B3FC-7F69-FA742444EDDA}"/>
              </a:ext>
            </a:extLst>
          </p:cNvPr>
          <p:cNvSpPr txBox="1"/>
          <p:nvPr/>
        </p:nvSpPr>
        <p:spPr>
          <a:xfrm>
            <a:off x="8852555" y="3856308"/>
            <a:ext cx="12195958" cy="1618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</a:pPr>
            <a:r>
              <a:rPr lang="pl-PL" sz="9000" b="1" dirty="0">
                <a:solidFill>
                  <a:srgbClr val="F05F57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18,7</a:t>
            </a:r>
            <a:r>
              <a:rPr lang="pl-PL" sz="6000" b="1" dirty="0">
                <a:solidFill>
                  <a:srgbClr val="F05F57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tys. ton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średnie roczne zużycie papieru przez administrację</a:t>
            </a:r>
            <a:b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 procedurze pozwolenia na budowę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153212C-7C31-6476-82D9-577D53D3ECE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71" y="5630711"/>
            <a:ext cx="9720000" cy="3036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70438D5-00DD-5052-9591-DC103735462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71" y="8217967"/>
            <a:ext cx="9720000" cy="3036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7DA2AC9-89A8-048D-6211-750CF0DC636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71" y="10309037"/>
            <a:ext cx="9720000" cy="3036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D0B7393-8E06-B405-863C-51F0DB6D8D9E}"/>
              </a:ext>
            </a:extLst>
          </p:cNvPr>
          <p:cNvSpPr txBox="1"/>
          <p:nvPr/>
        </p:nvSpPr>
        <p:spPr>
          <a:xfrm>
            <a:off x="8852555" y="6457741"/>
            <a:ext cx="12195958" cy="1618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</a:pPr>
            <a:r>
              <a:rPr lang="pl-PL" sz="9000" b="1" dirty="0">
                <a:solidFill>
                  <a:srgbClr val="F05F57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28,2</a:t>
            </a:r>
            <a:r>
              <a:rPr lang="pl-PL" sz="6000" b="1" dirty="0">
                <a:solidFill>
                  <a:srgbClr val="F05F57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tys. m³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wymagana powierzchnia magazynowania projektów 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budowlanych i powiązanych dokumentów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B829FC4-B2A9-C01C-87E2-A7699C9E7DE8}"/>
              </a:ext>
            </a:extLst>
          </p:cNvPr>
          <p:cNvSpPr txBox="1"/>
          <p:nvPr/>
        </p:nvSpPr>
        <p:spPr>
          <a:xfrm>
            <a:off x="8852555" y="9066262"/>
            <a:ext cx="12195958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</a:pPr>
            <a:r>
              <a:rPr lang="pl-PL" sz="9000" b="1" dirty="0">
                <a:solidFill>
                  <a:srgbClr val="F05F57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715</a:t>
            </a:r>
            <a:r>
              <a:rPr lang="pl-PL" sz="6000" b="1" dirty="0">
                <a:solidFill>
                  <a:srgbClr val="F05F57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tys. kg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średnie roczne zużycie papieru na dzienniki budowy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DD68969-C7B9-BE12-4297-9EF65C2A3BAA}"/>
              </a:ext>
            </a:extLst>
          </p:cNvPr>
          <p:cNvSpPr txBox="1"/>
          <p:nvPr/>
        </p:nvSpPr>
        <p:spPr>
          <a:xfrm>
            <a:off x="8852555" y="11157331"/>
            <a:ext cx="12195958" cy="1618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</a:pPr>
            <a:r>
              <a:rPr lang="pl-PL" sz="9000" b="1" dirty="0">
                <a:solidFill>
                  <a:srgbClr val="F05F57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18</a:t>
            </a:r>
            <a:r>
              <a:rPr lang="pl-PL" sz="6000" b="1" dirty="0">
                <a:solidFill>
                  <a:srgbClr val="F05F57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liczba papierowych książek obiektu budowlanego</a:t>
            </a:r>
            <a:b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ograniczony dostęp</a:t>
            </a:r>
          </a:p>
        </p:txBody>
      </p:sp>
    </p:spTree>
    <p:extLst>
      <p:ext uri="{BB962C8B-B14F-4D97-AF65-F5344CB8AC3E}">
        <p14:creationId xmlns:p14="http://schemas.microsoft.com/office/powerpoint/2010/main" val="27351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E8E5960-081F-AE2D-1D1C-240CEF23BD5E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F4B022-483F-4E70-97B5-C9D4CF0BCCBD}"/>
              </a:ext>
            </a:extLst>
          </p:cNvPr>
          <p:cNvSpPr txBox="1"/>
          <p:nvPr/>
        </p:nvSpPr>
        <p:spPr>
          <a:xfrm>
            <a:off x="8852555" y="1514437"/>
            <a:ext cx="1435314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Cyfrowy proces budowalny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A0FA713-6E91-6BEB-D888-ABF3857F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351" y="3428947"/>
            <a:ext cx="40640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986B86F-2509-36F5-1D9B-67A70FF664AB}"/>
              </a:ext>
            </a:extLst>
          </p:cNvPr>
          <p:cNvSpPr txBox="1"/>
          <p:nvPr/>
        </p:nvSpPr>
        <p:spPr>
          <a:xfrm>
            <a:off x="8955205" y="3639926"/>
            <a:ext cx="38389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dirty="0">
                <a:solidFill>
                  <a:srgbClr val="628FC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 2020–2021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96EF25-0958-6EAC-92AF-FE959711E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9541" y="3428947"/>
            <a:ext cx="4064000" cy="9144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1B558A0-FBC4-4545-D63E-4764D212320B}"/>
              </a:ext>
            </a:extLst>
          </p:cNvPr>
          <p:cNvSpPr txBox="1"/>
          <p:nvPr/>
        </p:nvSpPr>
        <p:spPr>
          <a:xfrm>
            <a:off x="13617146" y="3639926"/>
            <a:ext cx="38389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dirty="0">
                <a:solidFill>
                  <a:srgbClr val="628FC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II 2022–2023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958E9AE8-3FAA-3DB0-ABBD-C2ABC82CB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4216" y="3428947"/>
            <a:ext cx="5283200" cy="91440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1C00282-4EF6-3726-767D-05BFBED11E89}"/>
              </a:ext>
            </a:extLst>
          </p:cNvPr>
          <p:cNvSpPr txBox="1"/>
          <p:nvPr/>
        </p:nvSpPr>
        <p:spPr>
          <a:xfrm>
            <a:off x="18703506" y="3639926"/>
            <a:ext cx="38389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dirty="0">
                <a:solidFill>
                  <a:srgbClr val="628FC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III 2023–2025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9E5915EA-7584-2423-AEA8-C865092E8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554" y="4569316"/>
            <a:ext cx="4470400" cy="32004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87105B0-9D86-4E36-476F-10D231AFF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9541" y="4569316"/>
            <a:ext cx="4470400" cy="32004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6FD7199E-1F27-52E7-853C-7C1EBE2DD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2519" y="4569316"/>
            <a:ext cx="5689600" cy="3200400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13B3591-21BF-AEC6-8B78-479B4DC197B7}"/>
              </a:ext>
            </a:extLst>
          </p:cNvPr>
          <p:cNvSpPr txBox="1"/>
          <p:nvPr/>
        </p:nvSpPr>
        <p:spPr>
          <a:xfrm>
            <a:off x="9256426" y="4930491"/>
            <a:ext cx="3639317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20"/>
              </a:lnSpc>
            </a:pPr>
            <a:r>
              <a:rPr lang="pl-PL" sz="26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Cyfryzacja procedur </a:t>
            </a:r>
            <a:b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 umożliwienie inwestorom składania wniosków i zgłoszeń przez Internet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C3CBF397-148D-BDC7-4B77-B29AEAA661F2}"/>
              </a:ext>
            </a:extLst>
          </p:cNvPr>
          <p:cNvSpPr txBox="1"/>
          <p:nvPr/>
        </p:nvSpPr>
        <p:spPr>
          <a:xfrm>
            <a:off x="13815083" y="5174147"/>
            <a:ext cx="3639317" cy="199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20"/>
              </a:lnSpc>
            </a:pPr>
            <a:r>
              <a:rPr lang="pl-PL" sz="26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Cyfryzacja rejestrów </a:t>
            </a:r>
            <a:b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 usprawnienie procesu zarządzania danymi w GUNB i organach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E6ACAED-519D-8FF4-9F1D-90BD4A057EDE}"/>
              </a:ext>
            </a:extLst>
          </p:cNvPr>
          <p:cNvSpPr txBox="1"/>
          <p:nvPr/>
        </p:nvSpPr>
        <p:spPr>
          <a:xfrm>
            <a:off x="18297370" y="4930491"/>
            <a:ext cx="4819899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20"/>
              </a:lnSpc>
            </a:pPr>
            <a:r>
              <a:rPr lang="pl-PL" sz="26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Cyfryzacja organów</a:t>
            </a:r>
            <a:b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 standaryzacja i przyśpieszenie procesu obsługi w organach</a:t>
            </a:r>
            <a:b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AAB i NB, wyposażenie</a:t>
            </a:r>
            <a:b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 sprzęt i oprogramowanie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7F0E6623-E676-E516-C38B-A0FA955BF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99994" y="8003180"/>
            <a:ext cx="2032000" cy="9144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2F49AB00-64B4-0E1A-C232-88F445592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3805" y="8003180"/>
            <a:ext cx="2032000" cy="91440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32D4A93D-1CEB-D2B3-6DCA-A5EF7248E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2603" y="8003180"/>
            <a:ext cx="2032000" cy="914400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E08F052-0F1D-B46D-F206-CB61271B5062}"/>
              </a:ext>
            </a:extLst>
          </p:cNvPr>
          <p:cNvSpPr txBox="1"/>
          <p:nvPr/>
        </p:nvSpPr>
        <p:spPr>
          <a:xfrm>
            <a:off x="18368439" y="8084353"/>
            <a:ext cx="12087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40"/>
              </a:lnSpc>
            </a:pPr>
            <a:r>
              <a:rPr lang="pl-PL" sz="2200" dirty="0">
                <a:solidFill>
                  <a:srgbClr val="628FC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30.06.</a:t>
            </a:r>
          </a:p>
          <a:p>
            <a:pPr algn="ctr">
              <a:lnSpc>
                <a:spcPts val="2440"/>
              </a:lnSpc>
            </a:pPr>
            <a:r>
              <a:rPr lang="pl-PL" sz="2200" dirty="0">
                <a:solidFill>
                  <a:srgbClr val="628FC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2023 r.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6AB67D88-C0D9-3CC0-45DD-3D78486D81B7}"/>
              </a:ext>
            </a:extLst>
          </p:cNvPr>
          <p:cNvSpPr txBox="1"/>
          <p:nvPr/>
        </p:nvSpPr>
        <p:spPr>
          <a:xfrm>
            <a:off x="20288048" y="8238241"/>
            <a:ext cx="1208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40"/>
              </a:lnSpc>
            </a:pPr>
            <a:r>
              <a:rPr lang="pl-PL" sz="2200" dirty="0">
                <a:solidFill>
                  <a:srgbClr val="628FC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2024 r.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63A271F-66C4-09EA-482B-F52B77457D7E}"/>
              </a:ext>
            </a:extLst>
          </p:cNvPr>
          <p:cNvSpPr txBox="1"/>
          <p:nvPr/>
        </p:nvSpPr>
        <p:spPr>
          <a:xfrm>
            <a:off x="22116848" y="8238241"/>
            <a:ext cx="1208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40"/>
              </a:lnSpc>
            </a:pPr>
            <a:r>
              <a:rPr lang="pl-PL" sz="2200" dirty="0">
                <a:solidFill>
                  <a:srgbClr val="628FC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2025 r.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EBC3F310-117C-8033-7F92-3925D95AB3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1554" y="9141136"/>
            <a:ext cx="4470400" cy="1371600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FFDEE728-927E-9618-2999-E95DF8668E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5691" y="9141136"/>
            <a:ext cx="4470400" cy="13716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20D56FAF-1093-15E5-B305-18168549E6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99994" y="9133641"/>
            <a:ext cx="2032000" cy="137160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28AB5C96-0B21-3905-8D7F-D48DF6A55C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95774" y="9126146"/>
            <a:ext cx="2032000" cy="1371600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FEA41C41-B93F-BCB5-CEC5-778685D2DD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56478" y="9133641"/>
            <a:ext cx="2032000" cy="1371600"/>
          </a:xfrm>
          <a:prstGeom prst="rect">
            <a:avLst/>
          </a:prstGeom>
        </p:spPr>
      </p:pic>
      <p:sp>
        <p:nvSpPr>
          <p:cNvPr id="40" name="pole tekstowe 39">
            <a:extLst>
              <a:ext uri="{FF2B5EF4-FFF2-40B4-BE49-F238E27FC236}">
                <a16:creationId xmlns:a16="http://schemas.microsoft.com/office/drawing/2014/main" id="{32FCE6B1-0A00-801A-6FCC-E7D2C29BC584}"/>
              </a:ext>
            </a:extLst>
          </p:cNvPr>
          <p:cNvSpPr txBox="1"/>
          <p:nvPr/>
        </p:nvSpPr>
        <p:spPr>
          <a:xfrm>
            <a:off x="8977690" y="9371216"/>
            <a:ext cx="4163973" cy="88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e-Budownictwo cyfrowy Projekt Budowlany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0B94691F-9E28-1717-CEA4-107EEFFCC97F}"/>
              </a:ext>
            </a:extLst>
          </p:cNvPr>
          <p:cNvSpPr txBox="1"/>
          <p:nvPr/>
        </p:nvSpPr>
        <p:spPr>
          <a:xfrm>
            <a:off x="14006890" y="9371216"/>
            <a:ext cx="3471641" cy="88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EDB, RWDZ+,</a:t>
            </a:r>
          </a:p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e-CRUB, c-KOB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402B5188-4998-C802-4B71-2930AA262809}"/>
              </a:ext>
            </a:extLst>
          </p:cNvPr>
          <p:cNvSpPr txBox="1"/>
          <p:nvPr/>
        </p:nvSpPr>
        <p:spPr>
          <a:xfrm>
            <a:off x="18321273" y="9352272"/>
            <a:ext cx="1292056" cy="88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SOPAB</a:t>
            </a:r>
          </a:p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7662D2AC-6AC1-682E-DB4B-D35486792B50}"/>
              </a:ext>
            </a:extLst>
          </p:cNvPr>
          <p:cNvSpPr txBox="1"/>
          <p:nvPr/>
        </p:nvSpPr>
        <p:spPr>
          <a:xfrm>
            <a:off x="20165064" y="9352272"/>
            <a:ext cx="1292056" cy="88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SOPAB</a:t>
            </a:r>
          </a:p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II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5DF3672F-1949-6AFF-82C2-6563D8E1494C}"/>
              </a:ext>
            </a:extLst>
          </p:cNvPr>
          <p:cNvSpPr txBox="1"/>
          <p:nvPr/>
        </p:nvSpPr>
        <p:spPr>
          <a:xfrm>
            <a:off x="21986369" y="9352272"/>
            <a:ext cx="1292056" cy="88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SOPAB</a:t>
            </a:r>
          </a:p>
          <a:p>
            <a:pPr algn="ctr">
              <a:lnSpc>
                <a:spcPts val="3220"/>
              </a:lnSpc>
            </a:pPr>
            <a:r>
              <a:rPr lang="pl-PL" sz="2600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III</a:t>
            </a:r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4D9B68E2-9211-6D57-04EE-CA5493E561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7351" y="10742816"/>
            <a:ext cx="14630400" cy="914400"/>
          </a:xfrm>
          <a:prstGeom prst="rect">
            <a:avLst/>
          </a:prstGeom>
        </p:spPr>
      </p:pic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A2CF825-D23A-90CC-A9BC-EECD5B2C8F0B}"/>
              </a:ext>
            </a:extLst>
          </p:cNvPr>
          <p:cNvSpPr txBox="1"/>
          <p:nvPr/>
        </p:nvSpPr>
        <p:spPr>
          <a:xfrm>
            <a:off x="11517456" y="10916319"/>
            <a:ext cx="94901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Centralna Ewidencja Emisyjności Budynków (CEEB)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28FD7000-868A-ADB1-BA60-002AEB247995}"/>
              </a:ext>
            </a:extLst>
          </p:cNvPr>
          <p:cNvSpPr txBox="1"/>
          <p:nvPr/>
        </p:nvSpPr>
        <p:spPr>
          <a:xfrm rot="-5400000">
            <a:off x="7119424" y="10265980"/>
            <a:ext cx="27421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dirty="0">
                <a:solidFill>
                  <a:srgbClr val="628FC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Systemy GUNB</a:t>
            </a:r>
          </a:p>
        </p:txBody>
      </p:sp>
    </p:spTree>
    <p:extLst>
      <p:ext uri="{BB962C8B-B14F-4D97-AF65-F5344CB8AC3E}">
        <p14:creationId xmlns:p14="http://schemas.microsoft.com/office/powerpoint/2010/main" val="25994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E8E5960-081F-AE2D-1D1C-240CEF23BD5E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5509FA1-460C-A577-E827-F2FA369881CE}"/>
              </a:ext>
            </a:extLst>
          </p:cNvPr>
          <p:cNvSpPr txBox="1"/>
          <p:nvPr/>
        </p:nvSpPr>
        <p:spPr>
          <a:xfrm>
            <a:off x="8852555" y="1757033"/>
            <a:ext cx="14353143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Cyfrowy proces</a:t>
            </a:r>
          </a:p>
          <a:p>
            <a:pPr>
              <a:lnSpc>
                <a:spcPts val="68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budowlany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DB9D20E-D4BE-08DC-8EB5-FB1690B58478}"/>
              </a:ext>
            </a:extLst>
          </p:cNvPr>
          <p:cNvSpPr txBox="1"/>
          <p:nvPr/>
        </p:nvSpPr>
        <p:spPr>
          <a:xfrm>
            <a:off x="8852555" y="4565190"/>
            <a:ext cx="143531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5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Książka Obiektu Budowlanego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68BD8D-1A83-788C-5B27-74FAFAE8DCCD}"/>
              </a:ext>
            </a:extLst>
          </p:cNvPr>
          <p:cNvSpPr txBox="1"/>
          <p:nvPr/>
        </p:nvSpPr>
        <p:spPr>
          <a:xfrm>
            <a:off x="8852555" y="9377822"/>
            <a:ext cx="143531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5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Dziennik Budowy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62A99D4-D863-8A69-B8A4-4DE442EC8F33}"/>
              </a:ext>
            </a:extLst>
          </p:cNvPr>
          <p:cNvSpPr txBox="1"/>
          <p:nvPr/>
        </p:nvSpPr>
        <p:spPr>
          <a:xfrm>
            <a:off x="8675260" y="5824924"/>
            <a:ext cx="3387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dirty="0">
                <a:solidFill>
                  <a:srgbClr val="F05F5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papierowa</a:t>
            </a:r>
            <a:endParaRPr lang="pl-PL" sz="3400" b="1" dirty="0">
              <a:solidFill>
                <a:srgbClr val="F05F5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EC47CAB-0D68-8518-B882-5614F8A4BB41}"/>
              </a:ext>
            </a:extLst>
          </p:cNvPr>
          <p:cNvSpPr txBox="1"/>
          <p:nvPr/>
        </p:nvSpPr>
        <p:spPr>
          <a:xfrm>
            <a:off x="8675260" y="10618306"/>
            <a:ext cx="3387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dirty="0">
                <a:solidFill>
                  <a:srgbClr val="F05F5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papierowy</a:t>
            </a:r>
            <a:endParaRPr lang="pl-PL" sz="3400" b="1" dirty="0">
              <a:solidFill>
                <a:srgbClr val="F05F5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5749767-BCFB-42A2-F272-2C5A99A9283A}"/>
              </a:ext>
            </a:extLst>
          </p:cNvPr>
          <p:cNvSpPr txBox="1"/>
          <p:nvPr/>
        </p:nvSpPr>
        <p:spPr>
          <a:xfrm>
            <a:off x="12727498" y="5823021"/>
            <a:ext cx="3387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dirty="0">
                <a:solidFill>
                  <a:srgbClr val="B0C7E3"/>
                </a:solidFill>
                <a:effectLst/>
                <a:latin typeface="Lato" panose="020F0502020204030203" pitchFamily="34" charset="0"/>
              </a:rPr>
              <a:t>elektroniczna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76C4F98-7D7E-0A54-1E50-A2911AFF0926}"/>
              </a:ext>
            </a:extLst>
          </p:cNvPr>
          <p:cNvSpPr txBox="1"/>
          <p:nvPr/>
        </p:nvSpPr>
        <p:spPr>
          <a:xfrm>
            <a:off x="12727498" y="10618305"/>
            <a:ext cx="3387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dirty="0">
                <a:solidFill>
                  <a:srgbClr val="B0C7E3"/>
                </a:solidFill>
                <a:effectLst/>
                <a:latin typeface="Lato" panose="020F0502020204030203" pitchFamily="34" charset="0"/>
              </a:rPr>
              <a:t>elektroniczny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D7158343-933B-4362-CA9B-DBC8274D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205" y="7085810"/>
            <a:ext cx="406399" cy="914400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630A4FCF-080B-7759-F98F-9C0133366EF2}"/>
              </a:ext>
            </a:extLst>
          </p:cNvPr>
          <p:cNvSpPr txBox="1"/>
          <p:nvPr/>
        </p:nvSpPr>
        <p:spPr>
          <a:xfrm>
            <a:off x="15993450" y="6884602"/>
            <a:ext cx="3387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 1.01.2023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E327F730-04BC-07F0-1FE1-77EEC0CD677A}"/>
              </a:ext>
            </a:extLst>
          </p:cNvPr>
          <p:cNvSpPr txBox="1"/>
          <p:nvPr/>
        </p:nvSpPr>
        <p:spPr>
          <a:xfrm>
            <a:off x="19847318" y="6886792"/>
            <a:ext cx="3387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 2027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246F58B-4FBE-D867-DC28-FF7B3212562C}"/>
              </a:ext>
            </a:extLst>
          </p:cNvPr>
          <p:cNvSpPr txBox="1"/>
          <p:nvPr/>
        </p:nvSpPr>
        <p:spPr>
          <a:xfrm>
            <a:off x="16574783" y="7555254"/>
            <a:ext cx="2224588" cy="615553"/>
          </a:xfrm>
          <a:prstGeom prst="rect">
            <a:avLst/>
          </a:prstGeom>
          <a:solidFill>
            <a:srgbClr val="628F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możliwość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D731EFCD-DCDA-CF82-F7B6-A454E16F2AB0}"/>
              </a:ext>
            </a:extLst>
          </p:cNvPr>
          <p:cNvSpPr txBox="1"/>
          <p:nvPr/>
        </p:nvSpPr>
        <p:spPr>
          <a:xfrm>
            <a:off x="20395880" y="7537419"/>
            <a:ext cx="2290130" cy="615553"/>
          </a:xfrm>
          <a:prstGeom prst="rect">
            <a:avLst/>
          </a:prstGeom>
          <a:solidFill>
            <a:srgbClr val="AFDA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obowiązek</a:t>
            </a:r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D1ED41F6-76D2-BF63-617C-73963CE5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205" y="11879190"/>
            <a:ext cx="406399" cy="914400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48DDFB0D-92AC-6075-FE42-3CB828B6E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779" y="7085810"/>
            <a:ext cx="406399" cy="914400"/>
          </a:xfrm>
          <a:prstGeom prst="rect">
            <a:avLst/>
          </a:prstGeom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CEA3980B-31A6-EA04-E9E5-2712B320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779" y="11879191"/>
            <a:ext cx="406399" cy="914400"/>
          </a:xfrm>
          <a:prstGeom prst="rect">
            <a:avLst/>
          </a:prstGeom>
        </p:spPr>
      </p:pic>
      <p:sp>
        <p:nvSpPr>
          <p:cNvPr id="53" name="pole tekstowe 52">
            <a:extLst>
              <a:ext uri="{FF2B5EF4-FFF2-40B4-BE49-F238E27FC236}">
                <a16:creationId xmlns:a16="http://schemas.microsoft.com/office/drawing/2014/main" id="{6C1A7DC8-2F36-524B-8C64-AF806AFC834D}"/>
              </a:ext>
            </a:extLst>
          </p:cNvPr>
          <p:cNvSpPr txBox="1"/>
          <p:nvPr/>
        </p:nvSpPr>
        <p:spPr>
          <a:xfrm>
            <a:off x="15993450" y="11689170"/>
            <a:ext cx="3387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 27.01.2023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1AB75DAE-200F-FD49-32CA-901DED31011B}"/>
              </a:ext>
            </a:extLst>
          </p:cNvPr>
          <p:cNvSpPr txBox="1"/>
          <p:nvPr/>
        </p:nvSpPr>
        <p:spPr>
          <a:xfrm>
            <a:off x="19847318" y="11691360"/>
            <a:ext cx="3387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 2030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A6210EF6-3A8A-6947-476F-B8FB711C0E06}"/>
              </a:ext>
            </a:extLst>
          </p:cNvPr>
          <p:cNvSpPr txBox="1"/>
          <p:nvPr/>
        </p:nvSpPr>
        <p:spPr>
          <a:xfrm>
            <a:off x="16574783" y="12359822"/>
            <a:ext cx="2224588" cy="615553"/>
          </a:xfrm>
          <a:prstGeom prst="rect">
            <a:avLst/>
          </a:prstGeom>
          <a:solidFill>
            <a:srgbClr val="628F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możliwość</a:t>
            </a: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3C902A00-83D4-2DF6-8EFD-C9E4769971CB}"/>
              </a:ext>
            </a:extLst>
          </p:cNvPr>
          <p:cNvSpPr txBox="1"/>
          <p:nvPr/>
        </p:nvSpPr>
        <p:spPr>
          <a:xfrm>
            <a:off x="20395880" y="12341987"/>
            <a:ext cx="2290130" cy="615553"/>
          </a:xfrm>
          <a:prstGeom prst="rect">
            <a:avLst/>
          </a:prstGeom>
          <a:solidFill>
            <a:srgbClr val="AFDA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292B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obowiązek</a:t>
            </a:r>
          </a:p>
        </p:txBody>
      </p:sp>
      <p:pic>
        <p:nvPicPr>
          <p:cNvPr id="57" name="Obraz 56">
            <a:extLst>
              <a:ext uri="{FF2B5EF4-FFF2-40B4-BE49-F238E27FC236}">
                <a16:creationId xmlns:a16="http://schemas.microsoft.com/office/drawing/2014/main" id="{98B1A8B5-65CF-4738-7B84-02554E6E7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259" y="6628611"/>
            <a:ext cx="1828800" cy="1828800"/>
          </a:xfrm>
          <a:prstGeom prst="rect">
            <a:avLst/>
          </a:prstGeom>
        </p:spPr>
      </p:pic>
      <p:pic>
        <p:nvPicPr>
          <p:cNvPr id="58" name="Obraz 57">
            <a:extLst>
              <a:ext uri="{FF2B5EF4-FFF2-40B4-BE49-F238E27FC236}">
                <a16:creationId xmlns:a16="http://schemas.microsoft.com/office/drawing/2014/main" id="{50AF1B99-C7C4-055F-3869-DF7A3F65A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259" y="11431619"/>
            <a:ext cx="1828800" cy="1828800"/>
          </a:xfrm>
          <a:prstGeom prst="rect">
            <a:avLst/>
          </a:prstGeom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F76515AF-191D-AC37-45A4-94E80E56A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6350" y="6631229"/>
            <a:ext cx="1828800" cy="1828800"/>
          </a:xfrm>
          <a:prstGeom prst="rect">
            <a:avLst/>
          </a:prstGeom>
        </p:spPr>
      </p:pic>
      <p:pic>
        <p:nvPicPr>
          <p:cNvPr id="60" name="Obraz 59">
            <a:extLst>
              <a:ext uri="{FF2B5EF4-FFF2-40B4-BE49-F238E27FC236}">
                <a16:creationId xmlns:a16="http://schemas.microsoft.com/office/drawing/2014/main" id="{D84FF1A5-E592-F654-1166-1072FAD26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6350" y="1143423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4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A2BD75-9F3F-EEA6-8563-E3DBBB4971ED}"/>
              </a:ext>
            </a:extLst>
          </p:cNvPr>
          <p:cNvSpPr txBox="1"/>
          <p:nvPr/>
        </p:nvSpPr>
        <p:spPr>
          <a:xfrm>
            <a:off x="8840679" y="2652108"/>
            <a:ext cx="702814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Cyfrowa</a:t>
            </a:r>
          </a:p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książka obiektu</a:t>
            </a:r>
          </a:p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budowlanego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262908E-924F-E919-908A-A71A73F3AF40}"/>
              </a:ext>
            </a:extLst>
          </p:cNvPr>
          <p:cNvSpPr txBox="1"/>
          <p:nvPr/>
        </p:nvSpPr>
        <p:spPr>
          <a:xfrm>
            <a:off x="8850007" y="7632440"/>
            <a:ext cx="981121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</a:t>
            </a:r>
            <a:r>
              <a:rPr lang="pl-PL" sz="4000" dirty="0">
                <a:effectLst/>
                <a:latin typeface="Lato" panose="020F0502020204030203" pitchFamily="34" charset="0"/>
              </a:rPr>
              <a:t>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Wygoda zarządzania kalendarzem 	przeglądów okresowych </a:t>
            </a:r>
          </a:p>
          <a:p>
            <a:pPr>
              <a:lnSpc>
                <a:spcPts val="4800"/>
              </a:lnSpc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 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Prosta edycja, szybka obsługa</a:t>
            </a:r>
          </a:p>
          <a:p>
            <a:pPr>
              <a:lnSpc>
                <a:spcPts val="4800"/>
              </a:lnSpc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 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Automatyczne przekazywanie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wymaganych dokumentów organom</a:t>
            </a:r>
          </a:p>
          <a:p>
            <a:pPr>
              <a:lnSpc>
                <a:spcPts val="4800"/>
              </a:lnSpc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 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Przeciwdziałanie ryzyku katastrofy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budowlanej</a:t>
            </a:r>
            <a:endParaRPr lang="pl-PL" sz="40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1AF5ED7-45E8-1F69-B92C-BFB619CC1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173" y="1362010"/>
            <a:ext cx="9350026" cy="54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9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A2BD75-9F3F-EEA6-8563-E3DBBB4971ED}"/>
              </a:ext>
            </a:extLst>
          </p:cNvPr>
          <p:cNvSpPr txBox="1"/>
          <p:nvPr/>
        </p:nvSpPr>
        <p:spPr>
          <a:xfrm>
            <a:off x="8840679" y="1719046"/>
            <a:ext cx="7028146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Elektroniczny dziennik budowy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262908E-924F-E919-908A-A71A73F3AF40}"/>
              </a:ext>
            </a:extLst>
          </p:cNvPr>
          <p:cNvSpPr txBox="1"/>
          <p:nvPr/>
        </p:nvSpPr>
        <p:spPr>
          <a:xfrm>
            <a:off x="8850007" y="4420050"/>
            <a:ext cx="9811215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</a:t>
            </a:r>
            <a:r>
              <a:rPr lang="pl-PL" sz="4000" dirty="0">
                <a:effectLst/>
                <a:latin typeface="Lato" panose="020F0502020204030203" pitchFamily="34" charset="0"/>
              </a:rPr>
              <a:t>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Lepsze monitorowanie pracy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ekipy budowlanej </a:t>
            </a:r>
          </a:p>
          <a:p>
            <a:pPr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</a:t>
            </a:r>
            <a:r>
              <a:rPr lang="pl-PL" sz="4000" dirty="0">
                <a:effectLst/>
                <a:latin typeface="Lato" panose="020F0502020204030203" pitchFamily="34" charset="0"/>
              </a:rPr>
              <a:t>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Szybkie załatwianie procedury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odbioru i przekazania dziennika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budowy organom</a:t>
            </a:r>
          </a:p>
          <a:p>
            <a:pPr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 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Gwarancja trwałości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i bezpieczeństwa danych</a:t>
            </a:r>
          </a:p>
          <a:p>
            <a:pPr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 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Aplikacja na komputer dostępna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z poziomu przeglądarki</a:t>
            </a:r>
          </a:p>
          <a:p>
            <a:pPr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 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Możliwość pracy z aplikacją mobilną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bez stałego dostępu do </a:t>
            </a:r>
            <a:r>
              <a:rPr lang="pl-PL" sz="400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internetu</a:t>
            </a:r>
            <a:endParaRPr lang="pl-PL" sz="400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D31D72-9AF1-3C6D-DB0C-7444CF1DB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356" y="2293646"/>
            <a:ext cx="3908803" cy="77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262908E-924F-E919-908A-A71A73F3AF40}"/>
              </a:ext>
            </a:extLst>
          </p:cNvPr>
          <p:cNvSpPr txBox="1"/>
          <p:nvPr/>
        </p:nvSpPr>
        <p:spPr>
          <a:xfrm>
            <a:off x="8878003" y="5244509"/>
            <a:ext cx="981121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</a:t>
            </a:r>
            <a:r>
              <a:rPr lang="pl-PL" sz="4000" dirty="0">
                <a:effectLst/>
                <a:latin typeface="Lato" panose="020F0502020204030203" pitchFamily="34" charset="0"/>
              </a:rPr>
              <a:t>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Bezpłatne aplikacje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mobilne</a:t>
            </a:r>
          </a:p>
          <a:p>
            <a:pPr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</a:t>
            </a:r>
            <a:r>
              <a:rPr lang="pl-PL" sz="4000" dirty="0">
                <a:effectLst/>
                <a:latin typeface="Lato" panose="020F0502020204030203" pitchFamily="34" charset="0"/>
              </a:rPr>
              <a:t>	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Elektroniczny Dziennik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Budowy (</a:t>
            </a:r>
            <a:r>
              <a:rPr lang="pl-PL" sz="4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EDB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)</a:t>
            </a: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i Cyfrowa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Książka Obiektu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Budowlanego (</a:t>
            </a:r>
            <a:r>
              <a:rPr lang="pl-PL" sz="4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c-KOB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) </a:t>
            </a:r>
          </a:p>
          <a:p>
            <a:pPr>
              <a:spcAft>
                <a:spcPts val="1800"/>
              </a:spcAft>
            </a:pPr>
            <a:r>
              <a:rPr lang="pl-PL" sz="40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•</a:t>
            </a:r>
            <a:r>
              <a:rPr lang="pl-PL" sz="4000" dirty="0">
                <a:effectLst/>
                <a:latin typeface="Lato" panose="020F0502020204030203" pitchFamily="34" charset="0"/>
              </a:rPr>
              <a:t>	</a:t>
            </a:r>
            <a:r>
              <a:rPr lang="pl-PL" sz="4000" dirty="0">
                <a:solidFill>
                  <a:schemeClr val="bg1"/>
                </a:solidFill>
                <a:latin typeface="Lato" panose="020F0502020204030203" pitchFamily="34" charset="0"/>
              </a:rPr>
              <a:t>D</a:t>
            </a: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ostępne w </a:t>
            </a:r>
            <a:r>
              <a:rPr lang="pl-PL" sz="400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GooglePlay</a:t>
            </a:r>
            <a:b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	i </a:t>
            </a:r>
            <a:r>
              <a:rPr lang="pl-PL" sz="400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AppStore</a:t>
            </a:r>
            <a:endParaRPr lang="pl-PL" sz="400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3AAE571-71C2-3404-A2BA-2C53CD9A69E3}"/>
              </a:ext>
            </a:extLst>
          </p:cNvPr>
          <p:cNvSpPr txBox="1"/>
          <p:nvPr/>
        </p:nvSpPr>
        <p:spPr>
          <a:xfrm>
            <a:off x="8850010" y="1994031"/>
            <a:ext cx="6088301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Cyfrowy proces</a:t>
            </a:r>
          </a:p>
          <a:p>
            <a:pPr>
              <a:lnSpc>
                <a:spcPts val="6800"/>
              </a:lnSpc>
            </a:pPr>
            <a:r>
              <a:rPr lang="pl-PL" sz="60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budowalny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0A3C8BDB-2910-635B-42B4-6350AFDD4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65690" y="11644412"/>
            <a:ext cx="2425959" cy="703213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1F104A04-757B-702E-CD40-B37DB204F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065690" y="10534069"/>
            <a:ext cx="2425958" cy="70321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58ADB3F-46E0-7A69-A5F6-B0D5AD68B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1007" y="1579594"/>
            <a:ext cx="3771900" cy="61341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D9745B1-C918-F7FF-5D59-2E9E5F2E6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3087" y="4343983"/>
            <a:ext cx="37719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5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07FC602-AC06-C16B-085E-1862BDC69481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CA7921C-BBC3-7326-6B8A-4C6370BE6BF2}"/>
              </a:ext>
            </a:extLst>
          </p:cNvPr>
          <p:cNvSpPr txBox="1"/>
          <p:nvPr/>
        </p:nvSpPr>
        <p:spPr>
          <a:xfrm>
            <a:off x="9661774" y="9458953"/>
            <a:ext cx="9811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l-PL" sz="40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Od 30 czerwca 2023 r. administracja budowlana loguje się do SOPAB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A25F1D27-C3F8-C33B-0DFB-A88CE792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14" y="1821381"/>
            <a:ext cx="11674991" cy="687121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D9698B0-E5A8-C139-D68D-10BD78B71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889" y="876208"/>
            <a:ext cx="363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7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B9B75E2-B37C-FBE3-2406-85A9B4B160F8}"/>
              </a:ext>
            </a:extLst>
          </p:cNvPr>
          <p:cNvSpPr txBox="1"/>
          <p:nvPr/>
        </p:nvSpPr>
        <p:spPr>
          <a:xfrm>
            <a:off x="8840679" y="1316238"/>
            <a:ext cx="143531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0"/>
              </a:lnSpc>
            </a:pPr>
            <a:r>
              <a:rPr lang="pl-PL" sz="58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SOPAB – dlaczego wprowadzamy jeden system w administracji budowlanej?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1CD10A-B2ED-9334-65C8-F195D0C12665}"/>
              </a:ext>
            </a:extLst>
          </p:cNvPr>
          <p:cNvSpPr txBox="1"/>
          <p:nvPr/>
        </p:nvSpPr>
        <p:spPr>
          <a:xfrm>
            <a:off x="8840679" y="345194"/>
            <a:ext cx="108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628FC6"/>
                </a:solidFill>
                <a:effectLst/>
                <a:latin typeface="Lato" panose="020F0502020204030203" pitchFamily="34" charset="0"/>
              </a:rPr>
              <a:t>CYFROWY PROCES BUDOWLANY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E0C80EF-5223-6E0B-FC9A-8DF2409D24A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71" y="5574725"/>
            <a:ext cx="10548000" cy="3036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EE60B86-640B-31BC-B645-68E51CA53CA2}"/>
              </a:ext>
            </a:extLst>
          </p:cNvPr>
          <p:cNvSpPr txBox="1"/>
          <p:nvPr/>
        </p:nvSpPr>
        <p:spPr>
          <a:xfrm>
            <a:off x="8840679" y="11619729"/>
            <a:ext cx="12195958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</a:pPr>
            <a:r>
              <a:rPr lang="pl-PL" sz="9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</a:t>
            </a:r>
            <a:r>
              <a:rPr lang="pl-PL" sz="6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godzin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zaoszczędzonych na usprawnieniu pracy organów </a:t>
            </a:r>
            <a:r>
              <a:rPr lang="pl-PL" sz="270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aab</a:t>
            </a: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 </a:t>
            </a:r>
            <a:r>
              <a:rPr lang="pl-PL" sz="270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nb</a:t>
            </a:r>
            <a:endParaRPr lang="pl-PL" sz="270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E9634958-47B1-4DBE-77ED-3D1CF0763E5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71" y="8177966"/>
            <a:ext cx="10548000" cy="3036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55F8D31A-CDAD-DE20-FAE9-8F1854D0BE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71" y="10781207"/>
            <a:ext cx="10548000" cy="30360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BB17BE3-A92C-3F2C-AE0D-20681D2BA15C}"/>
              </a:ext>
            </a:extLst>
          </p:cNvPr>
          <p:cNvSpPr txBox="1"/>
          <p:nvPr/>
        </p:nvSpPr>
        <p:spPr>
          <a:xfrm>
            <a:off x="8840679" y="9025819"/>
            <a:ext cx="12195958" cy="1618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</a:pPr>
            <a:r>
              <a:rPr lang="pl-PL" sz="9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2,6</a:t>
            </a:r>
            <a:r>
              <a:rPr lang="pl-PL" sz="6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oszczędności na przesyłkach listowych dla podstawowych</a:t>
            </a:r>
            <a:b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procedur budowlanych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514D7ED-32D1-C002-9BB7-8D8670AE2C6E}"/>
              </a:ext>
            </a:extLst>
          </p:cNvPr>
          <p:cNvSpPr txBox="1"/>
          <p:nvPr/>
        </p:nvSpPr>
        <p:spPr>
          <a:xfrm>
            <a:off x="8840679" y="6413248"/>
            <a:ext cx="12195958" cy="1618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</a:pPr>
            <a:r>
              <a:rPr lang="pl-PL" sz="9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25</a:t>
            </a:r>
            <a:r>
              <a:rPr lang="pl-PL" sz="6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roczne oszczędności wynikające z redukcji kosztów magazynowania </a:t>
            </a:r>
            <a:b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archiwizacji papierowych projektów budowlanych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8C52682-DC1D-DA69-7593-CBEF065FD0D0}"/>
              </a:ext>
            </a:extLst>
          </p:cNvPr>
          <p:cNvSpPr txBox="1"/>
          <p:nvPr/>
        </p:nvSpPr>
        <p:spPr>
          <a:xfrm>
            <a:off x="8850010" y="4311462"/>
            <a:ext cx="12195958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500"/>
              </a:spcAft>
            </a:pPr>
            <a:r>
              <a:rPr lang="pl-PL" sz="9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17,8</a:t>
            </a:r>
            <a:r>
              <a:rPr lang="pl-PL" sz="6000" b="1" dirty="0">
                <a:solidFill>
                  <a:srgbClr val="AFDABB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</a:t>
            </a:r>
          </a:p>
          <a:p>
            <a:pPr>
              <a:lnSpc>
                <a:spcPts val="3940"/>
              </a:lnSpc>
            </a:pPr>
            <a:r>
              <a:rPr lang="pl-PL" sz="27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oszczędności dla samorządów z centralnego zakupu systemu</a:t>
            </a:r>
          </a:p>
        </p:txBody>
      </p:sp>
    </p:spTree>
    <p:extLst>
      <p:ext uri="{BB962C8B-B14F-4D97-AF65-F5344CB8AC3E}">
        <p14:creationId xmlns:p14="http://schemas.microsoft.com/office/powerpoint/2010/main" val="258250996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1527</TotalTime>
  <Words>460</Words>
  <Application>Microsoft Office PowerPoint</Application>
  <PresentationFormat>Niestandardowy</PresentationFormat>
  <Paragraphs>103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Lato</vt:lpstr>
      <vt:lpstr>Lato Black</vt:lpstr>
      <vt:lpstr>Lato Medium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Majtczak</dc:creator>
  <cp:lastModifiedBy>Serkowska Aleksandra</cp:lastModifiedBy>
  <cp:revision>174</cp:revision>
  <dcterms:created xsi:type="dcterms:W3CDTF">2022-12-05T20:50:01Z</dcterms:created>
  <dcterms:modified xsi:type="dcterms:W3CDTF">2023-01-24T14:40:48Z</dcterms:modified>
</cp:coreProperties>
</file>