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72" r:id="rId3"/>
    <p:sldMasterId id="2147483682" r:id="rId4"/>
    <p:sldMasterId id="2147483688" r:id="rId5"/>
  </p:sldMasterIdLst>
  <p:notesMasterIdLst>
    <p:notesMasterId r:id="rId21"/>
  </p:notesMasterIdLst>
  <p:handoutMasterIdLst>
    <p:handoutMasterId r:id="rId22"/>
  </p:handoutMasterIdLst>
  <p:sldIdLst>
    <p:sldId id="426" r:id="rId6"/>
    <p:sldId id="287" r:id="rId7"/>
    <p:sldId id="427" r:id="rId8"/>
    <p:sldId id="428" r:id="rId9"/>
    <p:sldId id="706" r:id="rId10"/>
    <p:sldId id="709" r:id="rId11"/>
    <p:sldId id="350" r:id="rId12"/>
    <p:sldId id="708" r:id="rId13"/>
    <p:sldId id="621" r:id="rId14"/>
    <p:sldId id="567" r:id="rId15"/>
    <p:sldId id="382" r:id="rId16"/>
    <p:sldId id="397" r:id="rId17"/>
    <p:sldId id="710" r:id="rId18"/>
    <p:sldId id="629" r:id="rId19"/>
    <p:sldId id="258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Makocka" initials="JM" lastIdx="0" clrIdx="0">
    <p:extLst>
      <p:ext uri="{19B8F6BF-5375-455C-9EA6-DF929625EA0E}">
        <p15:presenceInfo xmlns:p15="http://schemas.microsoft.com/office/powerpoint/2012/main" userId="S-1-5-21-173655626-1250637352-3715470798-1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3DF"/>
    <a:srgbClr val="4B9DCA"/>
    <a:srgbClr val="67ABD6"/>
    <a:srgbClr val="6DA1CC"/>
    <a:srgbClr val="498CBB"/>
    <a:srgbClr val="4684B3"/>
    <a:srgbClr val="4F81BD"/>
    <a:srgbClr val="4DA1CD"/>
    <a:srgbClr val="4181BD"/>
    <a:srgbClr val="5DB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66248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1146" y="11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76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6E096-3001-48D7-A8B5-8FA7A92108B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037E86-C0D6-4E5A-B9B5-83C4FD601578}">
      <dgm:prSet phldrT="[Tekst]"/>
      <dgm:spPr/>
      <dgm:t>
        <a:bodyPr/>
        <a:lstStyle/>
        <a:p>
          <a:r>
            <a:rPr lang="pl-PL" dirty="0" smtClean="0"/>
            <a:t>Pomysł </a:t>
          </a:r>
          <a:endParaRPr lang="pl-PL" dirty="0"/>
        </a:p>
      </dgm:t>
    </dgm:pt>
    <dgm:pt modelId="{05D62441-85A8-46B2-A78C-74B5F397033A}" type="parTrans" cxnId="{905FDDAB-7A7D-478F-A45E-F266B52EDA1C}">
      <dgm:prSet/>
      <dgm:spPr/>
      <dgm:t>
        <a:bodyPr/>
        <a:lstStyle/>
        <a:p>
          <a:endParaRPr lang="pl-PL"/>
        </a:p>
      </dgm:t>
    </dgm:pt>
    <dgm:pt modelId="{D69E57E1-D468-453F-B527-18D83E660093}" type="sibTrans" cxnId="{905FDDAB-7A7D-478F-A45E-F266B52EDA1C}">
      <dgm:prSet/>
      <dgm:spPr/>
      <dgm:t>
        <a:bodyPr/>
        <a:lstStyle/>
        <a:p>
          <a:endParaRPr lang="pl-PL"/>
        </a:p>
      </dgm:t>
    </dgm:pt>
    <dgm:pt modelId="{D44D3CC0-E40E-4A87-8BC9-D38643B14C54}">
      <dgm:prSet phldrT="[Tekst]"/>
      <dgm:spPr/>
      <dgm:t>
        <a:bodyPr/>
        <a:lstStyle/>
        <a:p>
          <a:r>
            <a:rPr lang="pl-PL" dirty="0" smtClean="0"/>
            <a:t>Wstępna ocena (</a:t>
          </a:r>
          <a:r>
            <a:rPr lang="pl-PL" dirty="0" err="1" smtClean="0"/>
            <a:t>PoP</a:t>
          </a:r>
          <a:r>
            <a:rPr lang="pl-PL" dirty="0" smtClean="0"/>
            <a:t>)</a:t>
          </a:r>
          <a:endParaRPr lang="pl-PL" dirty="0"/>
        </a:p>
      </dgm:t>
    </dgm:pt>
    <dgm:pt modelId="{F5CC5699-6DD6-4F1B-A321-30BCF8A4E0A9}" type="parTrans" cxnId="{73FB0A07-4CEF-43DD-BD4A-A35B89B529C3}">
      <dgm:prSet/>
      <dgm:spPr/>
      <dgm:t>
        <a:bodyPr/>
        <a:lstStyle/>
        <a:p>
          <a:endParaRPr lang="pl-PL"/>
        </a:p>
      </dgm:t>
    </dgm:pt>
    <dgm:pt modelId="{0D79E00B-C714-48CA-9561-82EB1DF8A0EC}" type="sibTrans" cxnId="{73FB0A07-4CEF-43DD-BD4A-A35B89B529C3}">
      <dgm:prSet/>
      <dgm:spPr/>
      <dgm:t>
        <a:bodyPr/>
        <a:lstStyle/>
        <a:p>
          <a:endParaRPr lang="pl-PL"/>
        </a:p>
      </dgm:t>
    </dgm:pt>
    <dgm:pt modelId="{ACCEEA4E-BC91-45C2-934F-02FB608592A1}">
      <dgm:prSet phldrT="[Tekst]"/>
      <dgm:spPr/>
      <dgm:t>
        <a:bodyPr/>
        <a:lstStyle/>
        <a:p>
          <a:r>
            <a:rPr lang="pl-PL" dirty="0" smtClean="0"/>
            <a:t>Komitet Inwestycyjny</a:t>
          </a:r>
          <a:endParaRPr lang="pl-PL" dirty="0"/>
        </a:p>
      </dgm:t>
    </dgm:pt>
    <dgm:pt modelId="{1B62A9B3-4415-4F3D-9783-1CBA97998BEB}" type="parTrans" cxnId="{0A7EA5AC-100C-44F6-B381-321D0F170977}">
      <dgm:prSet/>
      <dgm:spPr/>
      <dgm:t>
        <a:bodyPr/>
        <a:lstStyle/>
        <a:p>
          <a:endParaRPr lang="pl-PL"/>
        </a:p>
      </dgm:t>
    </dgm:pt>
    <dgm:pt modelId="{F2A0CA19-1249-4F7F-8889-EAE93970DEEB}" type="sibTrans" cxnId="{0A7EA5AC-100C-44F6-B381-321D0F170977}">
      <dgm:prSet/>
      <dgm:spPr/>
      <dgm:t>
        <a:bodyPr/>
        <a:lstStyle/>
        <a:p>
          <a:endParaRPr lang="pl-PL"/>
        </a:p>
      </dgm:t>
    </dgm:pt>
    <dgm:pt modelId="{CD0CEA08-79FC-438F-9446-E5C86EC414BF}">
      <dgm:prSet phldrT="[Tekst]"/>
      <dgm:spPr/>
      <dgm:t>
        <a:bodyPr/>
        <a:lstStyle/>
        <a:p>
          <a:r>
            <a:rPr lang="pl-PL" dirty="0" smtClean="0"/>
            <a:t>Realizacja projektu B+R (</a:t>
          </a:r>
          <a:r>
            <a:rPr lang="pl-PL" dirty="0" err="1" smtClean="0"/>
            <a:t>PoC</a:t>
          </a:r>
          <a:r>
            <a:rPr lang="pl-PL" dirty="0" smtClean="0"/>
            <a:t>)</a:t>
          </a:r>
          <a:endParaRPr lang="pl-PL" dirty="0"/>
        </a:p>
      </dgm:t>
    </dgm:pt>
    <dgm:pt modelId="{A2BBFD16-4A49-4A1F-8ED8-2086D6EE4BFE}" type="parTrans" cxnId="{3536771E-7879-4660-B002-DF4DFB1F1DF2}">
      <dgm:prSet/>
      <dgm:spPr/>
      <dgm:t>
        <a:bodyPr/>
        <a:lstStyle/>
        <a:p>
          <a:endParaRPr lang="pl-PL"/>
        </a:p>
      </dgm:t>
    </dgm:pt>
    <dgm:pt modelId="{1D9F499E-7BBD-49D6-86B7-3F9145060050}" type="sibTrans" cxnId="{3536771E-7879-4660-B002-DF4DFB1F1DF2}">
      <dgm:prSet/>
      <dgm:spPr/>
      <dgm:t>
        <a:bodyPr/>
        <a:lstStyle/>
        <a:p>
          <a:endParaRPr lang="pl-PL"/>
        </a:p>
      </dgm:t>
    </dgm:pt>
    <dgm:pt modelId="{B07549C1-4D37-4002-84F2-E580F0C7F081}" type="pres">
      <dgm:prSet presAssocID="{F846E096-3001-48D7-A8B5-8FA7A92108B4}" presName="Name0" presStyleCnt="0">
        <dgm:presLayoutVars>
          <dgm:dir/>
          <dgm:animLvl val="lvl"/>
          <dgm:resizeHandles val="exact"/>
        </dgm:presLayoutVars>
      </dgm:prSet>
      <dgm:spPr/>
    </dgm:pt>
    <dgm:pt modelId="{521A8F8E-C442-45B9-B316-8D36E55EEC99}" type="pres">
      <dgm:prSet presAssocID="{A7037E86-C0D6-4E5A-B9B5-83C4FD60157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DC87AB-AE1F-411A-B13C-A969EA800D8F}" type="pres">
      <dgm:prSet presAssocID="{D69E57E1-D468-453F-B527-18D83E660093}" presName="parTxOnlySpace" presStyleCnt="0"/>
      <dgm:spPr/>
    </dgm:pt>
    <dgm:pt modelId="{C1D90DB2-1EFA-4380-89D0-FE55C24E7A6D}" type="pres">
      <dgm:prSet presAssocID="{D44D3CC0-E40E-4A87-8BC9-D38643B14C5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5BC897-AEE7-4A49-B936-D39426923A7C}" type="pres">
      <dgm:prSet presAssocID="{0D79E00B-C714-48CA-9561-82EB1DF8A0EC}" presName="parTxOnlySpace" presStyleCnt="0"/>
      <dgm:spPr/>
    </dgm:pt>
    <dgm:pt modelId="{EF8820AE-1F5C-44FF-86FC-6D16251C043A}" type="pres">
      <dgm:prSet presAssocID="{ACCEEA4E-BC91-45C2-934F-02FB608592A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4171B3-41A6-460B-AD85-3FD76B148EB4}" type="pres">
      <dgm:prSet presAssocID="{F2A0CA19-1249-4F7F-8889-EAE93970DEEB}" presName="parTxOnlySpace" presStyleCnt="0"/>
      <dgm:spPr/>
    </dgm:pt>
    <dgm:pt modelId="{D893CD6A-868F-4B8E-B534-E92E901F050A}" type="pres">
      <dgm:prSet presAssocID="{CD0CEA08-79FC-438F-9446-E5C86EC414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E33E5E1-64CD-4E6B-B27B-7F57447C6060}" type="presOf" srcId="{ACCEEA4E-BC91-45C2-934F-02FB608592A1}" destId="{EF8820AE-1F5C-44FF-86FC-6D16251C043A}" srcOrd="0" destOrd="0" presId="urn:microsoft.com/office/officeart/2005/8/layout/chevron1"/>
    <dgm:cxn modelId="{A43ED8FD-CE1B-4E16-8539-B507A464E575}" type="presOf" srcId="{CD0CEA08-79FC-438F-9446-E5C86EC414BF}" destId="{D893CD6A-868F-4B8E-B534-E92E901F050A}" srcOrd="0" destOrd="0" presId="urn:microsoft.com/office/officeart/2005/8/layout/chevron1"/>
    <dgm:cxn modelId="{0A7EA5AC-100C-44F6-B381-321D0F170977}" srcId="{F846E096-3001-48D7-A8B5-8FA7A92108B4}" destId="{ACCEEA4E-BC91-45C2-934F-02FB608592A1}" srcOrd="2" destOrd="0" parTransId="{1B62A9B3-4415-4F3D-9783-1CBA97998BEB}" sibTransId="{F2A0CA19-1249-4F7F-8889-EAE93970DEEB}"/>
    <dgm:cxn modelId="{3924747A-3F22-491D-B431-5A8BDE7AB838}" type="presOf" srcId="{D44D3CC0-E40E-4A87-8BC9-D38643B14C54}" destId="{C1D90DB2-1EFA-4380-89D0-FE55C24E7A6D}" srcOrd="0" destOrd="0" presId="urn:microsoft.com/office/officeart/2005/8/layout/chevron1"/>
    <dgm:cxn modelId="{3536771E-7879-4660-B002-DF4DFB1F1DF2}" srcId="{F846E096-3001-48D7-A8B5-8FA7A92108B4}" destId="{CD0CEA08-79FC-438F-9446-E5C86EC414BF}" srcOrd="3" destOrd="0" parTransId="{A2BBFD16-4A49-4A1F-8ED8-2086D6EE4BFE}" sibTransId="{1D9F499E-7BBD-49D6-86B7-3F9145060050}"/>
    <dgm:cxn modelId="{407C6499-2B10-44AD-8F6E-262B403C1BAC}" type="presOf" srcId="{A7037E86-C0D6-4E5A-B9B5-83C4FD601578}" destId="{521A8F8E-C442-45B9-B316-8D36E55EEC99}" srcOrd="0" destOrd="0" presId="urn:microsoft.com/office/officeart/2005/8/layout/chevron1"/>
    <dgm:cxn modelId="{73FB0A07-4CEF-43DD-BD4A-A35B89B529C3}" srcId="{F846E096-3001-48D7-A8B5-8FA7A92108B4}" destId="{D44D3CC0-E40E-4A87-8BC9-D38643B14C54}" srcOrd="1" destOrd="0" parTransId="{F5CC5699-6DD6-4F1B-A321-30BCF8A4E0A9}" sibTransId="{0D79E00B-C714-48CA-9561-82EB1DF8A0EC}"/>
    <dgm:cxn modelId="{905FDDAB-7A7D-478F-A45E-F266B52EDA1C}" srcId="{F846E096-3001-48D7-A8B5-8FA7A92108B4}" destId="{A7037E86-C0D6-4E5A-B9B5-83C4FD601578}" srcOrd="0" destOrd="0" parTransId="{05D62441-85A8-46B2-A78C-74B5F397033A}" sibTransId="{D69E57E1-D468-453F-B527-18D83E660093}"/>
    <dgm:cxn modelId="{9B6E9C1A-F596-4D70-A85D-C9B1422613D5}" type="presOf" srcId="{F846E096-3001-48D7-A8B5-8FA7A92108B4}" destId="{B07549C1-4D37-4002-84F2-E580F0C7F081}" srcOrd="0" destOrd="0" presId="urn:microsoft.com/office/officeart/2005/8/layout/chevron1"/>
    <dgm:cxn modelId="{B4308E6A-EC13-4E60-A0A1-C9313CCC3DF8}" type="presParOf" srcId="{B07549C1-4D37-4002-84F2-E580F0C7F081}" destId="{521A8F8E-C442-45B9-B316-8D36E55EEC99}" srcOrd="0" destOrd="0" presId="urn:microsoft.com/office/officeart/2005/8/layout/chevron1"/>
    <dgm:cxn modelId="{84C70699-94B0-4CF6-BF7E-D1FCBC4758B0}" type="presParOf" srcId="{B07549C1-4D37-4002-84F2-E580F0C7F081}" destId="{A3DC87AB-AE1F-411A-B13C-A969EA800D8F}" srcOrd="1" destOrd="0" presId="urn:microsoft.com/office/officeart/2005/8/layout/chevron1"/>
    <dgm:cxn modelId="{9F1177D1-E25F-40B5-A9C8-91ECB0AE29DE}" type="presParOf" srcId="{B07549C1-4D37-4002-84F2-E580F0C7F081}" destId="{C1D90DB2-1EFA-4380-89D0-FE55C24E7A6D}" srcOrd="2" destOrd="0" presId="urn:microsoft.com/office/officeart/2005/8/layout/chevron1"/>
    <dgm:cxn modelId="{B16CA846-A6CB-49D0-B651-0E515CE96DE9}" type="presParOf" srcId="{B07549C1-4D37-4002-84F2-E580F0C7F081}" destId="{E75BC897-AEE7-4A49-B936-D39426923A7C}" srcOrd="3" destOrd="0" presId="urn:microsoft.com/office/officeart/2005/8/layout/chevron1"/>
    <dgm:cxn modelId="{5713716B-5219-438A-88D1-F32FAF3C9584}" type="presParOf" srcId="{B07549C1-4D37-4002-84F2-E580F0C7F081}" destId="{EF8820AE-1F5C-44FF-86FC-6D16251C043A}" srcOrd="4" destOrd="0" presId="urn:microsoft.com/office/officeart/2005/8/layout/chevron1"/>
    <dgm:cxn modelId="{A584F59C-79E5-441B-9CA9-E882A173C6B2}" type="presParOf" srcId="{B07549C1-4D37-4002-84F2-E580F0C7F081}" destId="{C14171B3-41A6-460B-AD85-3FD76B148EB4}" srcOrd="5" destOrd="0" presId="urn:microsoft.com/office/officeart/2005/8/layout/chevron1"/>
    <dgm:cxn modelId="{ABB1697F-4306-4BA9-8BAB-7AED6A4B66F7}" type="presParOf" srcId="{B07549C1-4D37-4002-84F2-E580F0C7F081}" destId="{D893CD6A-868F-4B8E-B534-E92E901F050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A8F8E-C442-45B9-B316-8D36E55EEC99}">
      <dsp:nvSpPr>
        <dsp:cNvPr id="0" name=""/>
        <dsp:cNvSpPr/>
      </dsp:nvSpPr>
      <dsp:spPr>
        <a:xfrm>
          <a:off x="3862" y="312946"/>
          <a:ext cx="2248115" cy="899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Pomysł </a:t>
          </a:r>
          <a:endParaRPr lang="pl-PL" sz="1800" kern="1200" dirty="0"/>
        </a:p>
      </dsp:txBody>
      <dsp:txXfrm>
        <a:off x="453485" y="312946"/>
        <a:ext cx="1348869" cy="899246"/>
      </dsp:txXfrm>
    </dsp:sp>
    <dsp:sp modelId="{C1D90DB2-1EFA-4380-89D0-FE55C24E7A6D}">
      <dsp:nvSpPr>
        <dsp:cNvPr id="0" name=""/>
        <dsp:cNvSpPr/>
      </dsp:nvSpPr>
      <dsp:spPr>
        <a:xfrm>
          <a:off x="2027165" y="312946"/>
          <a:ext cx="2248115" cy="899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Wstępna ocena (</a:t>
          </a:r>
          <a:r>
            <a:rPr lang="pl-PL" sz="1800" kern="1200" dirty="0" err="1" smtClean="0"/>
            <a:t>PoP</a:t>
          </a:r>
          <a:r>
            <a:rPr lang="pl-PL" sz="1800" kern="1200" dirty="0" smtClean="0"/>
            <a:t>)</a:t>
          </a:r>
          <a:endParaRPr lang="pl-PL" sz="1800" kern="1200" dirty="0"/>
        </a:p>
      </dsp:txBody>
      <dsp:txXfrm>
        <a:off x="2476788" y="312946"/>
        <a:ext cx="1348869" cy="899246"/>
      </dsp:txXfrm>
    </dsp:sp>
    <dsp:sp modelId="{EF8820AE-1F5C-44FF-86FC-6D16251C043A}">
      <dsp:nvSpPr>
        <dsp:cNvPr id="0" name=""/>
        <dsp:cNvSpPr/>
      </dsp:nvSpPr>
      <dsp:spPr>
        <a:xfrm>
          <a:off x="4050469" y="312946"/>
          <a:ext cx="2248115" cy="899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Komitet Inwestycyjny</a:t>
          </a:r>
          <a:endParaRPr lang="pl-PL" sz="1800" kern="1200" dirty="0"/>
        </a:p>
      </dsp:txBody>
      <dsp:txXfrm>
        <a:off x="4500092" y="312946"/>
        <a:ext cx="1348869" cy="899246"/>
      </dsp:txXfrm>
    </dsp:sp>
    <dsp:sp modelId="{D893CD6A-868F-4B8E-B534-E92E901F050A}">
      <dsp:nvSpPr>
        <dsp:cNvPr id="0" name=""/>
        <dsp:cNvSpPr/>
      </dsp:nvSpPr>
      <dsp:spPr>
        <a:xfrm>
          <a:off x="6073772" y="312946"/>
          <a:ext cx="2248115" cy="899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Realizacja projektu B+R (</a:t>
          </a:r>
          <a:r>
            <a:rPr lang="pl-PL" sz="1800" kern="1200" dirty="0" err="1" smtClean="0"/>
            <a:t>PoC</a:t>
          </a:r>
          <a:r>
            <a:rPr lang="pl-PL" sz="1800" kern="1200" dirty="0" smtClean="0"/>
            <a:t>)</a:t>
          </a:r>
          <a:endParaRPr lang="pl-PL" sz="1800" kern="1200" dirty="0"/>
        </a:p>
      </dsp:txBody>
      <dsp:txXfrm>
        <a:off x="6523395" y="312946"/>
        <a:ext cx="1348869" cy="899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D75D7-A630-4508-B4B4-0F14A0E390C2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68BC7-0182-4A32-8608-A66AC8E82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1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62EF-1F8C-9E43-9727-647F41429E82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800CB-9FFA-3A4A-8C57-2241B00E1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9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10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Część VI</a:t>
            </a:r>
            <a:r>
              <a:rPr lang="pl-PL" baseline="0" dirty="0"/>
              <a:t> – </a:t>
            </a:r>
            <a:r>
              <a:rPr lang="pl-PL" baseline="0" dirty="0" err="1"/>
              <a:t>coachingowa</a:t>
            </a:r>
            <a:r>
              <a:rPr lang="pl-PL" baseline="0" dirty="0"/>
              <a:t> (slajdy 34-37)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73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800CB-9FFA-3A4A-8C57-2241B00E1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298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800CB-9FFA-3A4A-8C57-2241B00E1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47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 cześć – o NCBR (2-6)</a:t>
            </a:r>
          </a:p>
          <a:p>
            <a:endParaRPr lang="pl-P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Narodowe Centrum Badań i Rozwoju (NCBR)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agencją wykonawczą Ministra Nauki i Szkolnictwa Wyższego. Od ponad 10 lat Centrum łączy świat nauki i biznesu, tworząc odpowiednie warunki do prowadzenia prac badawczo-rozwojowych. Poprzez współfinansowanie procesów B+R wspiera rodzimych przedsiębiorców, istotnie zmniejszając ich ryzyko biznesowe towarzyszące wdrażaniu  przełomowych projektów badawczych. Misją NCBR jest realizacja zadań służących społecznemu i gospodarczemu rozwojowi Polski oraz rozwiązywanie konkretnych cywilizacyjnych problemów jej mieszkańców. </a:t>
            </a:r>
            <a:r>
              <a:rPr lang="pl-PL" b="1" dirty="0">
                <a:solidFill>
                  <a:srgbClr val="FF0000"/>
                </a:solidFill>
              </a:rPr>
              <a:t>Wsparcie polskich jednostek naukowych oraz przedsiębiorstw w rozwijaniu ich zdolności do tworzenia i wykorzystywania rozwiązań opartych na wynikach badań naukowych w celu nadania impulsu rozwojowego gospodarce i z korzyścią dla społeczeństwa.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8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4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43 mld</a:t>
            </a:r>
            <a:r>
              <a:rPr lang="pl-PL" baseline="0" dirty="0"/>
              <a:t> dofinansowania udzielonego od 2008 r. czyli w latach 2008-2017, udziały % poszczególnych podmiotów zostały pokazane w dalszej części prezentacji na slajdzie nr 9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9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6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1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art.   1 załącznika  nr  1  do rozporządzenia Komisji (UE) nr 651/2014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jednostka naukowa w rozumieniu definicji „organizacji prowadzącej badania i upowszechniającej wiedzę”, określonej w art. 2 pkt 83 rozporządzenia nr 651/2014, z zastrzeżeniem jednak, że nie może być to podmiot, którego wyłącznym celem jest rozpowszechnianie na szeroką skalę wyników prac B+R poprzez nauczanie, publikacje lub transfer wiedzy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2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Wkład własny pieniężny</a:t>
            </a:r>
            <a:r>
              <a:rPr lang="pl-PL" baseline="0" dirty="0"/>
              <a:t> </a:t>
            </a:r>
          </a:p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800CB-9FFA-3A4A-8C57-2241B00E1A9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62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Moderowanie pytanie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4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9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87793" y="1772911"/>
            <a:ext cx="5093892" cy="3161122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8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9601" y="1557475"/>
            <a:ext cx="6191364" cy="330036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354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1542573" y="1835599"/>
            <a:ext cx="6308725" cy="305933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9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1372006" y="1696538"/>
            <a:ext cx="6623826" cy="295735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9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87793" y="1772911"/>
            <a:ext cx="5093892" cy="3161122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34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9601" y="1557477"/>
            <a:ext cx="6191364" cy="330036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52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9601" y="1557475"/>
            <a:ext cx="6191364" cy="330036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86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1542572" y="1835599"/>
            <a:ext cx="6308725" cy="305933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1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1372006" y="1696538"/>
            <a:ext cx="6623826" cy="295735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9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87793" y="1772911"/>
            <a:ext cx="5093892" cy="3161122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9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9601" y="1557475"/>
            <a:ext cx="6191364" cy="330036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3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0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1542572" y="1835599"/>
            <a:ext cx="6308725" cy="305933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9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1372006" y="1696538"/>
            <a:ext cx="6623826" cy="295735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la_Moniki\NCBR\NCB 011 prezentacja 10 lat\mats\NCB 005 szablon prezentacji klasyczny SLAJD PIERWSZY v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0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B 005 szablon prezentacji klasyczny TLO DO SLAJDOW v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6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B 005 szablon prezentacji klasyczny SLAJD PIERWSZY I OSTATNI v4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B 005 szablon prezentacji klasyczny TLO DO SLAJDOW v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B 005 szablon prezentacji klasyczny TLO DO SLAJDOW v4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emf"/><Relationship Id="rId5" Type="http://schemas.openxmlformats.org/officeDocument/2006/relationships/image" Target="../media/image8.em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rdlafirm.pl/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www.ncbrdlafirm.pl/ncbr-dla-przedsiebiorcow-w-2019-rok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r.gov.pl/potrzebuje-wiedzy-uczelniainstytut/aktualnosci/szczegoly-aktualnosci/news/lista-funduszy-vc-z-oferta-inwestycyjna-w-ramach-konkursu-bridge-alfa-5110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18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" y="6236376"/>
            <a:ext cx="8732108" cy="547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D762D-59BE-4525-8BB0-8CF6D40A94BA}"/>
              </a:ext>
            </a:extLst>
          </p:cNvPr>
          <p:cNvSpPr txBox="1"/>
          <p:nvPr/>
        </p:nvSpPr>
        <p:spPr>
          <a:xfrm>
            <a:off x="3418729" y="2759827"/>
            <a:ext cx="40138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>
                <a:solidFill>
                  <a:srgbClr val="FFFFFF"/>
                </a:solidFill>
                <a:latin typeface="Impact"/>
                <a:cs typeface="Impact"/>
              </a:rPr>
              <a:t>WSPARCIE </a:t>
            </a:r>
            <a:r>
              <a:rPr lang="pl-PL" sz="2400" dirty="0" smtClean="0">
                <a:solidFill>
                  <a:srgbClr val="FFFFFF"/>
                </a:solidFill>
                <a:latin typeface="Impact"/>
                <a:cs typeface="Impact"/>
              </a:rPr>
              <a:t>NA B+R DLA PRZEDSIĘBIORCÓW </a:t>
            </a:r>
            <a:endParaRPr lang="pl-PL" sz="24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6D5B6-E62A-4F9C-91E4-78E55A3D66D7}"/>
              </a:ext>
            </a:extLst>
          </p:cNvPr>
          <p:cNvSpPr txBox="1"/>
          <p:nvPr/>
        </p:nvSpPr>
        <p:spPr>
          <a:xfrm>
            <a:off x="3709674" y="4090978"/>
            <a:ext cx="241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FF"/>
                </a:solidFill>
                <a:latin typeface="Calibri Light"/>
                <a:cs typeface="Calibri Light"/>
              </a:rPr>
              <a:t>ncbr.gov.pl</a:t>
            </a:r>
            <a:endParaRPr lang="en-US" sz="2000" b="1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D7E9F-7491-4757-A40A-7D59FBA4E133}"/>
              </a:ext>
            </a:extLst>
          </p:cNvPr>
          <p:cNvSpPr txBox="1"/>
          <p:nvPr/>
        </p:nvSpPr>
        <p:spPr>
          <a:xfrm>
            <a:off x="3709675" y="1949589"/>
            <a:ext cx="4013805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pl-PL" sz="5500" dirty="0">
                <a:solidFill>
                  <a:srgbClr val="FFFFFF"/>
                </a:solidFill>
                <a:latin typeface="Impact"/>
                <a:cs typeface="Impact"/>
              </a:rPr>
              <a:t>NCBR</a:t>
            </a:r>
          </a:p>
        </p:txBody>
      </p:sp>
    </p:spTree>
    <p:extLst>
      <p:ext uri="{BB962C8B-B14F-4D97-AF65-F5344CB8AC3E}">
        <p14:creationId xmlns:p14="http://schemas.microsoft.com/office/powerpoint/2010/main" val="5552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542207" y="544848"/>
            <a:ext cx="697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 smtClean="0">
                <a:solidFill>
                  <a:prstClr val="black"/>
                </a:solidFill>
                <a:latin typeface="Impact"/>
                <a:cs typeface="Impact"/>
              </a:rPr>
              <a:t>D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t>ofinansowanie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</p:txBody>
      </p:sp>
      <p:sp>
        <p:nvSpPr>
          <p:cNvPr id="33" name="TextBox 85"/>
          <p:cNvSpPr txBox="1"/>
          <p:nvPr/>
        </p:nvSpPr>
        <p:spPr bwMode="auto">
          <a:xfrm>
            <a:off x="329449" y="4513228"/>
            <a:ext cx="8283328" cy="83334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pl-PL"/>
            </a:defPPr>
            <a:lvl1pPr algn="ctr">
              <a:defRPr b="1" i="1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400">
              <a:defRPr/>
            </a:pPr>
            <a:r>
              <a:rPr lang="pl-PL" sz="2000" i="0" kern="0" dirty="0" smtClean="0">
                <a:solidFill>
                  <a:srgbClr val="4B9DCA"/>
                </a:solidFill>
                <a:latin typeface="Calibri" panose="020F0502020204030204"/>
              </a:rPr>
              <a:t>P</a:t>
            </a:r>
            <a:r>
              <a:rPr kumimoji="0" lang="pl-P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B9DCA"/>
                </a:solidFill>
                <a:effectLst/>
                <a:uLnTx/>
                <a:uFillTx/>
                <a:latin typeface="Calibri" panose="020F0502020204030204"/>
              </a:rPr>
              <a:t>remia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B9DCA"/>
                </a:solidFill>
                <a:effectLst/>
                <a:uLnTx/>
                <a:uFillTx/>
                <a:latin typeface="Calibri" panose="020F0502020204030204"/>
              </a:rPr>
              <a:t> (większe dofinansowanie) za </a:t>
            </a:r>
            <a:r>
              <a:rPr lang="pl-PL" sz="2000" b="0" i="0" kern="0" dirty="0" smtClean="0">
                <a:solidFill>
                  <a:srgbClr val="4B9DCA"/>
                </a:solidFill>
              </a:rPr>
              <a:t>współpracę </a:t>
            </a:r>
            <a:r>
              <a:rPr lang="pl-PL" sz="2000" b="0" i="0" kern="0" dirty="0">
                <a:solidFill>
                  <a:srgbClr val="4B9DCA"/>
                </a:solidFill>
              </a:rPr>
              <a:t>w konsorcjum lub  szerokie rozpowszechnianie </a:t>
            </a:r>
            <a:r>
              <a:rPr lang="pl-PL" sz="2000" b="0" i="0" kern="0" dirty="0" smtClean="0">
                <a:solidFill>
                  <a:srgbClr val="4B9DCA"/>
                </a:solidFill>
              </a:rPr>
              <a:t>wyników</a:t>
            </a:r>
            <a:endParaRPr lang="pl-PL" sz="2000" b="0" i="0" kern="0" dirty="0">
              <a:solidFill>
                <a:srgbClr val="4B9DCA"/>
              </a:solidFill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589284" y="490259"/>
            <a:ext cx="3600000" cy="60939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4" y="3543062"/>
            <a:ext cx="707197" cy="707197"/>
          </a:xfrm>
          <a:prstGeom prst="rect">
            <a:avLst/>
          </a:prstGeom>
        </p:spPr>
      </p:pic>
      <p:cxnSp>
        <p:nvCxnSpPr>
          <p:cNvPr id="65" name="Straight Connector 12">
            <a:extLst>
              <a:ext uri="{FF2B5EF4-FFF2-40B4-BE49-F238E27FC236}">
                <a16:creationId xmlns:a16="http://schemas.microsoft.com/office/drawing/2014/main" id="{D5A8AEAB-AE8B-4B53-8E5B-BA31A1B588B8}"/>
              </a:ext>
            </a:extLst>
          </p:cNvPr>
          <p:cNvCxnSpPr>
            <a:cxnSpLocks/>
          </p:cNvCxnSpPr>
          <p:nvPr/>
        </p:nvCxnSpPr>
        <p:spPr bwMode="auto">
          <a:xfrm>
            <a:off x="1349757" y="2067311"/>
            <a:ext cx="6900170" cy="0"/>
          </a:xfrm>
          <a:prstGeom prst="line">
            <a:avLst/>
          </a:prstGeom>
          <a:ln>
            <a:solidFill>
              <a:srgbClr val="4B9D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1">
            <a:extLst>
              <a:ext uri="{FF2B5EF4-FFF2-40B4-BE49-F238E27FC236}">
                <a16:creationId xmlns:a16="http://schemas.microsoft.com/office/drawing/2014/main" id="{2B33B4F7-1A32-417C-A63D-344CDF03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931" y="1396295"/>
            <a:ext cx="1822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altLang="pl-PL" sz="1800" b="1" dirty="0">
                <a:solidFill>
                  <a:srgbClr val="4B9DCA"/>
                </a:solidFill>
              </a:rPr>
              <a:t>MIKRO I MAŁE</a:t>
            </a:r>
            <a:r>
              <a:rPr lang="pl-PL" altLang="pl-PL" sz="1800" b="1" dirty="0"/>
              <a:t/>
            </a:r>
            <a:br>
              <a:rPr lang="pl-PL" altLang="pl-PL" sz="1800" b="1" dirty="0"/>
            </a:br>
            <a:r>
              <a:rPr lang="pl-PL" altLang="pl-PL" sz="1800" dirty="0"/>
              <a:t>przedsiębiorstwo</a:t>
            </a:r>
          </a:p>
        </p:txBody>
      </p:sp>
      <p:sp>
        <p:nvSpPr>
          <p:cNvPr id="68" name="TextBox 27">
            <a:extLst>
              <a:ext uri="{FF2B5EF4-FFF2-40B4-BE49-F238E27FC236}">
                <a16:creationId xmlns:a16="http://schemas.microsoft.com/office/drawing/2014/main" id="{9D9F443A-791B-455C-8862-53E499C3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756" y="2135238"/>
            <a:ext cx="1794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altLang="pl-PL" sz="1800" b="1" dirty="0">
                <a:solidFill>
                  <a:srgbClr val="4B9DCA"/>
                </a:solidFill>
              </a:rPr>
              <a:t>ŚREDNIE</a:t>
            </a:r>
            <a:r>
              <a:rPr lang="pl-PL" altLang="pl-PL" sz="1800" dirty="0"/>
              <a:t> przedsiębiorstwo</a:t>
            </a:r>
          </a:p>
        </p:txBody>
      </p:sp>
      <p:sp>
        <p:nvSpPr>
          <p:cNvPr id="69" name="TextBox 28">
            <a:extLst>
              <a:ext uri="{FF2B5EF4-FFF2-40B4-BE49-F238E27FC236}">
                <a16:creationId xmlns:a16="http://schemas.microsoft.com/office/drawing/2014/main" id="{FE7B57B2-AAF3-4EC6-A214-EA1FC4149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757" y="2823203"/>
            <a:ext cx="1845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altLang="pl-PL" sz="1800" b="1" dirty="0">
                <a:solidFill>
                  <a:srgbClr val="4B9DCA"/>
                </a:solidFill>
              </a:rPr>
              <a:t>DUŻE</a:t>
            </a:r>
            <a:r>
              <a:rPr lang="pl-PL" altLang="pl-PL" sz="1800" dirty="0"/>
              <a:t> przedsiębiorstwo</a:t>
            </a:r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335D5887-EE4C-4195-A306-72775CAE3DA2}"/>
              </a:ext>
            </a:extLst>
          </p:cNvPr>
          <p:cNvSpPr txBox="1"/>
          <p:nvPr/>
        </p:nvSpPr>
        <p:spPr bwMode="auto">
          <a:xfrm>
            <a:off x="3308258" y="1056142"/>
            <a:ext cx="26153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BADANIA PRZEMYSŁOWE</a:t>
            </a: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81B7B696-C124-4337-B439-C2410F82A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412" y="1056142"/>
            <a:ext cx="2162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/>
              <a:t>PRACE ROZWOJOWE</a:t>
            </a:r>
          </a:p>
        </p:txBody>
      </p:sp>
      <p:pic>
        <p:nvPicPr>
          <p:cNvPr id="77" name="Obraz 27">
            <a:extLst>
              <a:ext uri="{FF2B5EF4-FFF2-40B4-BE49-F238E27FC236}">
                <a16:creationId xmlns:a16="http://schemas.microsoft.com/office/drawing/2014/main" id="{4D6694CB-652A-40B1-815E-4FCAE7E51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2" y="1373734"/>
            <a:ext cx="705600" cy="705600"/>
          </a:xfrm>
          <a:prstGeom prst="rect">
            <a:avLst/>
          </a:prstGeom>
        </p:spPr>
      </p:pic>
      <p:pic>
        <p:nvPicPr>
          <p:cNvPr id="78" name="Obraz 28">
            <a:extLst>
              <a:ext uri="{FF2B5EF4-FFF2-40B4-BE49-F238E27FC236}">
                <a16:creationId xmlns:a16="http://schemas.microsoft.com/office/drawing/2014/main" id="{6D7DFCF4-55EC-4385-AB92-B48BB9636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1" y="2085141"/>
            <a:ext cx="705600" cy="705600"/>
          </a:xfrm>
          <a:prstGeom prst="rect">
            <a:avLst/>
          </a:prstGeom>
        </p:spPr>
      </p:pic>
      <p:pic>
        <p:nvPicPr>
          <p:cNvPr id="79" name="Obraz 29">
            <a:extLst>
              <a:ext uri="{FF2B5EF4-FFF2-40B4-BE49-F238E27FC236}">
                <a16:creationId xmlns:a16="http://schemas.microsoft.com/office/drawing/2014/main" id="{F4601AE5-3F0E-468C-87C6-53B6F87E6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1" y="2818566"/>
            <a:ext cx="705600" cy="705600"/>
          </a:xfrm>
          <a:prstGeom prst="rect">
            <a:avLst/>
          </a:prstGeom>
        </p:spPr>
      </p:pic>
      <p:cxnSp>
        <p:nvCxnSpPr>
          <p:cNvPr id="80" name="Straight Connector 12">
            <a:extLst>
              <a:ext uri="{FF2B5EF4-FFF2-40B4-BE49-F238E27FC236}">
                <a16:creationId xmlns:a16="http://schemas.microsoft.com/office/drawing/2014/main" id="{A5FACAF1-7EB1-4F0B-9EA9-1891666C508C}"/>
              </a:ext>
            </a:extLst>
          </p:cNvPr>
          <p:cNvCxnSpPr>
            <a:cxnSpLocks/>
          </p:cNvCxnSpPr>
          <p:nvPr/>
        </p:nvCxnSpPr>
        <p:spPr bwMode="auto">
          <a:xfrm>
            <a:off x="1349757" y="2811251"/>
            <a:ext cx="6900170" cy="0"/>
          </a:xfrm>
          <a:prstGeom prst="line">
            <a:avLst/>
          </a:prstGeom>
          <a:ln>
            <a:solidFill>
              <a:srgbClr val="4B9D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2">
            <a:extLst>
              <a:ext uri="{FF2B5EF4-FFF2-40B4-BE49-F238E27FC236}">
                <a16:creationId xmlns:a16="http://schemas.microsoft.com/office/drawing/2014/main" id="{98F1B23A-EA71-44D3-8053-A13114519985}"/>
              </a:ext>
            </a:extLst>
          </p:cNvPr>
          <p:cNvCxnSpPr>
            <a:cxnSpLocks/>
          </p:cNvCxnSpPr>
          <p:nvPr/>
        </p:nvCxnSpPr>
        <p:spPr bwMode="auto">
          <a:xfrm flipV="1">
            <a:off x="5985730" y="1614764"/>
            <a:ext cx="0" cy="2492235"/>
          </a:xfrm>
          <a:prstGeom prst="line">
            <a:avLst/>
          </a:prstGeom>
          <a:ln>
            <a:solidFill>
              <a:srgbClr val="4B9D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28">
            <a:extLst>
              <a:ext uri="{FF2B5EF4-FFF2-40B4-BE49-F238E27FC236}">
                <a16:creationId xmlns:a16="http://schemas.microsoft.com/office/drawing/2014/main" id="{4CC2FF27-1BE4-4BA9-A66C-B70968FB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757" y="3585203"/>
            <a:ext cx="1845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altLang="pl-PL" sz="1800" b="1" dirty="0">
                <a:solidFill>
                  <a:srgbClr val="4B9DCA"/>
                </a:solidFill>
              </a:rPr>
              <a:t>JEDNOSTKA</a:t>
            </a:r>
            <a:r>
              <a:rPr lang="pl-PL" altLang="pl-PL" sz="1800" dirty="0"/>
              <a:t> naukowa</a:t>
            </a:r>
          </a:p>
        </p:txBody>
      </p:sp>
      <p:cxnSp>
        <p:nvCxnSpPr>
          <p:cNvPr id="89" name="Straight Connector 12">
            <a:extLst>
              <a:ext uri="{FF2B5EF4-FFF2-40B4-BE49-F238E27FC236}">
                <a16:creationId xmlns:a16="http://schemas.microsoft.com/office/drawing/2014/main" id="{D88577AE-CDF0-4F66-9B0C-F3AA6A91D96C}"/>
              </a:ext>
            </a:extLst>
          </p:cNvPr>
          <p:cNvCxnSpPr>
            <a:cxnSpLocks/>
          </p:cNvCxnSpPr>
          <p:nvPr/>
        </p:nvCxnSpPr>
        <p:spPr bwMode="auto">
          <a:xfrm>
            <a:off x="1349756" y="3555191"/>
            <a:ext cx="6900171" cy="0"/>
          </a:xfrm>
          <a:prstGeom prst="line">
            <a:avLst/>
          </a:prstGeom>
          <a:ln>
            <a:solidFill>
              <a:srgbClr val="4B9D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8801EF5-DC8E-41CF-969C-92DB8993D139}"/>
              </a:ext>
            </a:extLst>
          </p:cNvPr>
          <p:cNvGrpSpPr/>
          <p:nvPr/>
        </p:nvGrpSpPr>
        <p:grpSpPr>
          <a:xfrm>
            <a:off x="3863854" y="1559104"/>
            <a:ext cx="1504205" cy="2576470"/>
            <a:chOff x="4270143" y="1786321"/>
            <a:chExt cx="1504205" cy="2576470"/>
          </a:xfrm>
        </p:grpSpPr>
        <p:sp>
          <p:nvSpPr>
            <p:cNvPr id="63" name="TextBox 22">
              <a:extLst>
                <a:ext uri="{FF2B5EF4-FFF2-40B4-BE49-F238E27FC236}">
                  <a16:creationId xmlns:a16="http://schemas.microsoft.com/office/drawing/2014/main" id="{37AB89D8-9299-4F3C-AC1E-2B7C025AC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143" y="1786321"/>
              <a:ext cx="720128" cy="46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/>
                <a:t>70%</a:t>
              </a:r>
            </a:p>
          </p:txBody>
        </p:sp>
        <p:sp>
          <p:nvSpPr>
            <p:cNvPr id="72" name="TextBox 31">
              <a:extLst>
                <a:ext uri="{FF2B5EF4-FFF2-40B4-BE49-F238E27FC236}">
                  <a16:creationId xmlns:a16="http://schemas.microsoft.com/office/drawing/2014/main" id="{2233BDD3-638E-4FD5-8219-34A98A269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548" y="2491256"/>
              <a:ext cx="715318" cy="46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/>
                <a:t>60%</a:t>
              </a:r>
            </a:p>
          </p:txBody>
        </p:sp>
        <p:sp>
          <p:nvSpPr>
            <p:cNvPr id="73" name="TextBox 32">
              <a:extLst>
                <a:ext uri="{FF2B5EF4-FFF2-40B4-BE49-F238E27FC236}">
                  <a16:creationId xmlns:a16="http://schemas.microsoft.com/office/drawing/2014/main" id="{616EB8FC-22A0-4957-86A5-AA0903B42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548" y="3196191"/>
              <a:ext cx="715318" cy="46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/>
                <a:t>50%</a:t>
              </a:r>
            </a:p>
          </p:txBody>
        </p:sp>
        <p:sp>
          <p:nvSpPr>
            <p:cNvPr id="82" name="TextBox 22">
              <a:extLst>
                <a:ext uri="{FF2B5EF4-FFF2-40B4-BE49-F238E27FC236}">
                  <a16:creationId xmlns:a16="http://schemas.microsoft.com/office/drawing/2014/main" id="{1B26F8F6-7BAB-4A26-A320-5EF579AE2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220" y="1786321"/>
              <a:ext cx="720128" cy="46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>
                  <a:solidFill>
                    <a:srgbClr val="4B9DCA"/>
                  </a:solidFill>
                </a:rPr>
                <a:t>80%</a:t>
              </a:r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id="{EFB1FF49-E61B-4359-AA98-D3036A7C4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250" y="2491271"/>
              <a:ext cx="720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>
                  <a:solidFill>
                    <a:srgbClr val="4B9DCA"/>
                  </a:solidFill>
                </a:rPr>
                <a:t>75%</a:t>
              </a:r>
            </a:p>
          </p:txBody>
        </p:sp>
        <p:sp>
          <p:nvSpPr>
            <p:cNvPr id="84" name="TextBox 32">
              <a:extLst>
                <a:ext uri="{FF2B5EF4-FFF2-40B4-BE49-F238E27FC236}">
                  <a16:creationId xmlns:a16="http://schemas.microsoft.com/office/drawing/2014/main" id="{B7A7F648-C064-41CC-BB05-F7CE8352C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250" y="3196199"/>
              <a:ext cx="720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>
                  <a:solidFill>
                    <a:srgbClr val="4B9DCA"/>
                  </a:solidFill>
                </a:rPr>
                <a:t>65%</a:t>
              </a:r>
            </a:p>
          </p:txBody>
        </p:sp>
        <p:sp>
          <p:nvSpPr>
            <p:cNvPr id="90" name="TextBox 32">
              <a:extLst>
                <a:ext uri="{FF2B5EF4-FFF2-40B4-BE49-F238E27FC236}">
                  <a16:creationId xmlns:a16="http://schemas.microsoft.com/office/drawing/2014/main" id="{D326E6F0-3AF6-48F6-B058-4DE8C047C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465" y="3901126"/>
              <a:ext cx="8755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/>
                <a:t>100%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8681798-E822-4AD6-994C-5065E43FB09D}"/>
              </a:ext>
            </a:extLst>
          </p:cNvPr>
          <p:cNvGrpSpPr/>
          <p:nvPr/>
        </p:nvGrpSpPr>
        <p:grpSpPr>
          <a:xfrm>
            <a:off x="6427540" y="1559115"/>
            <a:ext cx="1482258" cy="2576459"/>
            <a:chOff x="6232120" y="1786332"/>
            <a:chExt cx="1482258" cy="2576459"/>
          </a:xfrm>
        </p:grpSpPr>
        <p:sp>
          <p:nvSpPr>
            <p:cNvPr id="64" name="TextBox 23">
              <a:extLst>
                <a:ext uri="{FF2B5EF4-FFF2-40B4-BE49-F238E27FC236}">
                  <a16:creationId xmlns:a16="http://schemas.microsoft.com/office/drawing/2014/main" id="{FD2AE389-2CD5-4363-A257-EBC9AF827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2120" y="1786332"/>
              <a:ext cx="720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/>
                <a:t>45%</a:t>
              </a:r>
            </a:p>
          </p:txBody>
        </p:sp>
        <p:sp>
          <p:nvSpPr>
            <p:cNvPr id="70" name="TextBox 29">
              <a:extLst>
                <a:ext uri="{FF2B5EF4-FFF2-40B4-BE49-F238E27FC236}">
                  <a16:creationId xmlns:a16="http://schemas.microsoft.com/office/drawing/2014/main" id="{99A0C4CB-573B-4D37-A024-07E0FCCEE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2120" y="2491263"/>
              <a:ext cx="720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/>
                <a:t>35%</a:t>
              </a:r>
            </a:p>
          </p:txBody>
        </p:sp>
        <p:sp>
          <p:nvSpPr>
            <p:cNvPr id="71" name="TextBox 30">
              <a:extLst>
                <a:ext uri="{FF2B5EF4-FFF2-40B4-BE49-F238E27FC236}">
                  <a16:creationId xmlns:a16="http://schemas.microsoft.com/office/drawing/2014/main" id="{1DAB7309-2098-4745-B821-F4AF981EE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2120" y="3196194"/>
              <a:ext cx="720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/>
                <a:t>25%</a:t>
              </a:r>
            </a:p>
          </p:txBody>
        </p:sp>
        <p:sp>
          <p:nvSpPr>
            <p:cNvPr id="85" name="TextBox 23">
              <a:extLst>
                <a:ext uri="{FF2B5EF4-FFF2-40B4-BE49-F238E27FC236}">
                  <a16:creationId xmlns:a16="http://schemas.microsoft.com/office/drawing/2014/main" id="{D756505B-D677-4525-9C98-6F3238B50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4309" y="1786332"/>
              <a:ext cx="720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>
                  <a:solidFill>
                    <a:srgbClr val="4B9DCA"/>
                  </a:solidFill>
                </a:rPr>
                <a:t>60%</a:t>
              </a:r>
            </a:p>
          </p:txBody>
        </p:sp>
        <p:sp>
          <p:nvSpPr>
            <p:cNvPr id="86" name="TextBox 29">
              <a:extLst>
                <a:ext uri="{FF2B5EF4-FFF2-40B4-BE49-F238E27FC236}">
                  <a16:creationId xmlns:a16="http://schemas.microsoft.com/office/drawing/2014/main" id="{4E038588-DBC2-4FFE-B763-8C8FA547D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4309" y="2491263"/>
              <a:ext cx="720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>
                  <a:solidFill>
                    <a:srgbClr val="4B9DCA"/>
                  </a:solidFill>
                </a:rPr>
                <a:t>50%</a:t>
              </a:r>
            </a:p>
          </p:txBody>
        </p:sp>
        <p:sp>
          <p:nvSpPr>
            <p:cNvPr id="87" name="TextBox 30">
              <a:extLst>
                <a:ext uri="{FF2B5EF4-FFF2-40B4-BE49-F238E27FC236}">
                  <a16:creationId xmlns:a16="http://schemas.microsoft.com/office/drawing/2014/main" id="{BD69BD92-C104-421F-B132-8E5FC1B94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4309" y="3196194"/>
              <a:ext cx="7200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>
                  <a:solidFill>
                    <a:srgbClr val="4B9DCA"/>
                  </a:solidFill>
                </a:rPr>
                <a:t>40%</a:t>
              </a:r>
            </a:p>
          </p:txBody>
        </p:sp>
        <p:sp>
          <p:nvSpPr>
            <p:cNvPr id="91" name="TextBox 32">
              <a:extLst>
                <a:ext uri="{FF2B5EF4-FFF2-40B4-BE49-F238E27FC236}">
                  <a16:creationId xmlns:a16="http://schemas.microsoft.com/office/drawing/2014/main" id="{D2318141-71F4-47BE-BD51-2CE7955AB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469" y="3901126"/>
              <a:ext cx="8755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730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Tx/>
                <a:buNone/>
              </a:pPr>
              <a:r>
                <a:rPr lang="pl-PL" altLang="pl-PL" sz="2400" b="1" dirty="0"/>
                <a:t>100%</a:t>
              </a:r>
            </a:p>
          </p:txBody>
        </p:sp>
      </p:grpSp>
      <p:sp>
        <p:nvSpPr>
          <p:cNvPr id="39" name="TextBox 16"/>
          <p:cNvSpPr txBox="1"/>
          <p:nvPr/>
        </p:nvSpPr>
        <p:spPr bwMode="auto">
          <a:xfrm>
            <a:off x="123468" y="5624156"/>
            <a:ext cx="6913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MOŻLIWOŚĆ DOFINANSOWANIA PRAC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b="1" dirty="0" smtClean="0"/>
              <a:t>PRZEDWDROŻENIOWYCH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2067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/>
          <p:cNvSpPr txBox="1"/>
          <p:nvPr/>
        </p:nvSpPr>
        <p:spPr>
          <a:xfrm>
            <a:off x="510522" y="3526379"/>
            <a:ext cx="1858605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kern="0" dirty="0">
                <a:solidFill>
                  <a:srgbClr val="4B9DCA"/>
                </a:solidFill>
              </a:rPr>
              <a:t>WYNAGRODZENIA</a:t>
            </a:r>
          </a:p>
          <a:p>
            <a:pPr algn="ctr"/>
            <a:r>
              <a:rPr lang="pl-PL" sz="1400" kern="0" dirty="0"/>
              <a:t>Personelu</a:t>
            </a:r>
          </a:p>
          <a:p>
            <a:pPr algn="ctr"/>
            <a:r>
              <a:rPr lang="pl-PL" sz="1400" kern="0" dirty="0"/>
              <a:t>badawczego</a:t>
            </a:r>
          </a:p>
          <a:p>
            <a:pPr algn="ctr"/>
            <a:r>
              <a:rPr lang="pl-PL" sz="1400" kern="0" dirty="0"/>
              <a:t>i pomocniczego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439479" y="3526379"/>
            <a:ext cx="20861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l-PL" sz="1600" b="1" kern="0" dirty="0" smtClean="0">
                <a:solidFill>
                  <a:srgbClr val="4B9DCA"/>
                </a:solidFill>
              </a:rPr>
              <a:t>PODWYKONAWSTWO</a:t>
            </a:r>
          </a:p>
          <a:p>
            <a:pPr lvl="0" algn="ctr" defTabSz="914400">
              <a:defRPr/>
            </a:pPr>
            <a:r>
              <a:rPr lang="pl-PL" sz="1400" kern="0" dirty="0" smtClean="0"/>
              <a:t>Usługi badawcze zlecone podmiotowi zewnętrznemu</a:t>
            </a:r>
            <a:endParaRPr lang="pl-PL" sz="1400" kern="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805471" y="3526379"/>
            <a:ext cx="171496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kern="0" dirty="0">
                <a:solidFill>
                  <a:srgbClr val="4B9DCA"/>
                </a:solidFill>
              </a:rPr>
              <a:t>POZOSTAŁE</a:t>
            </a:r>
            <a:endParaRPr lang="pl-PL" sz="1600" kern="0" dirty="0">
              <a:solidFill>
                <a:srgbClr val="4B9DCA"/>
              </a:solidFill>
            </a:endParaRPr>
          </a:p>
          <a:p>
            <a:pPr algn="ctr"/>
            <a:r>
              <a:rPr lang="pl-PL" sz="1400" kern="0" dirty="0"/>
              <a:t>amortyzacja/leasing </a:t>
            </a:r>
          </a:p>
          <a:p>
            <a:pPr algn="ctr"/>
            <a:r>
              <a:rPr lang="pl-PL" sz="1400" kern="0" dirty="0"/>
              <a:t>aparatury,</a:t>
            </a:r>
          </a:p>
          <a:p>
            <a:pPr algn="ctr"/>
            <a:r>
              <a:rPr lang="pl-PL" sz="1400" kern="0" dirty="0"/>
              <a:t>materiały i sprzęt </a:t>
            </a:r>
          </a:p>
          <a:p>
            <a:pPr algn="ctr"/>
            <a:r>
              <a:rPr lang="pl-PL" sz="1400" kern="0" dirty="0"/>
              <a:t>laboratoryjny,</a:t>
            </a:r>
          </a:p>
          <a:p>
            <a:pPr algn="ctr"/>
            <a:r>
              <a:rPr lang="pl-PL" sz="1400" kern="0" dirty="0"/>
              <a:t>promocja projektu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765007" y="3526379"/>
            <a:ext cx="2120323" cy="81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ctr">
              <a:lnSpc>
                <a:spcPct val="80000"/>
              </a:lnSpc>
              <a:defRPr/>
            </a:pPr>
            <a:r>
              <a:rPr lang="pl-PL" sz="1600" b="1" kern="0" dirty="0">
                <a:solidFill>
                  <a:srgbClr val="4B9DCA"/>
                </a:solidFill>
              </a:rPr>
              <a:t>KOSZTY OGÓLNE</a:t>
            </a:r>
          </a:p>
          <a:p>
            <a:pPr indent="-274320" algn="ctr">
              <a:lnSpc>
                <a:spcPct val="80000"/>
              </a:lnSpc>
              <a:defRPr/>
            </a:pPr>
            <a:r>
              <a:rPr lang="pl-PL" sz="1400" kern="0" dirty="0"/>
              <a:t>zarządzanie projektem,</a:t>
            </a:r>
          </a:p>
          <a:p>
            <a:pPr indent="-274320" algn="ctr">
              <a:lnSpc>
                <a:spcPct val="80000"/>
              </a:lnSpc>
              <a:defRPr/>
            </a:pPr>
            <a:r>
              <a:rPr lang="pl-PL" sz="1400" kern="0" dirty="0"/>
              <a:t>koszty administracyjne,</a:t>
            </a:r>
          </a:p>
          <a:p>
            <a:pPr indent="-274320" algn="ctr">
              <a:lnSpc>
                <a:spcPct val="80000"/>
              </a:lnSpc>
              <a:defRPr/>
            </a:pPr>
            <a:r>
              <a:rPr lang="pl-PL" sz="1400" kern="0" dirty="0"/>
              <a:t>delegacje</a:t>
            </a:r>
          </a:p>
        </p:txBody>
      </p:sp>
      <p:sp>
        <p:nvSpPr>
          <p:cNvPr id="25" name="TextBox 3"/>
          <p:cNvSpPr txBox="1"/>
          <p:nvPr/>
        </p:nvSpPr>
        <p:spPr>
          <a:xfrm>
            <a:off x="542207" y="544848"/>
            <a:ext cx="4769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prstClr val="black"/>
                </a:solidFill>
                <a:latin typeface="Impact"/>
                <a:cs typeface="Impact"/>
              </a:rPr>
              <a:t>Koszty projektu</a:t>
            </a:r>
          </a:p>
        </p:txBody>
      </p:sp>
      <p:sp>
        <p:nvSpPr>
          <p:cNvPr id="28" name="Rectangle 4"/>
          <p:cNvSpPr/>
          <p:nvPr/>
        </p:nvSpPr>
        <p:spPr>
          <a:xfrm>
            <a:off x="589284" y="490259"/>
            <a:ext cx="2016000" cy="60939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6B6143-5510-4757-B03A-A64FE2923AC8}"/>
              </a:ext>
            </a:extLst>
          </p:cNvPr>
          <p:cNvSpPr/>
          <p:nvPr/>
        </p:nvSpPr>
        <p:spPr>
          <a:xfrm flipV="1">
            <a:off x="0" y="2630721"/>
            <a:ext cx="9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1E754A-E87D-462E-AA7B-1B3BF4AF7749}"/>
              </a:ext>
            </a:extLst>
          </p:cNvPr>
          <p:cNvSpPr/>
          <p:nvPr/>
        </p:nvSpPr>
        <p:spPr>
          <a:xfrm>
            <a:off x="510522" y="3355519"/>
            <a:ext cx="1656000" cy="36000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7E8BF3-95B0-45A9-9E73-F6BD568B79C6}"/>
              </a:ext>
            </a:extLst>
          </p:cNvPr>
          <p:cNvSpPr/>
          <p:nvPr/>
        </p:nvSpPr>
        <p:spPr>
          <a:xfrm>
            <a:off x="2672738" y="3355519"/>
            <a:ext cx="1656000" cy="36000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A6E023-28F7-43D6-897E-0C808563BF7E}"/>
              </a:ext>
            </a:extLst>
          </p:cNvPr>
          <p:cNvSpPr/>
          <p:nvPr/>
        </p:nvSpPr>
        <p:spPr>
          <a:xfrm>
            <a:off x="4834954" y="3355519"/>
            <a:ext cx="1656000" cy="36000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734E17-4D43-48DF-8691-6453CD27FDDE}"/>
              </a:ext>
            </a:extLst>
          </p:cNvPr>
          <p:cNvSpPr/>
          <p:nvPr/>
        </p:nvSpPr>
        <p:spPr>
          <a:xfrm>
            <a:off x="6997169" y="3355519"/>
            <a:ext cx="1656000" cy="36000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B57165-CF29-40C9-8C11-799FD289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3" y="1903649"/>
            <a:ext cx="1325948" cy="132594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66C32AA-B753-4AFD-8826-F55CA7D29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98" y="1903649"/>
            <a:ext cx="1325948" cy="132594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BC4F0D5-3A6A-4B77-B7FF-889FFDB32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786" y="1903649"/>
            <a:ext cx="1325948" cy="13259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22DAFB-03E5-4BC6-807A-8FD8C538F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185" y="1903649"/>
            <a:ext cx="1325948" cy="13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C45A59-58F1-4F5A-B33D-FCCB5B68D19D}"/>
              </a:ext>
            </a:extLst>
          </p:cNvPr>
          <p:cNvCxnSpPr/>
          <p:nvPr/>
        </p:nvCxnSpPr>
        <p:spPr>
          <a:xfrm>
            <a:off x="0" y="3671289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6CB7B1-A2CF-477C-B9B4-479688758DE4}"/>
              </a:ext>
            </a:extLst>
          </p:cNvPr>
          <p:cNvGrpSpPr/>
          <p:nvPr/>
        </p:nvGrpSpPr>
        <p:grpSpPr>
          <a:xfrm>
            <a:off x="953772" y="3437808"/>
            <a:ext cx="1138669" cy="1113334"/>
            <a:chOff x="953772" y="3940412"/>
            <a:chExt cx="1138669" cy="1113334"/>
          </a:xfrm>
        </p:grpSpPr>
        <p:sp>
          <p:nvSpPr>
            <p:cNvPr id="4" name="Oval 5"/>
            <p:cNvSpPr/>
            <p:nvPr/>
          </p:nvSpPr>
          <p:spPr>
            <a:xfrm>
              <a:off x="1307106" y="3940412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953772" y="4407415"/>
              <a:ext cx="11386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>
                  <a:solidFill>
                    <a:srgbClr val="4B9DCA"/>
                  </a:solidFill>
                </a:rPr>
                <a:t>regulamin konkursu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876F6D-A8A6-434A-9999-E502BEAA984E}"/>
              </a:ext>
            </a:extLst>
          </p:cNvPr>
          <p:cNvGrpSpPr/>
          <p:nvPr/>
        </p:nvGrpSpPr>
        <p:grpSpPr>
          <a:xfrm>
            <a:off x="2731009" y="3437808"/>
            <a:ext cx="1464250" cy="1390333"/>
            <a:chOff x="2731009" y="3940412"/>
            <a:chExt cx="1464250" cy="1390333"/>
          </a:xfrm>
        </p:grpSpPr>
        <p:sp>
          <p:nvSpPr>
            <p:cNvPr id="14" name="Oval 3"/>
            <p:cNvSpPr/>
            <p:nvPr/>
          </p:nvSpPr>
          <p:spPr>
            <a:xfrm>
              <a:off x="3247134" y="3940412"/>
              <a:ext cx="432000" cy="43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2731009" y="4407415"/>
              <a:ext cx="14642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>
                  <a:solidFill>
                    <a:srgbClr val="4B9DCA"/>
                  </a:solidFill>
                </a:rPr>
                <a:t>instrukcja wypełnienia wniosku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E4DD85-F334-4572-BB41-F10B43AE4824}"/>
              </a:ext>
            </a:extLst>
          </p:cNvPr>
          <p:cNvGrpSpPr/>
          <p:nvPr/>
        </p:nvGrpSpPr>
        <p:grpSpPr>
          <a:xfrm>
            <a:off x="4440025" y="3437808"/>
            <a:ext cx="2037483" cy="1390333"/>
            <a:chOff x="4440025" y="3940412"/>
            <a:chExt cx="2037483" cy="1390333"/>
          </a:xfrm>
        </p:grpSpPr>
        <p:sp>
          <p:nvSpPr>
            <p:cNvPr id="22" name="Oval 7"/>
            <p:cNvSpPr/>
            <p:nvPr/>
          </p:nvSpPr>
          <p:spPr>
            <a:xfrm>
              <a:off x="5242766" y="3940412"/>
              <a:ext cx="432000" cy="43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FFFFFF"/>
                  </a:solidFill>
                </a:rPr>
                <a:t>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4440025" y="4407415"/>
              <a:ext cx="203748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>
                  <a:solidFill>
                    <a:srgbClr val="4B9DCA"/>
                  </a:solidFill>
                </a:rPr>
                <a:t>przewodnik kwalifikowalności kosztów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D7E008-7849-4F15-9E27-058BF1002806}"/>
              </a:ext>
            </a:extLst>
          </p:cNvPr>
          <p:cNvGrpSpPr/>
          <p:nvPr/>
        </p:nvGrpSpPr>
        <p:grpSpPr>
          <a:xfrm>
            <a:off x="4456189" y="1047150"/>
            <a:ext cx="2033465" cy="2428009"/>
            <a:chOff x="4457324" y="1549754"/>
            <a:chExt cx="2033465" cy="24280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E4F59-CBC6-4D1B-9820-E333084B2AF7}"/>
                </a:ext>
              </a:extLst>
            </p:cNvPr>
            <p:cNvGrpSpPr/>
            <p:nvPr/>
          </p:nvGrpSpPr>
          <p:grpSpPr>
            <a:xfrm>
              <a:off x="4790056" y="1549754"/>
              <a:ext cx="1368000" cy="1368000"/>
              <a:chOff x="4222828" y="1549754"/>
              <a:chExt cx="1368000" cy="1368000"/>
            </a:xfrm>
          </p:grpSpPr>
          <p:sp>
            <p:nvSpPr>
              <p:cNvPr id="25" name="Oval 51"/>
              <p:cNvSpPr/>
              <p:nvPr/>
            </p:nvSpPr>
            <p:spPr>
              <a:xfrm>
                <a:off x="4222828" y="1549754"/>
                <a:ext cx="1368000" cy="1368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0151" y="1818357"/>
                <a:ext cx="938060" cy="835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Prostokąt 27"/>
            <p:cNvSpPr/>
            <p:nvPr/>
          </p:nvSpPr>
          <p:spPr>
            <a:xfrm>
              <a:off x="4457324" y="3054433"/>
              <a:ext cx="20334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/>
                <a:t>klasyfikacja </a:t>
              </a:r>
              <a:br>
                <a:rPr lang="pl-PL" b="1" dirty="0"/>
              </a:br>
              <a:r>
                <a:rPr lang="pl-PL" b="1" dirty="0"/>
                <a:t>i kwalifikowalność kosztów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826E05-160F-4C60-A721-DF827FC967D9}"/>
              </a:ext>
            </a:extLst>
          </p:cNvPr>
          <p:cNvGrpSpPr/>
          <p:nvPr/>
        </p:nvGrpSpPr>
        <p:grpSpPr>
          <a:xfrm>
            <a:off x="2552252" y="1059003"/>
            <a:ext cx="1848470" cy="2416156"/>
            <a:chOff x="2723530" y="1561607"/>
            <a:chExt cx="1848470" cy="2416156"/>
          </a:xfrm>
        </p:grpSpPr>
        <p:sp>
          <p:nvSpPr>
            <p:cNvPr id="20" name="Prostokąt 19"/>
            <p:cNvSpPr/>
            <p:nvPr/>
          </p:nvSpPr>
          <p:spPr>
            <a:xfrm>
              <a:off x="2723530" y="3054433"/>
              <a:ext cx="18484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/>
                <a:t>prawidłowe wypełnienie pól wniosku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8249A-2091-4E49-8D38-6C9CDA80DBA3}"/>
                </a:ext>
              </a:extLst>
            </p:cNvPr>
            <p:cNvGrpSpPr/>
            <p:nvPr/>
          </p:nvGrpSpPr>
          <p:grpSpPr>
            <a:xfrm>
              <a:off x="2963765" y="1561607"/>
              <a:ext cx="1368000" cy="1368000"/>
              <a:chOff x="2417028" y="1561607"/>
              <a:chExt cx="1368000" cy="1368000"/>
            </a:xfrm>
          </p:grpSpPr>
          <p:sp>
            <p:nvSpPr>
              <p:cNvPr id="17" name="Oval 48"/>
              <p:cNvSpPr/>
              <p:nvPr/>
            </p:nvSpPr>
            <p:spPr>
              <a:xfrm>
                <a:off x="2417028" y="1561607"/>
                <a:ext cx="1368000" cy="136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4610" y="1839189"/>
                <a:ext cx="812836" cy="812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0F46C7-C68D-4885-8E2C-15F1390F440A}"/>
              </a:ext>
            </a:extLst>
          </p:cNvPr>
          <p:cNvGrpSpPr/>
          <p:nvPr/>
        </p:nvGrpSpPr>
        <p:grpSpPr>
          <a:xfrm>
            <a:off x="6750443" y="3437808"/>
            <a:ext cx="1707912" cy="1113334"/>
            <a:chOff x="6750443" y="3940412"/>
            <a:chExt cx="1707912" cy="1113334"/>
          </a:xfrm>
        </p:grpSpPr>
        <p:sp>
          <p:nvSpPr>
            <p:cNvPr id="31" name="Oval 9"/>
            <p:cNvSpPr/>
            <p:nvPr/>
          </p:nvSpPr>
          <p:spPr>
            <a:xfrm>
              <a:off x="7388399" y="3940412"/>
              <a:ext cx="432000" cy="432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FFFFFF"/>
                  </a:solidFill>
                </a:rPr>
                <a:t>4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6750443" y="4407415"/>
              <a:ext cx="1707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rgbClr val="4B9DCA"/>
                  </a:solidFill>
                </a:rPr>
                <a:t>kryteria wyboru projektów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B29643-79E5-427C-B212-136E94D91FB6}"/>
              </a:ext>
            </a:extLst>
          </p:cNvPr>
          <p:cNvGrpSpPr/>
          <p:nvPr/>
        </p:nvGrpSpPr>
        <p:grpSpPr>
          <a:xfrm>
            <a:off x="733227" y="1063313"/>
            <a:ext cx="1595616" cy="2411846"/>
            <a:chOff x="1008379" y="1565917"/>
            <a:chExt cx="1595616" cy="2411846"/>
          </a:xfrm>
        </p:grpSpPr>
        <p:sp>
          <p:nvSpPr>
            <p:cNvPr id="11" name="Prostokąt 10"/>
            <p:cNvSpPr/>
            <p:nvPr/>
          </p:nvSpPr>
          <p:spPr>
            <a:xfrm>
              <a:off x="1008379" y="3054433"/>
              <a:ext cx="15956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/>
                <a:t>najważniejsze zasady konkursu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BA70B73-5969-4792-B6C4-47EF71D581C2}"/>
                </a:ext>
              </a:extLst>
            </p:cNvPr>
            <p:cNvGrpSpPr/>
            <p:nvPr/>
          </p:nvGrpSpPr>
          <p:grpSpPr>
            <a:xfrm>
              <a:off x="1122187" y="1565917"/>
              <a:ext cx="1368000" cy="1368000"/>
              <a:chOff x="589284" y="1565917"/>
              <a:chExt cx="1368000" cy="1368000"/>
            </a:xfrm>
          </p:grpSpPr>
          <p:sp>
            <p:nvSpPr>
              <p:cNvPr id="7" name="Oval 47"/>
              <p:cNvSpPr/>
              <p:nvPr/>
            </p:nvSpPr>
            <p:spPr>
              <a:xfrm>
                <a:off x="589284" y="1565917"/>
                <a:ext cx="1368000" cy="136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555" y="1890423"/>
                <a:ext cx="626091" cy="728260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B5A961-9B78-42D6-8533-9081C2B6DB47}"/>
              </a:ext>
            </a:extLst>
          </p:cNvPr>
          <p:cNvGrpSpPr/>
          <p:nvPr/>
        </p:nvGrpSpPr>
        <p:grpSpPr>
          <a:xfrm>
            <a:off x="6731723" y="1047150"/>
            <a:ext cx="1707912" cy="2428009"/>
            <a:chOff x="6553917" y="1549754"/>
            <a:chExt cx="1707912" cy="2428009"/>
          </a:xfrm>
        </p:grpSpPr>
        <p:sp>
          <p:nvSpPr>
            <p:cNvPr id="39" name="Prostokąt 38"/>
            <p:cNvSpPr/>
            <p:nvPr/>
          </p:nvSpPr>
          <p:spPr>
            <a:xfrm>
              <a:off x="6553917" y="3054433"/>
              <a:ext cx="17079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/>
                <a:t>przygotowanie </a:t>
              </a:r>
            </a:p>
            <a:p>
              <a:pPr algn="ctr"/>
              <a:r>
                <a:rPr lang="pl-PL" b="1" dirty="0"/>
                <a:t>do oceny wniosku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B21DB6-3F7D-4598-84E8-9F309540234E}"/>
                </a:ext>
              </a:extLst>
            </p:cNvPr>
            <p:cNvGrpSpPr/>
            <p:nvPr/>
          </p:nvGrpSpPr>
          <p:grpSpPr>
            <a:xfrm>
              <a:off x="6672469" y="1549754"/>
              <a:ext cx="1470808" cy="1470808"/>
              <a:chOff x="6044361" y="1549754"/>
              <a:chExt cx="1470808" cy="1470808"/>
            </a:xfrm>
          </p:grpSpPr>
          <p:sp>
            <p:nvSpPr>
              <p:cNvPr id="34" name="Oval 53"/>
              <p:cNvSpPr/>
              <p:nvPr/>
            </p:nvSpPr>
            <p:spPr>
              <a:xfrm>
                <a:off x="6044361" y="1549754"/>
                <a:ext cx="1470808" cy="14708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3" name="Picture 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8922" y="1898832"/>
                <a:ext cx="769434" cy="769434"/>
              </a:xfrm>
              <a:prstGeom prst="rect">
                <a:avLst/>
              </a:prstGeom>
            </p:spPr>
          </p:pic>
        </p:grp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1BC5EB37-89DD-4F9B-BDF4-618F6CDB1972}"/>
              </a:ext>
            </a:extLst>
          </p:cNvPr>
          <p:cNvGrpSpPr/>
          <p:nvPr/>
        </p:nvGrpSpPr>
        <p:grpSpPr>
          <a:xfrm>
            <a:off x="485062" y="481885"/>
            <a:ext cx="6471920" cy="803322"/>
            <a:chOff x="274320" y="213360"/>
            <a:chExt cx="6471920" cy="803322"/>
          </a:xfrm>
        </p:grpSpPr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D5E20E90-7BCF-46F7-A14C-A0894E80E0ED}"/>
                </a:ext>
              </a:extLst>
            </p:cNvPr>
            <p:cNvSpPr/>
            <p:nvPr/>
          </p:nvSpPr>
          <p:spPr>
            <a:xfrm>
              <a:off x="356074" y="213360"/>
              <a:ext cx="4670767" cy="59175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F998390C-A028-4C30-B6C8-E90957DB7AD6}"/>
                </a:ext>
              </a:extLst>
            </p:cNvPr>
            <p:cNvSpPr txBox="1"/>
            <p:nvPr/>
          </p:nvSpPr>
          <p:spPr>
            <a:xfrm>
              <a:off x="274320" y="265062"/>
              <a:ext cx="6171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dirty="0" smtClean="0">
                  <a:solidFill>
                    <a:prstClr val="black"/>
                  </a:solidFill>
                  <a:latin typeface="Impact"/>
                  <a:cs typeface="Impact"/>
                </a:rPr>
                <a:t>INFORMACJE I DOKUMENTACJA KONKURSOWA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Impact"/>
              </a:endParaRPr>
            </a:p>
          </p:txBody>
        </p: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9ED678C9-FD7D-42B4-9ED6-84E66F56E2D8}"/>
                </a:ext>
              </a:extLst>
            </p:cNvPr>
            <p:cNvSpPr txBox="1"/>
            <p:nvPr/>
          </p:nvSpPr>
          <p:spPr>
            <a:xfrm>
              <a:off x="274320" y="647350"/>
              <a:ext cx="647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Palatino" charset="0"/>
              </a:endParaRPr>
            </a:p>
          </p:txBody>
        </p:sp>
      </p:grp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40A1DA84-1004-4F65-8CC1-C4F785F602B5}"/>
              </a:ext>
            </a:extLst>
          </p:cNvPr>
          <p:cNvSpPr txBox="1">
            <a:spLocks/>
          </p:cNvSpPr>
          <p:nvPr/>
        </p:nvSpPr>
        <p:spPr>
          <a:xfrm>
            <a:off x="-63222" y="5193995"/>
            <a:ext cx="7883621" cy="1153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304"/>
              </a:spcBef>
              <a:buFont typeface="Arial"/>
              <a:buNone/>
              <a:defRPr/>
            </a:pPr>
            <a:r>
              <a:rPr lang="pl-PL" sz="2800" b="1" dirty="0" smtClean="0"/>
              <a:t>www.ncbr.gov.pl/programy/fundusze-europejskie/poir/aktualne-nabory</a:t>
            </a:r>
            <a:r>
              <a:rPr lang="pl-PL" sz="2800" b="1" dirty="0"/>
              <a:t>/</a:t>
            </a:r>
            <a:endParaRPr lang="pl-PL" sz="2800" dirty="0">
              <a:cs typeface="Calibri Light" pitchFamily="34" charset="0"/>
            </a:endParaRPr>
          </a:p>
          <a:p>
            <a:pPr marL="0" indent="0" algn="ctr">
              <a:spcBef>
                <a:spcPts val="1304"/>
              </a:spcBef>
              <a:buFont typeface="Arial"/>
              <a:buNone/>
              <a:defRPr/>
            </a:pP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18125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061" y="404488"/>
            <a:ext cx="5820246" cy="45747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F998390C-A028-4C30-B6C8-E90957DB7AD6}"/>
              </a:ext>
            </a:extLst>
          </p:cNvPr>
          <p:cNvSpPr txBox="1"/>
          <p:nvPr/>
        </p:nvSpPr>
        <p:spPr>
          <a:xfrm>
            <a:off x="238061" y="427361"/>
            <a:ext cx="617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t>CZY</a:t>
            </a:r>
            <a:r>
              <a:rPr kumimoji="0" lang="pl-PL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t> FINANSUJEMY PROJEKTY WYKORZYSTUJĄCE INTERNET RZECZY ?  PRZYKŁADY: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63535" y="3968358"/>
            <a:ext cx="623830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MARKETLAB Sp. z o. o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(POIR.01.01.01-00-0035/16) 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Opracowanie i wdrożenie uniwersalnego systemu sterującego maszynami </a:t>
            </a:r>
            <a:r>
              <a:rPr lang="pl-PL" sz="16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vendingowymi</a:t>
            </a:r>
            <a:r>
              <a:rPr lang="pl-PL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umożliwiającego przekształcanie standardowych maszyn w inteligentne automaty sprzedażowe oparte o koncepcje </a:t>
            </a:r>
            <a:r>
              <a:rPr lang="pl-PL" sz="16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endParaRPr lang="pl-PL" sz="16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Wartość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ogółem: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3 252 980,51 zł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Dofinansowanie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1 951 788,31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63534" y="1686754"/>
            <a:ext cx="6238309" cy="2072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ECOLOGY SP.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O.O</a:t>
            </a: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POIR.01.01.01-00-0907/16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1000"/>
              </a:spcAft>
            </a:pPr>
            <a:r>
              <a:rPr lang="pl-PL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Opracowanie </a:t>
            </a:r>
            <a:r>
              <a:rPr lang="pl-PL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kompaktowej stacji monitoringu jakości powietrza wykorzystującej matrycę czujników z możliwością integracji stacji w ramach rozproszonej sieci, z centralnym systemem akwizycji i prezentacji danych z dostępem online, oraz z możliwością wyznaczania w czasie rzeczywistym obszarowej mapy zanieczyszczeń powietrza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Wartość 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ogółem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5 116 826,77 zł		</a:t>
            </a: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Dofinansowanie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3 685 236,72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8061" y="404486"/>
            <a:ext cx="8479219" cy="1810763"/>
            <a:chOff x="356076" y="-525838"/>
            <a:chExt cx="6260307" cy="2412120"/>
          </a:xfrm>
        </p:grpSpPr>
        <p:sp>
          <p:nvSpPr>
            <p:cNvPr id="10" name="Rectangle 9"/>
            <p:cNvSpPr/>
            <p:nvPr/>
          </p:nvSpPr>
          <p:spPr>
            <a:xfrm>
              <a:off x="356076" y="-525838"/>
              <a:ext cx="4297156" cy="60940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60112" y="943306"/>
              <a:ext cx="3356271" cy="94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2000" noProof="0" dirty="0" smtClean="0">
                  <a:cs typeface="Impact"/>
                </a:rPr>
                <a:t>b</a:t>
              </a:r>
              <a:r>
                <a:rPr lang="pl-PL" sz="2000" dirty="0" err="1" smtClean="0">
                  <a:cs typeface="Calibri Light"/>
                </a:rPr>
                <a:t>ezpłatna</a:t>
              </a:r>
              <a:r>
                <a:rPr lang="pl-PL" sz="2000" dirty="0" smtClean="0">
                  <a:cs typeface="Calibri Light"/>
                </a:rPr>
                <a:t> </a:t>
              </a:r>
              <a:r>
                <a:rPr lang="pl-PL" sz="2000" dirty="0">
                  <a:cs typeface="Calibri Light"/>
                </a:rPr>
                <a:t>aplikacja </a:t>
              </a:r>
              <a:r>
                <a:rPr lang="pl-PL" sz="2000" dirty="0" smtClean="0">
                  <a:cs typeface="Calibri Light"/>
                </a:rPr>
                <a:t>- zweryfikuje </a:t>
              </a:r>
              <a:r>
                <a:rPr lang="pl-PL" sz="2000" dirty="0">
                  <a:cs typeface="Calibri Light"/>
                </a:rPr>
                <a:t>wstępnie pomysł na projekt </a:t>
              </a:r>
              <a:r>
                <a:rPr lang="pl-PL" sz="2000" dirty="0" smtClean="0">
                  <a:cs typeface="Calibri Light"/>
                </a:rPr>
                <a:t>zgodnie z kryteriami</a:t>
              </a:r>
              <a:endParaRPr lang="pl-PL" sz="2000" dirty="0">
                <a:cs typeface="Calibri Light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3" y="1184919"/>
            <a:ext cx="3100924" cy="1352774"/>
          </a:xfrm>
          <a:prstGeom prst="rect">
            <a:avLst/>
          </a:prstGeom>
        </p:spPr>
      </p:pic>
      <p:pic>
        <p:nvPicPr>
          <p:cNvPr id="13" name="Picture 2" descr="Informacje o NCBR dla przedsiębiorców w 2019 rok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6" y="3387733"/>
            <a:ext cx="3102426" cy="17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CBR dla Fir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1" y="2605191"/>
            <a:ext cx="2008687" cy="14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/>
          <p:cNvSpPr txBox="1"/>
          <p:nvPr/>
        </p:nvSpPr>
        <p:spPr>
          <a:xfrm>
            <a:off x="3823673" y="3218216"/>
            <a:ext cx="473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000" noProof="0" dirty="0" smtClean="0"/>
              <a:t>c</a:t>
            </a:r>
            <a:r>
              <a:rPr lang="pl-PL" sz="2000" dirty="0" err="1" smtClean="0"/>
              <a:t>ykl</a:t>
            </a:r>
            <a:r>
              <a:rPr lang="pl-PL" sz="2000" dirty="0" smtClean="0"/>
              <a:t> spotkań warsztatowych dla przedsiębiorców  - wiedza </a:t>
            </a:r>
            <a:r>
              <a:rPr lang="pl-PL" sz="2000" dirty="0"/>
              <a:t>i umiejętności przydatne podczas </a:t>
            </a:r>
            <a:r>
              <a:rPr lang="pl-PL" sz="2000" dirty="0" smtClean="0"/>
              <a:t>aplikowania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cs typeface="Impac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549357" y="4241013"/>
            <a:ext cx="308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www.ncbrdlafirm.pl</a:t>
            </a:r>
          </a:p>
        </p:txBody>
      </p:sp>
      <p:sp>
        <p:nvSpPr>
          <p:cNvPr id="5" name="Prostokąt 4"/>
          <p:cNvSpPr/>
          <p:nvPr/>
        </p:nvSpPr>
        <p:spPr>
          <a:xfrm>
            <a:off x="790247" y="5170805"/>
            <a:ext cx="63173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/>
              <a:t>PUNKT INFORMACYJNY W SIEDZIBIE NCBR</a:t>
            </a:r>
          </a:p>
          <a:p>
            <a:pPr algn="ctr"/>
            <a:r>
              <a:rPr lang="pl-PL" sz="2800" dirty="0" smtClean="0"/>
              <a:t>www.ncbr.gov.pl/punkt-informacyjny</a:t>
            </a:r>
            <a:r>
              <a:rPr lang="pl-PL" sz="2800" dirty="0"/>
              <a:t>/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F998390C-A028-4C30-B6C8-E90957DB7AD6}"/>
              </a:ext>
            </a:extLst>
          </p:cNvPr>
          <p:cNvSpPr txBox="1"/>
          <p:nvPr/>
        </p:nvSpPr>
        <p:spPr>
          <a:xfrm>
            <a:off x="485062" y="533587"/>
            <a:ext cx="617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t>WSPARCIE W PRZYGOTOWANIU WNIOSKU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11375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5926" y="1664478"/>
            <a:ext cx="3988566" cy="128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pl-PL" sz="3700" dirty="0" smtClean="0">
                <a:solidFill>
                  <a:schemeClr val="bg1"/>
                </a:solidFill>
                <a:latin typeface="Impact"/>
                <a:cs typeface="Impact"/>
              </a:rPr>
              <a:t>ZAPRASZAMY DO</a:t>
            </a:r>
          </a:p>
          <a:p>
            <a:pPr algn="ctr">
              <a:lnSpc>
                <a:spcPct val="70000"/>
              </a:lnSpc>
            </a:pPr>
            <a:endParaRPr lang="pl-PL" sz="3700" dirty="0" smtClean="0">
              <a:solidFill>
                <a:schemeClr val="bg1"/>
              </a:solidFill>
              <a:latin typeface="Impact"/>
              <a:cs typeface="Impact"/>
            </a:endParaRPr>
          </a:p>
          <a:p>
            <a:pPr algn="ctr">
              <a:lnSpc>
                <a:spcPct val="70000"/>
              </a:lnSpc>
            </a:pPr>
            <a:r>
              <a:rPr lang="pl-PL" sz="3700" dirty="0" smtClean="0">
                <a:solidFill>
                  <a:schemeClr val="bg1"/>
                </a:solidFill>
                <a:latin typeface="Impact"/>
                <a:cs typeface="Impact"/>
              </a:rPr>
              <a:t> APLIKOWANIA !</a:t>
            </a:r>
            <a:endParaRPr lang="en-US" sz="37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2875" y="3924207"/>
            <a:ext cx="3591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404040"/>
                </a:solidFill>
              </a:rPr>
              <a:t>Narodowe</a:t>
            </a:r>
            <a:r>
              <a:rPr lang="en-US" sz="1400" b="1" dirty="0">
                <a:solidFill>
                  <a:srgbClr val="404040"/>
                </a:solidFill>
              </a:rPr>
              <a:t> Centrum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en-US" sz="1400" b="1" dirty="0">
                <a:solidFill>
                  <a:srgbClr val="404040"/>
                </a:solidFill>
              </a:rPr>
              <a:t>Badań i Rozwoju</a:t>
            </a:r>
            <a:r>
              <a:rPr lang="en-US" sz="1400" dirty="0">
                <a:solidFill>
                  <a:srgbClr val="404040"/>
                </a:solidFill>
              </a:rPr>
              <a:t>  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</a:rPr>
              <a:t>ul. Nowogrodzka 47a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</a:rPr>
              <a:t> </a:t>
            </a:r>
            <a:r>
              <a:rPr lang="pl-PL" sz="1400" dirty="0">
                <a:solidFill>
                  <a:srgbClr val="404040"/>
                </a:solidFill>
              </a:rPr>
              <a:t>00-695, Warszawa</a:t>
            </a:r>
          </a:p>
          <a:p>
            <a:pPr algn="ctr"/>
            <a:endParaRPr lang="pl-PL" sz="1400" dirty="0">
              <a:solidFill>
                <a:srgbClr val="404040"/>
              </a:solidFill>
            </a:endParaRPr>
          </a:p>
          <a:p>
            <a:pPr algn="ctr"/>
            <a:r>
              <a:rPr lang="pl-PL" sz="1400" dirty="0">
                <a:solidFill>
                  <a:srgbClr val="404040"/>
                </a:solidFill>
              </a:rPr>
              <a:t>ncbr.gov.pl</a:t>
            </a:r>
          </a:p>
          <a:p>
            <a:pPr algn="ctr"/>
            <a:endParaRPr lang="pl-PL" sz="1400" dirty="0">
              <a:solidFill>
                <a:srgbClr val="404040"/>
              </a:solidFill>
            </a:endParaRPr>
          </a:p>
          <a:p>
            <a:pPr algn="ctr"/>
            <a:r>
              <a:rPr lang="pl-PL" sz="1400" dirty="0">
                <a:solidFill>
                  <a:srgbClr val="404040"/>
                </a:solidFill>
              </a:rPr>
              <a:t>Obserwuj nas: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11" y="5513857"/>
            <a:ext cx="340824" cy="340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85" y="5513857"/>
            <a:ext cx="340824" cy="340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729" y="5513857"/>
            <a:ext cx="340824" cy="3408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4" y="6254147"/>
            <a:ext cx="8742905" cy="50831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839" y="5898751"/>
            <a:ext cx="4157832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056709" y="1100541"/>
            <a:ext cx="5902465" cy="438816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200" b="1" dirty="0">
                <a:cs typeface="Calibri Light" pitchFamily="34" charset="0"/>
              </a:rPr>
              <a:t>agencja wykonawcza </a:t>
            </a:r>
            <a:r>
              <a:rPr lang="pl-PL" sz="2000" dirty="0">
                <a:cs typeface="Calibri Light" pitchFamily="34" charset="0"/>
              </a:rPr>
              <a:t>Ministra Nauki </a:t>
            </a:r>
            <a:r>
              <a:rPr lang="pl-PL" sz="2000" dirty="0" smtClean="0">
                <a:cs typeface="Calibri Light" pitchFamily="34" charset="0"/>
              </a:rPr>
              <a:t/>
            </a:r>
            <a:br>
              <a:rPr lang="pl-PL" sz="2000" dirty="0" smtClean="0">
                <a:cs typeface="Calibri Light" pitchFamily="34" charset="0"/>
              </a:rPr>
            </a:br>
            <a:r>
              <a:rPr lang="pl-PL" sz="2000" dirty="0" smtClean="0">
                <a:cs typeface="Calibri Light" pitchFamily="34" charset="0"/>
              </a:rPr>
              <a:t>i </a:t>
            </a:r>
            <a:r>
              <a:rPr lang="pl-PL" sz="2000" dirty="0">
                <a:cs typeface="Calibri Light" pitchFamily="34" charset="0"/>
              </a:rPr>
              <a:t>Szkolnictwa Wyższego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cs typeface="Calibri Light" pitchFamily="34" charset="0"/>
              </a:rPr>
              <a:t>łączy </a:t>
            </a:r>
            <a:r>
              <a:rPr lang="pl-PL" sz="2200" b="1" dirty="0">
                <a:cs typeface="Calibri Light" pitchFamily="34" charset="0"/>
              </a:rPr>
              <a:t>świat nauki i biznesu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b="1" dirty="0">
                <a:cs typeface="Calibri Light" pitchFamily="34" charset="0"/>
              </a:rPr>
              <a:t>w</a:t>
            </a:r>
            <a:r>
              <a:rPr lang="pl-PL" sz="2200" b="1" dirty="0" smtClean="0">
                <a:cs typeface="Calibri Light" pitchFamily="34" charset="0"/>
              </a:rPr>
              <a:t>spółfinansuje projekty B+R </a:t>
            </a:r>
            <a:r>
              <a:rPr lang="pl-PL" sz="2200" b="1" dirty="0">
                <a:cs typeface="Calibri Light" pitchFamily="34" charset="0"/>
              </a:rPr>
              <a:t/>
            </a:r>
            <a:br>
              <a:rPr lang="pl-PL" sz="2200" b="1" dirty="0">
                <a:cs typeface="Calibri Light" pitchFamily="34" charset="0"/>
              </a:rPr>
            </a:br>
            <a:r>
              <a:rPr lang="pl-PL" sz="2000" dirty="0">
                <a:cs typeface="Calibri Light" pitchFamily="34" charset="0"/>
              </a:rPr>
              <a:t>i </a:t>
            </a:r>
            <a:r>
              <a:rPr lang="pl-PL" sz="2000" dirty="0" smtClean="0">
                <a:cs typeface="Calibri Light" pitchFamily="34" charset="0"/>
              </a:rPr>
              <a:t>wspiera </a:t>
            </a:r>
            <a:r>
              <a:rPr lang="pl-PL" sz="2000" dirty="0">
                <a:cs typeface="Calibri Light" pitchFamily="34" charset="0"/>
              </a:rPr>
              <a:t>rodzimych przedsiębiorców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cs typeface="Calibri Light" pitchFamily="34" charset="0"/>
              </a:rPr>
              <a:t>realizuje </a:t>
            </a:r>
            <a:r>
              <a:rPr lang="pl-PL" sz="2200" b="1" dirty="0" smtClean="0">
                <a:cs typeface="Calibri Light" pitchFamily="34" charset="0"/>
              </a:rPr>
              <a:t>zadania służące </a:t>
            </a:r>
            <a:r>
              <a:rPr lang="pl-PL" sz="2200" b="1" dirty="0">
                <a:cs typeface="Calibri Light" pitchFamily="34" charset="0"/>
              </a:rPr>
              <a:t>społecznemu i gospodarczemu rozwojowi Polski </a:t>
            </a:r>
            <a:r>
              <a:rPr lang="pl-PL" sz="2000" dirty="0">
                <a:cs typeface="Calibri Light" pitchFamily="34" charset="0"/>
              </a:rPr>
              <a:t>oraz </a:t>
            </a:r>
            <a:r>
              <a:rPr lang="pl-PL" sz="2000" dirty="0" smtClean="0">
                <a:cs typeface="Calibri Light" pitchFamily="34" charset="0"/>
              </a:rPr>
              <a:t>rozwiązywaniu </a:t>
            </a:r>
            <a:r>
              <a:rPr lang="pl-PL" sz="2000" dirty="0">
                <a:cs typeface="Calibri Light" pitchFamily="34" charset="0"/>
              </a:rPr>
              <a:t>konkretnych problemów cywilizacyjnych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b="1" dirty="0">
                <a:cs typeface="Calibri Light" pitchFamily="34" charset="0"/>
              </a:rPr>
              <a:t>Instytucja Pośrednicząca </a:t>
            </a:r>
            <a:r>
              <a:rPr lang="pl-PL" sz="2000" dirty="0">
                <a:cs typeface="Calibri Light" pitchFamily="34" charset="0"/>
              </a:rPr>
              <a:t>w programach: Inteligentny Rozwój oraz Wiedza Edukacja Rozwój </a:t>
            </a:r>
          </a:p>
        </p:txBody>
      </p:sp>
      <p:grpSp>
        <p:nvGrpSpPr>
          <p:cNvPr id="6" name="Group 11"/>
          <p:cNvGrpSpPr/>
          <p:nvPr/>
        </p:nvGrpSpPr>
        <p:grpSpPr>
          <a:xfrm>
            <a:off x="485062" y="481885"/>
            <a:ext cx="6471920" cy="891936"/>
            <a:chOff x="274320" y="213360"/>
            <a:chExt cx="6471920" cy="891936"/>
          </a:xfrm>
        </p:grpSpPr>
        <p:sp>
          <p:nvSpPr>
            <p:cNvPr id="7" name="Rectangle 12"/>
            <p:cNvSpPr/>
            <p:nvPr/>
          </p:nvSpPr>
          <p:spPr>
            <a:xfrm>
              <a:off x="356075" y="213360"/>
              <a:ext cx="4478743" cy="60939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274320" y="274299"/>
              <a:ext cx="6171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prstClr val="black"/>
                  </a:solidFill>
                  <a:latin typeface="Impact"/>
                  <a:cs typeface="Impact"/>
                </a:rPr>
                <a:t>Narodowe Centrum Badań i Rozwoju </a:t>
              </a:r>
            </a:p>
            <a:p>
              <a:endParaRPr lang="en-US" sz="2400" dirty="0">
                <a:solidFill>
                  <a:prstClr val="black"/>
                </a:solidFill>
                <a:latin typeface="Impact"/>
                <a:cs typeface="Impact"/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274320" y="647350"/>
              <a:ext cx="647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dirty="0">
                <a:solidFill>
                  <a:srgbClr val="EEECE1">
                    <a:lumMod val="10000"/>
                  </a:srgbClr>
                </a:solidFill>
                <a:cs typeface="Arial" panose="020B0604020202020204" pitchFamily="34" charset="0"/>
                <a:sym typeface="Palatino" charset="0"/>
              </a:endParaRPr>
            </a:p>
          </p:txBody>
        </p:sp>
      </p:grp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1599796"/>
            <a:ext cx="3169358" cy="29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306" y="2935517"/>
            <a:ext cx="204207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404040"/>
                </a:solidFill>
                <a:cs typeface="Arial" panose="020B0604020202020204" pitchFamily="34" charset="0"/>
                <a:sym typeface="Palatino" charset="0"/>
              </a:rPr>
              <a:t>RÓŻNORODNOŚĆ DZIAŁAŃ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397" y="3620211"/>
            <a:ext cx="1941805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w roku 2018 </a:t>
            </a:r>
            <a:endParaRPr lang="pl-PL" b="1" dirty="0" smtClean="0">
              <a:solidFill>
                <a:srgbClr val="404040"/>
              </a:solidFill>
              <a:cs typeface="Calibri Light" pitchFamily="34" charset="0"/>
              <a:sym typeface="Palatino" charset="0"/>
            </a:endParaRPr>
          </a:p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 smtClean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ponad </a:t>
            </a:r>
            <a:r>
              <a:rPr lang="pl-PL" b="1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60 </a:t>
            </a:r>
            <a:r>
              <a:rPr lang="pl-PL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konkursów </a:t>
            </a:r>
            <a:endParaRPr lang="pl-PL" dirty="0" smtClean="0">
              <a:solidFill>
                <a:srgbClr val="404040"/>
              </a:solidFill>
              <a:cs typeface="Calibri Light" pitchFamily="34" charset="0"/>
              <a:sym typeface="Palatino" charset="0"/>
            </a:endParaRPr>
          </a:p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 smtClean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ponad  </a:t>
            </a:r>
            <a:r>
              <a:rPr lang="pl-PL" b="1" dirty="0" smtClean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2600</a:t>
            </a:r>
            <a:r>
              <a:rPr lang="pl-PL" dirty="0" smtClean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 </a:t>
            </a:r>
            <a:r>
              <a:rPr lang="pl-PL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wniosków </a:t>
            </a:r>
            <a:br>
              <a:rPr lang="pl-PL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</a:br>
            <a:endParaRPr lang="pl-PL" dirty="0">
              <a:solidFill>
                <a:srgbClr val="404040"/>
              </a:solidFill>
              <a:cs typeface="Calibri Light" pitchFamily="34" charset="0"/>
              <a:sym typeface="Palatin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3985" y="2910929"/>
            <a:ext cx="193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404040"/>
                </a:solidFill>
                <a:cs typeface="Arial" panose="020B0604020202020204" pitchFamily="34" charset="0"/>
                <a:sym typeface="Palatino" charset="0"/>
              </a:rPr>
              <a:t>ZASIĘG TERYTORIALNY</a:t>
            </a:r>
            <a:endParaRPr lang="pl-PL" sz="1600" b="1" dirty="0">
              <a:solidFill>
                <a:srgbClr val="404040"/>
              </a:solidFill>
              <a:cs typeface="Arial" panose="020B0604020202020204" pitchFamily="34" charset="0"/>
              <a:sym typeface="Palatin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983" y="2933423"/>
            <a:ext cx="17539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404040"/>
                </a:solidFill>
                <a:cs typeface="Arial" panose="020B0604020202020204" pitchFamily="34" charset="0"/>
                <a:sym typeface="Palatino" charset="0"/>
              </a:rPr>
              <a:t>WIELKOŚĆ ŚRODKÓW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338" y="2915765"/>
            <a:ext cx="21281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404040"/>
                </a:solidFill>
                <a:cs typeface="Arial" panose="020B0604020202020204" pitchFamily="34" charset="0"/>
                <a:sym typeface="Palatino" charset="0"/>
              </a:rPr>
              <a:t>ZASIĘG INSTYTUCJONALNY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8621" y="3631465"/>
            <a:ext cx="225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12</a:t>
            </a:r>
            <a:r>
              <a:rPr lang="pl-PL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 </a:t>
            </a:r>
            <a:r>
              <a:rPr lang="pl-PL" b="1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porozumień</a:t>
            </a:r>
            <a:r>
              <a:rPr lang="pl-PL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 </a:t>
            </a:r>
            <a:r>
              <a:rPr lang="pl-PL" b="1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międzynarodowych: </a:t>
            </a:r>
            <a:r>
              <a:rPr lang="pl-PL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Singapur, Tajwan, RPA, Izrael, państwa EU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723" y="3631465"/>
            <a:ext cx="211411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średnio 5 mld PLN </a:t>
            </a:r>
            <a:r>
              <a:rPr lang="pl-PL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rocznie na</a:t>
            </a:r>
            <a:br>
              <a:rPr lang="pl-PL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</a:br>
            <a:r>
              <a:rPr lang="pl-PL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finansowanie B+R</a:t>
            </a:r>
            <a:endParaRPr lang="pl-PL" dirty="0">
              <a:solidFill>
                <a:srgbClr val="404040"/>
              </a:solidFill>
              <a:cs typeface="Calibri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355" y="3574420"/>
            <a:ext cx="2876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współpraca z partnerami: </a:t>
            </a:r>
          </a:p>
          <a:p>
            <a:pPr algn="ctr"/>
            <a:r>
              <a:rPr lang="pl-PL" sz="2000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NCN, ARP, KGHM,</a:t>
            </a:r>
          </a:p>
          <a:p>
            <a:pPr algn="ctr"/>
            <a:r>
              <a:rPr lang="pl-PL" sz="2000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PGNiG, PKP PLK,</a:t>
            </a:r>
          </a:p>
          <a:p>
            <a:pPr algn="ctr"/>
            <a:r>
              <a:rPr lang="pl-PL" sz="2000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NFOŚIGW, GDDKiA, </a:t>
            </a:r>
          </a:p>
          <a:p>
            <a:pPr algn="ctr"/>
            <a:r>
              <a:rPr lang="pl-PL" sz="2000" dirty="0">
                <a:solidFill>
                  <a:srgbClr val="404040"/>
                </a:solidFill>
                <a:cs typeface="Calibri Light" pitchFamily="34" charset="0"/>
                <a:sym typeface="Palatino" charset="0"/>
              </a:rPr>
              <a:t>konsorcja i partnerstwa</a:t>
            </a:r>
            <a:endParaRPr lang="pl-PL" sz="2000" dirty="0">
              <a:solidFill>
                <a:srgbClr val="404040"/>
              </a:solidFill>
              <a:cs typeface="Calibri Light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5062" y="481885"/>
            <a:ext cx="7927418" cy="1141876"/>
            <a:chOff x="274320" y="213360"/>
            <a:chExt cx="6471920" cy="1141876"/>
          </a:xfrm>
        </p:grpSpPr>
        <p:sp>
          <p:nvSpPr>
            <p:cNvPr id="13" name="Rectangle 12"/>
            <p:cNvSpPr/>
            <p:nvPr/>
          </p:nvSpPr>
          <p:spPr>
            <a:xfrm>
              <a:off x="356075" y="213360"/>
              <a:ext cx="4478743" cy="60939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320" y="274299"/>
              <a:ext cx="6171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prstClr val="black"/>
                  </a:solidFill>
                  <a:latin typeface="Impact"/>
                  <a:cs typeface="Impact"/>
                </a:rPr>
                <a:t>Narodowe Centrum Badań i Rozwoju </a:t>
              </a:r>
            </a:p>
            <a:p>
              <a:endParaRPr lang="en-US" sz="2400" dirty="0">
                <a:solidFill>
                  <a:prstClr val="black"/>
                </a:solidFill>
                <a:latin typeface="Impact"/>
                <a:cs typeface="Impac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" y="647350"/>
              <a:ext cx="6471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rgbClr val="EEECE1">
                      <a:lumMod val="10000"/>
                    </a:srgbClr>
                  </a:solidFill>
                  <a:cs typeface="Arial" panose="020B0604020202020204" pitchFamily="34" charset="0"/>
                  <a:sym typeface="Palatino" charset="0"/>
                </a:rPr>
                <a:t>największa w Europie Środkowej agencja finansująca projekty </a:t>
              </a:r>
              <a:r>
                <a:rPr lang="pl-PL" sz="2000" dirty="0" smtClean="0">
                  <a:solidFill>
                    <a:srgbClr val="EEECE1">
                      <a:lumMod val="10000"/>
                    </a:srgbClr>
                  </a:solidFill>
                  <a:cs typeface="Arial" panose="020B0604020202020204" pitchFamily="34" charset="0"/>
                  <a:sym typeface="Palatino" charset="0"/>
                </a:rPr>
                <a:t>B+R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cs typeface="Arial" panose="020B0604020202020204" pitchFamily="34" charset="0"/>
                <a:sym typeface="Palatino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0994" y="1552194"/>
            <a:ext cx="1368000" cy="1368000"/>
            <a:chOff x="4684555" y="3348599"/>
            <a:chExt cx="1279659" cy="1265153"/>
          </a:xfrm>
        </p:grpSpPr>
        <p:pic>
          <p:nvPicPr>
            <p:cNvPr id="18" name="Picture 17" descr="bulle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4684555" y="3348599"/>
              <a:ext cx="1279659" cy="12651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0734" y="3678768"/>
              <a:ext cx="584200" cy="6096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44300" y="1555921"/>
            <a:ext cx="1368000" cy="1368000"/>
            <a:chOff x="6102015" y="1931046"/>
            <a:chExt cx="1279659" cy="1265153"/>
          </a:xfrm>
        </p:grpSpPr>
        <p:pic>
          <p:nvPicPr>
            <p:cNvPr id="21" name="Picture 20" descr="bulle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6102015" y="1931046"/>
              <a:ext cx="1279659" cy="126515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9333" y="2256367"/>
              <a:ext cx="508000" cy="5842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956982" y="1546880"/>
            <a:ext cx="1368000" cy="1368000"/>
            <a:chOff x="7187289" y="1501577"/>
            <a:chExt cx="1279659" cy="1265153"/>
          </a:xfrm>
        </p:grpSpPr>
        <p:pic>
          <p:nvPicPr>
            <p:cNvPr id="27" name="Picture 26" descr="bulle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7187289" y="1501577"/>
              <a:ext cx="1279659" cy="126515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91845" y="1816733"/>
              <a:ext cx="682338" cy="682338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578969" y="1546880"/>
            <a:ext cx="1368000" cy="1368000"/>
            <a:chOff x="2861592" y="1501577"/>
            <a:chExt cx="1279659" cy="1265153"/>
          </a:xfrm>
        </p:grpSpPr>
        <p:pic>
          <p:nvPicPr>
            <p:cNvPr id="24" name="Picture 23" descr="bulle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2861592" y="1501577"/>
              <a:ext cx="1279659" cy="126515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05087" y="1821965"/>
              <a:ext cx="619854" cy="619854"/>
            </a:xfrm>
            <a:prstGeom prst="rect">
              <a:avLst/>
            </a:prstGeom>
          </p:spPr>
        </p:pic>
      </p:grpSp>
      <p:sp>
        <p:nvSpPr>
          <p:cNvPr id="26" name="Rectangle 35"/>
          <p:cNvSpPr/>
          <p:nvPr/>
        </p:nvSpPr>
        <p:spPr>
          <a:xfrm>
            <a:off x="300299" y="3537329"/>
            <a:ext cx="1656000" cy="36000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35"/>
          <p:cNvSpPr/>
          <p:nvPr/>
        </p:nvSpPr>
        <p:spPr>
          <a:xfrm>
            <a:off x="6885351" y="3533357"/>
            <a:ext cx="1656000" cy="36000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5"/>
          <p:cNvSpPr/>
          <p:nvPr/>
        </p:nvSpPr>
        <p:spPr>
          <a:xfrm>
            <a:off x="4566994" y="3538871"/>
            <a:ext cx="1656000" cy="36000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5"/>
          <p:cNvSpPr/>
          <p:nvPr/>
        </p:nvSpPr>
        <p:spPr>
          <a:xfrm>
            <a:off x="2395359" y="3535805"/>
            <a:ext cx="1656000" cy="36000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102364" y="1411071"/>
            <a:ext cx="5744042" cy="205594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l-PL" sz="2400" dirty="0">
                <a:solidFill>
                  <a:srgbClr val="404040"/>
                </a:solidFill>
                <a:ea typeface="Tahoma" panose="020B0604030504040204" pitchFamily="34" charset="0"/>
                <a:cs typeface="Calibri Light" pitchFamily="34" charset="0"/>
              </a:rPr>
              <a:t>przeznaczone na </a:t>
            </a:r>
            <a:r>
              <a:rPr lang="pl-PL" sz="2400" b="1" dirty="0">
                <a:solidFill>
                  <a:srgbClr val="404040"/>
                </a:solidFill>
                <a:ea typeface="Tahoma" panose="020B0604030504040204" pitchFamily="34" charset="0"/>
                <a:cs typeface="Calibri Light" pitchFamily="34" charset="0"/>
              </a:rPr>
              <a:t>wsparcie prac B+R </a:t>
            </a:r>
            <a:r>
              <a:rPr lang="pl-PL" sz="2400" dirty="0">
                <a:solidFill>
                  <a:srgbClr val="404040"/>
                </a:solidFill>
                <a:ea typeface="Tahoma" panose="020B0604030504040204" pitchFamily="34" charset="0"/>
                <a:cs typeface="Calibri Light" pitchFamily="34" charset="0"/>
              </a:rPr>
              <a:t>polskich przedsiębiorstw, uczelni oraz instytutów badawczych w latach 2008-2018</a:t>
            </a:r>
            <a:endParaRPr lang="en-US" sz="2400" dirty="0">
              <a:solidFill>
                <a:srgbClr val="404040"/>
              </a:solidFill>
              <a:cs typeface="Calibri Light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1622" y="486841"/>
            <a:ext cx="2800742" cy="2700000"/>
            <a:chOff x="1457117" y="3643231"/>
            <a:chExt cx="2800742" cy="2700000"/>
          </a:xfrm>
        </p:grpSpPr>
        <p:pic>
          <p:nvPicPr>
            <p:cNvPr id="5" name="Picture 4" descr="bulle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6" t="46582" r="52584" b="30127"/>
            <a:stretch/>
          </p:blipFill>
          <p:spPr>
            <a:xfrm>
              <a:off x="1457117" y="3643231"/>
              <a:ext cx="2800742" cy="270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44700" y="4054512"/>
              <a:ext cx="1825576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0" dirty="0">
                  <a:solidFill>
                    <a:prstClr val="white"/>
                  </a:solidFill>
                  <a:latin typeface="Impact"/>
                  <a:cs typeface="Impact"/>
                </a:rPr>
                <a:t>50</a:t>
              </a:r>
              <a:endParaRPr lang="pl-PL" sz="3200" dirty="0">
                <a:solidFill>
                  <a:prstClr val="white"/>
                </a:solidFill>
                <a:latin typeface="Impact"/>
                <a:cs typeface="Impact"/>
              </a:endParaRPr>
            </a:p>
            <a:p>
              <a:pPr algn="ctr"/>
              <a:r>
                <a:rPr lang="pl-PL" sz="3600" dirty="0">
                  <a:solidFill>
                    <a:prstClr val="white"/>
                  </a:solidFill>
                  <a:latin typeface="Impact"/>
                  <a:cs typeface="Impact"/>
                </a:rPr>
                <a:t>m</a:t>
              </a:r>
              <a:r>
                <a:rPr lang="en-US" sz="3600" dirty="0">
                  <a:solidFill>
                    <a:prstClr val="white"/>
                  </a:solidFill>
                  <a:latin typeface="Impact"/>
                  <a:cs typeface="Impact"/>
                </a:rPr>
                <a:t>ld</a:t>
              </a:r>
              <a:r>
                <a:rPr lang="pl-PL" sz="3600" dirty="0">
                  <a:solidFill>
                    <a:prstClr val="white"/>
                  </a:solidFill>
                  <a:latin typeface="Impact"/>
                  <a:cs typeface="Impact"/>
                </a:rPr>
                <a:t> PLN</a:t>
              </a:r>
              <a:endParaRPr lang="en-US" sz="3600" dirty="0">
                <a:solidFill>
                  <a:prstClr val="white"/>
                </a:solidFill>
                <a:latin typeface="Impact"/>
                <a:cs typeface="Impact"/>
              </a:endParaRPr>
            </a:p>
          </p:txBody>
        </p:sp>
      </p:grpSp>
      <p:sp>
        <p:nvSpPr>
          <p:cNvPr id="6" name="Text Placeholder 3"/>
          <p:cNvSpPr txBox="1">
            <a:spLocks/>
          </p:cNvSpPr>
          <p:nvPr/>
        </p:nvSpPr>
        <p:spPr>
          <a:xfrm>
            <a:off x="2995749" y="3083099"/>
            <a:ext cx="5129347" cy="20559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2800" b="1" dirty="0" smtClean="0">
                <a:solidFill>
                  <a:srgbClr val="404040"/>
                </a:solidFill>
                <a:ea typeface="Tahoma" panose="020B0604030504040204" pitchFamily="34" charset="0"/>
                <a:cs typeface="Calibri Light" pitchFamily="34" charset="0"/>
              </a:rPr>
              <a:t>Wspieramy: </a:t>
            </a:r>
          </a:p>
          <a:p>
            <a:r>
              <a:rPr lang="pl-PL" sz="2800" b="1" dirty="0" smtClean="0">
                <a:solidFill>
                  <a:srgbClr val="404040"/>
                </a:solidFill>
                <a:ea typeface="Tahoma" panose="020B0604030504040204" pitchFamily="34" charset="0"/>
                <a:cs typeface="Calibri Light" pitchFamily="34" charset="0"/>
              </a:rPr>
              <a:t>start-</a:t>
            </a:r>
            <a:r>
              <a:rPr lang="pl-PL" sz="2800" b="1" dirty="0" err="1" smtClean="0">
                <a:solidFill>
                  <a:srgbClr val="404040"/>
                </a:solidFill>
                <a:ea typeface="Tahoma" panose="020B0604030504040204" pitchFamily="34" charset="0"/>
                <a:cs typeface="Calibri Light" pitchFamily="34" charset="0"/>
              </a:rPr>
              <a:t>upy</a:t>
            </a:r>
            <a:endParaRPr lang="pl-PL" sz="2800" b="1" dirty="0" smtClean="0">
              <a:solidFill>
                <a:srgbClr val="404040"/>
              </a:solidFill>
              <a:ea typeface="Tahoma" panose="020B0604030504040204" pitchFamily="34" charset="0"/>
              <a:cs typeface="Calibri Light" pitchFamily="34" charset="0"/>
            </a:endParaRPr>
          </a:p>
          <a:p>
            <a:r>
              <a:rPr lang="pl-PL" sz="2800" b="1" dirty="0" smtClean="0">
                <a:solidFill>
                  <a:srgbClr val="404040"/>
                </a:solidFill>
                <a:ea typeface="Tahoma" panose="020B0604030504040204" pitchFamily="34" charset="0"/>
                <a:cs typeface="Calibri Light" pitchFamily="34" charset="0"/>
              </a:rPr>
              <a:t>MŚP</a:t>
            </a:r>
          </a:p>
          <a:p>
            <a:r>
              <a:rPr lang="pl-PL" sz="2800" b="1" dirty="0" smtClean="0">
                <a:solidFill>
                  <a:srgbClr val="404040"/>
                </a:solidFill>
                <a:ea typeface="Tahoma" panose="020B0604030504040204" pitchFamily="34" charset="0"/>
                <a:cs typeface="Calibri Light" pitchFamily="34" charset="0"/>
              </a:rPr>
              <a:t>Duże przedsiębiorstwa</a:t>
            </a:r>
          </a:p>
        </p:txBody>
      </p:sp>
    </p:spTree>
    <p:extLst>
      <p:ext uri="{BB962C8B-B14F-4D97-AF65-F5344CB8AC3E}">
        <p14:creationId xmlns:p14="http://schemas.microsoft.com/office/powerpoint/2010/main" val="5180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247570" y="549496"/>
            <a:ext cx="4981135" cy="1504776"/>
            <a:chOff x="-250726" y="144849"/>
            <a:chExt cx="8447795" cy="2004512"/>
          </a:xfrm>
        </p:grpSpPr>
        <p:sp>
          <p:nvSpPr>
            <p:cNvPr id="11" name="TextBox 5"/>
            <p:cNvSpPr txBox="1"/>
            <p:nvPr/>
          </p:nvSpPr>
          <p:spPr>
            <a:xfrm>
              <a:off x="31995" y="144849"/>
              <a:ext cx="8165074" cy="61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/>
                  <a:ea typeface="Tahoma" panose="020B0604030504040204" pitchFamily="34" charset="0"/>
                  <a:cs typeface="Impact"/>
                </a:rPr>
                <a:t>Program </a:t>
              </a:r>
              <a:r>
                <a:rPr lang="pl-PL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/>
                  <a:ea typeface="Tahoma" panose="020B0604030504040204" pitchFamily="34" charset="0"/>
                  <a:cs typeface="Impact"/>
                </a:rPr>
                <a:t>BRIdge</a:t>
              </a:r>
              <a:r>
                <a:rPr lang="pl-PL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/>
                  <a:ea typeface="Tahoma" panose="020B0604030504040204" pitchFamily="34" charset="0"/>
                  <a:cs typeface="Impact"/>
                </a:rPr>
                <a:t> </a:t>
              </a:r>
              <a:r>
                <a:rPr lang="pl-PL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/>
                  <a:ea typeface="Tahoma" panose="020B0604030504040204" pitchFamily="34" charset="0"/>
                  <a:cs typeface="Impact"/>
                </a:rPr>
                <a:t>Alfa dla start </a:t>
              </a:r>
              <a:r>
                <a:rPr lang="pl-PL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/>
                  <a:ea typeface="Tahoma" panose="020B0604030504040204" pitchFamily="34" charset="0"/>
                  <a:cs typeface="Impact"/>
                </a:rPr>
                <a:t>upów</a:t>
              </a:r>
              <a:r>
                <a:rPr lang="pl-PL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/>
                  <a:ea typeface="Tahoma" panose="020B0604030504040204" pitchFamily="34" charset="0"/>
                  <a:cs typeface="Impact"/>
                </a:rPr>
                <a:t> </a:t>
              </a:r>
              <a:endPara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Tahoma" panose="020B0604030504040204" pitchFamily="34" charset="0"/>
                <a:cs typeface="Impact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-250726" y="1534377"/>
              <a:ext cx="6471920" cy="61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>
                  <a:latin typeface="+mj-lt"/>
                  <a:cs typeface="Calibri Light" panose="020F0302020204030204" pitchFamily="34" charset="0"/>
                </a:rPr>
                <a:t>Proces inwestycyjny</a:t>
              </a: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59" y="503713"/>
            <a:ext cx="4298053" cy="4877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561877" y="6161474"/>
            <a:ext cx="8210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/>
              <a:t>ncbr.gov.pl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1308949"/>
              </p:ext>
            </p:extLst>
          </p:nvPr>
        </p:nvGraphicFramePr>
        <p:xfrm>
          <a:off x="153901" y="1770239"/>
          <a:ext cx="8325750" cy="152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4"/>
          <p:cNvSpPr/>
          <p:nvPr/>
        </p:nvSpPr>
        <p:spPr>
          <a:xfrm>
            <a:off x="1966224" y="3506313"/>
            <a:ext cx="6787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pl-PL" sz="2000" dirty="0"/>
              <a:t>Dofinansowanie do </a:t>
            </a:r>
            <a:r>
              <a:rPr lang="pl-PL" sz="2000" dirty="0" smtClean="0"/>
              <a:t>200 </a:t>
            </a:r>
            <a:r>
              <a:rPr lang="pl-PL" sz="2000" dirty="0"/>
              <a:t>tys. EUR/1 mln PLN w fazie </a:t>
            </a:r>
            <a:r>
              <a:rPr lang="pl-PL" sz="2000" dirty="0" err="1"/>
              <a:t>PoC</a:t>
            </a:r>
            <a:r>
              <a:rPr lang="pl-PL" sz="2000" dirty="0"/>
              <a:t>  (80%) </a:t>
            </a:r>
          </a:p>
          <a:p>
            <a:pPr lvl="0">
              <a:lnSpc>
                <a:spcPct val="100000"/>
              </a:lnSpc>
            </a:pPr>
            <a:r>
              <a:rPr lang="pl-PL" sz="2000" dirty="0"/>
              <a:t>Wkład inwestorów w zamian za udziały (20%)</a:t>
            </a:r>
          </a:p>
          <a:p>
            <a:pPr lvl="0">
              <a:lnSpc>
                <a:spcPct val="100000"/>
              </a:lnSpc>
            </a:pPr>
            <a:r>
              <a:rPr lang="pl-PL" sz="2000" dirty="0"/>
              <a:t>Wsparcie merytoryczne funduszu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74374" y="50918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dirty="0"/>
              <a:t>Badania przemysłowe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Prace rozwojowe</a:t>
            </a:r>
          </a:p>
          <a:p>
            <a:r>
              <a:rPr lang="pl-PL" sz="2000" dirty="0"/>
              <a:t>Potencjał </a:t>
            </a:r>
            <a:r>
              <a:rPr lang="pl-PL" sz="2000" dirty="0" smtClean="0"/>
              <a:t>komercyjny</a:t>
            </a:r>
            <a:endParaRPr lang="pl-PL" sz="2000" dirty="0"/>
          </a:p>
        </p:txBody>
      </p:sp>
      <p:grpSp>
        <p:nvGrpSpPr>
          <p:cNvPr id="13" name="Grupa 12"/>
          <p:cNvGrpSpPr/>
          <p:nvPr/>
        </p:nvGrpSpPr>
        <p:grpSpPr>
          <a:xfrm>
            <a:off x="178549" y="4892772"/>
            <a:ext cx="1726804" cy="1413912"/>
            <a:chOff x="0" y="2008555"/>
            <a:chExt cx="1726804" cy="1413912"/>
          </a:xfrm>
        </p:grpSpPr>
        <p:sp>
          <p:nvSpPr>
            <p:cNvPr id="14" name="Prostokąt zaokrąglony 13"/>
            <p:cNvSpPr/>
            <p:nvPr/>
          </p:nvSpPr>
          <p:spPr>
            <a:xfrm>
              <a:off x="0" y="2008555"/>
              <a:ext cx="1726804" cy="14139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ole tekstowe 14"/>
            <p:cNvSpPr txBox="1"/>
            <p:nvPr/>
          </p:nvSpPr>
          <p:spPr>
            <a:xfrm>
              <a:off x="69021" y="2077576"/>
              <a:ext cx="1588762" cy="1275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 smtClean="0"/>
                <a:t>Projekt B+R</a:t>
              </a:r>
              <a:endParaRPr lang="pl-PL" sz="2800" kern="1200" dirty="0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78549" y="3310833"/>
            <a:ext cx="1726804" cy="1413912"/>
            <a:chOff x="-395975" y="442243"/>
            <a:chExt cx="1726804" cy="1413912"/>
          </a:xfrm>
        </p:grpSpPr>
        <p:sp>
          <p:nvSpPr>
            <p:cNvPr id="17" name="Prostokąt zaokrąglony 16"/>
            <p:cNvSpPr/>
            <p:nvPr/>
          </p:nvSpPr>
          <p:spPr>
            <a:xfrm>
              <a:off x="-395975" y="442243"/>
              <a:ext cx="1726804" cy="14139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ole tekstowe 17"/>
            <p:cNvSpPr txBox="1"/>
            <p:nvPr/>
          </p:nvSpPr>
          <p:spPr>
            <a:xfrm>
              <a:off x="-379798" y="507620"/>
              <a:ext cx="1588762" cy="1275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 smtClean="0"/>
                <a:t>Wsparcie</a:t>
              </a:r>
              <a:endParaRPr lang="pl-PL" sz="2800" kern="1200" dirty="0"/>
            </a:p>
          </p:txBody>
        </p:sp>
      </p:grpSp>
      <p:grpSp>
        <p:nvGrpSpPr>
          <p:cNvPr id="19" name="Group 14"/>
          <p:cNvGrpSpPr/>
          <p:nvPr/>
        </p:nvGrpSpPr>
        <p:grpSpPr>
          <a:xfrm>
            <a:off x="5926974" y="198095"/>
            <a:ext cx="1961804" cy="1695114"/>
            <a:chOff x="1811813" y="3658634"/>
            <a:chExt cx="1999191" cy="1927282"/>
          </a:xfrm>
        </p:grpSpPr>
        <p:pic>
          <p:nvPicPr>
            <p:cNvPr id="20" name="Picture 4" descr="bullet.pdf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6" t="46582" r="52584" b="30127"/>
            <a:stretch/>
          </p:blipFill>
          <p:spPr>
            <a:xfrm>
              <a:off x="1811813" y="3658634"/>
              <a:ext cx="1999191" cy="1927282"/>
            </a:xfrm>
            <a:prstGeom prst="rect">
              <a:avLst/>
            </a:prstGeom>
          </p:spPr>
        </p:pic>
        <p:sp>
          <p:nvSpPr>
            <p:cNvPr id="21" name="TextBox 13"/>
            <p:cNvSpPr txBox="1"/>
            <p:nvPr/>
          </p:nvSpPr>
          <p:spPr>
            <a:xfrm>
              <a:off x="1893987" y="3902870"/>
              <a:ext cx="1825575" cy="110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dirty="0">
                  <a:solidFill>
                    <a:prstClr val="white"/>
                  </a:solidFill>
                  <a:latin typeface="Impact"/>
                  <a:cs typeface="Impact"/>
                </a:rPr>
                <a:t>2</a:t>
              </a:r>
              <a:r>
                <a:rPr lang="en-US" sz="3200" dirty="0">
                  <a:solidFill>
                    <a:prstClr val="white"/>
                  </a:solidFill>
                  <a:latin typeface="Impact"/>
                  <a:cs typeface="Impact"/>
                </a:rPr>
                <a:t> </a:t>
              </a:r>
              <a:endParaRPr lang="pl-PL" sz="3200" dirty="0">
                <a:solidFill>
                  <a:prstClr val="white"/>
                </a:solidFill>
                <a:latin typeface="Impact"/>
                <a:cs typeface="Impact"/>
              </a:endParaRPr>
            </a:p>
            <a:p>
              <a:pPr algn="ctr"/>
              <a:r>
                <a:rPr lang="pl-PL" sz="3200" dirty="0">
                  <a:solidFill>
                    <a:prstClr val="white"/>
                  </a:solidFill>
                  <a:latin typeface="Impact"/>
                  <a:cs typeface="Impact"/>
                </a:rPr>
                <a:t>m</a:t>
              </a:r>
              <a:r>
                <a:rPr lang="en-US" sz="3200" dirty="0">
                  <a:solidFill>
                    <a:prstClr val="white"/>
                  </a:solidFill>
                  <a:latin typeface="Impact"/>
                  <a:cs typeface="Impact"/>
                </a:rPr>
                <a:t>l</a:t>
              </a:r>
              <a:r>
                <a:rPr lang="pl-PL" sz="3200" dirty="0">
                  <a:solidFill>
                    <a:prstClr val="white"/>
                  </a:solidFill>
                  <a:latin typeface="Impact"/>
                  <a:cs typeface="Impact"/>
                </a:rPr>
                <a:t>d PLN</a:t>
              </a:r>
              <a:endParaRPr lang="en-US" sz="3200" dirty="0">
                <a:solidFill>
                  <a:prstClr val="white"/>
                </a:solidFill>
                <a:latin typeface="Impact"/>
                <a:cs typeface="Impac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8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/>
          <p:nvPr/>
        </p:nvSpPr>
        <p:spPr>
          <a:xfrm>
            <a:off x="307704" y="565904"/>
            <a:ext cx="809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Tahoma" panose="020B0604030504040204" pitchFamily="34" charset="0"/>
                <a:cs typeface="Impact"/>
              </a:rPr>
              <a:t>Program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Tahoma" panose="020B0604030504040204" pitchFamily="34" charset="0"/>
                <a:cs typeface="Impact"/>
              </a:rPr>
              <a:t>BRIdge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Tahoma" panose="020B0604030504040204" pitchFamily="34" charset="0"/>
                <a:cs typeface="Impact"/>
              </a:rPr>
              <a:t>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Tahoma" panose="020B0604030504040204" pitchFamily="34" charset="0"/>
                <a:cs typeface="Impact"/>
              </a:rPr>
              <a:t>Alfa – ponad 70 funduszy</a:t>
            </a:r>
            <a:b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Tahoma" panose="020B0604030504040204" pitchFamily="34" charset="0"/>
                <a:cs typeface="Impact"/>
              </a:rPr>
            </a:br>
            <a:endParaRPr lang="pl-PL" sz="1600" dirty="0"/>
          </a:p>
          <a:p>
            <a:r>
              <a:rPr lang="pl-PL" sz="2000" b="1" dirty="0" smtClean="0"/>
              <a:t>Inteligentne sieci </a:t>
            </a:r>
            <a:r>
              <a:rPr lang="pl-PL" sz="2000" b="1" dirty="0"/>
              <a:t>i </a:t>
            </a:r>
            <a:r>
              <a:rPr lang="pl-PL" sz="2000" b="1" dirty="0" smtClean="0"/>
              <a:t>technologie </a:t>
            </a:r>
            <a:r>
              <a:rPr lang="pl-PL" sz="2000" b="1" dirty="0" err="1" smtClean="0"/>
              <a:t>geoinformacyjne</a:t>
            </a:r>
            <a:r>
              <a:rPr lang="pl-PL" sz="2000" b="1" dirty="0" smtClean="0"/>
              <a:t>: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59" y="503713"/>
            <a:ext cx="4298053" cy="4877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561877" y="6161474"/>
            <a:ext cx="8210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/>
              <a:t>ncbr.gov.pl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99144" y="1837370"/>
            <a:ext cx="30419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INNOventure sp. z o.o.</a:t>
            </a:r>
            <a:br>
              <a:rPr lang="pl-PL" dirty="0" smtClean="0"/>
            </a:br>
            <a:r>
              <a:rPr lang="pl-PL" dirty="0" err="1" smtClean="0"/>
              <a:t>Xplorer</a:t>
            </a:r>
            <a:r>
              <a:rPr lang="pl-PL" dirty="0" smtClean="0"/>
              <a:t> Fund S.A. ASI</a:t>
            </a:r>
          </a:p>
          <a:p>
            <a:r>
              <a:rPr lang="pl-PL" dirty="0" err="1" smtClean="0"/>
              <a:t>SpeedUp</a:t>
            </a:r>
            <a:r>
              <a:rPr lang="pl-PL" dirty="0" smtClean="0"/>
              <a:t> </a:t>
            </a:r>
            <a:r>
              <a:rPr lang="pl-PL" dirty="0"/>
              <a:t>Bridge Alfa sp. z </a:t>
            </a:r>
            <a:r>
              <a:rPr lang="pl-PL" dirty="0" smtClean="0"/>
              <a:t>o.o.</a:t>
            </a:r>
          </a:p>
          <a:p>
            <a:r>
              <a:rPr lang="pl-PL" dirty="0"/>
              <a:t>Data Ventures sp. z o.o</a:t>
            </a:r>
            <a:r>
              <a:rPr lang="pl-PL" dirty="0" smtClean="0"/>
              <a:t>.</a:t>
            </a:r>
          </a:p>
          <a:p>
            <a:r>
              <a:rPr lang="pl-PL" dirty="0" err="1"/>
              <a:t>Alfabeat</a:t>
            </a:r>
            <a:r>
              <a:rPr lang="pl-PL" dirty="0"/>
              <a:t> </a:t>
            </a:r>
            <a:r>
              <a:rPr lang="pl-PL" dirty="0" smtClean="0"/>
              <a:t>ALFA sp. z o.o. S.K.A.</a:t>
            </a:r>
          </a:p>
          <a:p>
            <a:r>
              <a:rPr lang="pl-PL" dirty="0"/>
              <a:t>NXT </a:t>
            </a:r>
            <a:r>
              <a:rPr lang="pl-PL" dirty="0" smtClean="0"/>
              <a:t>Ventures sp. z o.o.</a:t>
            </a:r>
          </a:p>
          <a:p>
            <a:r>
              <a:rPr lang="pl-PL" dirty="0" err="1"/>
              <a:t>Heyka</a:t>
            </a:r>
            <a:r>
              <a:rPr lang="pl-PL" dirty="0"/>
              <a:t> </a:t>
            </a:r>
            <a:r>
              <a:rPr lang="pl-PL" dirty="0" smtClean="0"/>
              <a:t>Capital sp. z o.o.</a:t>
            </a:r>
          </a:p>
          <a:p>
            <a:r>
              <a:rPr lang="pl-PL" dirty="0" smtClean="0"/>
              <a:t>Lantan Capital sp. z o.o.</a:t>
            </a:r>
          </a:p>
          <a:p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425956" y="1850789"/>
            <a:ext cx="3562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Netrix</a:t>
            </a:r>
            <a:r>
              <a:rPr lang="pl-PL" dirty="0"/>
              <a:t> Ventures sp. z o.o</a:t>
            </a:r>
            <a:r>
              <a:rPr lang="pl-PL" dirty="0" smtClean="0"/>
              <a:t>.</a:t>
            </a:r>
          </a:p>
          <a:p>
            <a:r>
              <a:rPr lang="pl-PL" dirty="0" smtClean="0"/>
              <a:t>EVIG Alfa sp. z o.o.</a:t>
            </a:r>
          </a:p>
          <a:p>
            <a:r>
              <a:rPr lang="pl-PL" dirty="0" smtClean="0"/>
              <a:t>Space Bridge sp. z o.o.</a:t>
            </a:r>
          </a:p>
          <a:p>
            <a:r>
              <a:rPr lang="pl-PL" dirty="0" smtClean="0"/>
              <a:t>SPINAKER ALFA sp. z o.o.</a:t>
            </a:r>
          </a:p>
          <a:p>
            <a:r>
              <a:rPr lang="pl-PL" dirty="0" err="1" smtClean="0"/>
              <a:t>Tredecim</a:t>
            </a:r>
            <a:r>
              <a:rPr lang="pl-PL" dirty="0" smtClean="0"/>
              <a:t> </a:t>
            </a:r>
            <a:r>
              <a:rPr lang="pl-PL" dirty="0" err="1" smtClean="0"/>
              <a:t>Asset</a:t>
            </a:r>
            <a:r>
              <a:rPr lang="pl-PL" dirty="0" smtClean="0"/>
              <a:t> Management S.A.</a:t>
            </a:r>
          </a:p>
          <a:p>
            <a:r>
              <a:rPr lang="pl-PL" dirty="0" err="1"/>
              <a:t>Seedstone</a:t>
            </a:r>
            <a:r>
              <a:rPr lang="pl-PL" dirty="0"/>
              <a:t> </a:t>
            </a:r>
            <a:r>
              <a:rPr lang="pl-PL" dirty="0" err="1"/>
              <a:t>SpeedUp</a:t>
            </a:r>
            <a:r>
              <a:rPr lang="pl-PL" dirty="0"/>
              <a:t> Management sp. z o.o. ASI S.K.A</a:t>
            </a:r>
            <a:r>
              <a:rPr lang="pl-PL" dirty="0" smtClean="0"/>
              <a:t>.</a:t>
            </a:r>
          </a:p>
          <a:p>
            <a:r>
              <a:rPr lang="pl-PL" dirty="0"/>
              <a:t>Tech-Impact Fund </a:t>
            </a:r>
            <a:r>
              <a:rPr lang="pl-PL" dirty="0" smtClean="0"/>
              <a:t>sp. z o.o.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4162985"/>
            <a:ext cx="7962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/>
              <a:t>Lista Funduszy VC z ofertą </a:t>
            </a:r>
            <a:r>
              <a:rPr lang="pl-PL" b="1" dirty="0" smtClean="0"/>
              <a:t>inwestycyjną:</a:t>
            </a:r>
          </a:p>
          <a:p>
            <a:pPr algn="ctr"/>
            <a:r>
              <a:rPr lang="pl-PL" dirty="0">
                <a:hlinkClick r:id="rId3"/>
              </a:rPr>
              <a:t>https://www.ncbr.gov.pl/potrzebuje-wiedzy-uczelniainstytut/aktualnosci/szczegoly-aktualnosci/news/lista-funduszy-vc-z-oferta-inwestycyjna-w-ramach-konkursu-bridge-alfa-51109/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6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542207" y="544848"/>
            <a:ext cx="829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prstClr val="black"/>
                </a:solidFill>
                <a:latin typeface="Impact"/>
                <a:cs typeface="Impact"/>
              </a:rPr>
              <a:t>Szybka </a:t>
            </a:r>
            <a:r>
              <a:rPr lang="pl-PL" sz="2400" dirty="0" smtClean="0">
                <a:solidFill>
                  <a:prstClr val="black"/>
                </a:solidFill>
                <a:latin typeface="Impact"/>
                <a:cs typeface="Impact"/>
              </a:rPr>
              <a:t>Ścieżka – wsparcie dla MŚP i dużych przedsiębiorstw</a:t>
            </a:r>
            <a:endParaRPr lang="pl-PL" sz="2400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237250" y="1188699"/>
            <a:ext cx="2714955" cy="2700000"/>
            <a:chOff x="1457117" y="3643231"/>
            <a:chExt cx="2800742" cy="2700000"/>
          </a:xfrm>
        </p:grpSpPr>
        <p:pic>
          <p:nvPicPr>
            <p:cNvPr id="6" name="Picture 4" descr="bulle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6" t="46582" r="52584" b="30127"/>
            <a:stretch/>
          </p:blipFill>
          <p:spPr>
            <a:xfrm>
              <a:off x="1457117" y="3643231"/>
              <a:ext cx="2800742" cy="2700000"/>
            </a:xfrm>
            <a:prstGeom prst="rect">
              <a:avLst/>
            </a:prstGeom>
          </p:spPr>
        </p:pic>
        <p:sp>
          <p:nvSpPr>
            <p:cNvPr id="7" name="TextBox 13"/>
            <p:cNvSpPr txBox="1"/>
            <p:nvPr/>
          </p:nvSpPr>
          <p:spPr>
            <a:xfrm>
              <a:off x="1944700" y="4054512"/>
              <a:ext cx="18255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000" dirty="0" smtClean="0">
                  <a:solidFill>
                    <a:prstClr val="white"/>
                  </a:solidFill>
                  <a:latin typeface="Impact"/>
                  <a:cs typeface="Impact"/>
                </a:rPr>
                <a:t>1.1 </a:t>
              </a:r>
              <a:endParaRPr lang="pl-PL" sz="4000" dirty="0">
                <a:solidFill>
                  <a:prstClr val="white"/>
                </a:solidFill>
                <a:latin typeface="Impact"/>
                <a:cs typeface="Impact"/>
              </a:endParaRPr>
            </a:p>
            <a:p>
              <a:pPr algn="ctr"/>
              <a:r>
                <a:rPr lang="pl-PL" sz="4000" dirty="0">
                  <a:solidFill>
                    <a:prstClr val="white"/>
                  </a:solidFill>
                  <a:latin typeface="Impact"/>
                  <a:cs typeface="Impact"/>
                </a:rPr>
                <a:t>mld PLN</a:t>
              </a:r>
              <a:endParaRPr lang="en-US" sz="4000" dirty="0">
                <a:solidFill>
                  <a:prstClr val="white"/>
                </a:solidFill>
                <a:latin typeface="Impact"/>
                <a:cs typeface="Impact"/>
              </a:endParaRPr>
            </a:p>
          </p:txBody>
        </p:sp>
      </p:grpSp>
      <p:sp>
        <p:nvSpPr>
          <p:cNvPr id="9" name="Rectangle 4"/>
          <p:cNvSpPr/>
          <p:nvPr/>
        </p:nvSpPr>
        <p:spPr>
          <a:xfrm>
            <a:off x="589284" y="490259"/>
            <a:ext cx="1980000" cy="60939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952205" y="1421470"/>
            <a:ext cx="5740248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2400" b="1" dirty="0" smtClean="0">
                <a:solidFill>
                  <a:prstClr val="black"/>
                </a:solidFill>
              </a:rPr>
              <a:t>Nabór:  </a:t>
            </a:r>
            <a:r>
              <a:rPr lang="pl-PL" sz="2400" b="1" dirty="0" smtClean="0">
                <a:solidFill>
                  <a:srgbClr val="4B9DCA"/>
                </a:solidFill>
              </a:rPr>
              <a:t>16 </a:t>
            </a:r>
            <a:r>
              <a:rPr lang="pl-PL" sz="2400" b="1" dirty="0">
                <a:solidFill>
                  <a:srgbClr val="4B9DCA"/>
                </a:solidFill>
              </a:rPr>
              <a:t>września – 16 grudnia 2019 r.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pl-PL" sz="2400" b="1" dirty="0" smtClean="0">
                <a:solidFill>
                  <a:prstClr val="black"/>
                </a:solidFill>
              </a:rPr>
              <a:t>3 rundy</a:t>
            </a:r>
            <a:endParaRPr lang="pl-PL" sz="24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2400" b="1" dirty="0" smtClean="0">
                <a:solidFill>
                  <a:prstClr val="black"/>
                </a:solidFill>
              </a:rPr>
              <a:t>16 </a:t>
            </a:r>
            <a:r>
              <a:rPr lang="pl-PL" sz="2400" b="1" dirty="0">
                <a:solidFill>
                  <a:prstClr val="black"/>
                </a:solidFill>
              </a:rPr>
              <a:t>września  </a:t>
            </a:r>
            <a:r>
              <a:rPr lang="pl-PL" sz="2400" b="1" dirty="0" smtClean="0">
                <a:solidFill>
                  <a:prstClr val="black"/>
                </a:solidFill>
              </a:rPr>
              <a:t>- 31 </a:t>
            </a:r>
            <a:r>
              <a:rPr lang="pl-PL" sz="2400" b="1" dirty="0">
                <a:solidFill>
                  <a:prstClr val="black"/>
                </a:solidFill>
              </a:rPr>
              <a:t>października 2019 r</a:t>
            </a:r>
            <a:r>
              <a:rPr lang="pl-PL" sz="2400" b="1" dirty="0" smtClean="0">
                <a:solidFill>
                  <a:prstClr val="black"/>
                </a:solidFill>
              </a:rPr>
              <a:t>.</a:t>
            </a:r>
            <a:endParaRPr lang="pl-PL" sz="24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2400" b="1" dirty="0" smtClean="0">
                <a:solidFill>
                  <a:prstClr val="black"/>
                </a:solidFill>
              </a:rPr>
              <a:t>1 listopada - 30 </a:t>
            </a:r>
            <a:r>
              <a:rPr lang="pl-PL" sz="2400" b="1" dirty="0">
                <a:solidFill>
                  <a:prstClr val="black"/>
                </a:solidFill>
              </a:rPr>
              <a:t>listopada 2019 r</a:t>
            </a:r>
            <a:r>
              <a:rPr lang="pl-PL" sz="2400" b="1" dirty="0" smtClean="0">
                <a:solidFill>
                  <a:prstClr val="black"/>
                </a:solidFill>
              </a:rPr>
              <a:t>.</a:t>
            </a:r>
            <a:endParaRPr lang="pl-PL" sz="24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2400" b="1" dirty="0" smtClean="0">
                <a:solidFill>
                  <a:prstClr val="black"/>
                </a:solidFill>
              </a:rPr>
              <a:t>1 </a:t>
            </a:r>
            <a:r>
              <a:rPr lang="pl-PL" sz="2400" b="1" dirty="0">
                <a:solidFill>
                  <a:prstClr val="black"/>
                </a:solidFill>
              </a:rPr>
              <a:t>grudnia </a:t>
            </a:r>
            <a:r>
              <a:rPr lang="pl-PL" sz="2400" b="1" dirty="0" smtClean="0">
                <a:solidFill>
                  <a:prstClr val="black"/>
                </a:solidFill>
              </a:rPr>
              <a:t>- 16 </a:t>
            </a:r>
            <a:r>
              <a:rPr lang="pl-PL" sz="2400" b="1" dirty="0">
                <a:solidFill>
                  <a:prstClr val="black"/>
                </a:solidFill>
              </a:rPr>
              <a:t>grudnia 2019 r</a:t>
            </a:r>
            <a:r>
              <a:rPr lang="pl-PL" sz="2400" b="1" dirty="0" smtClean="0">
                <a:solidFill>
                  <a:prstClr val="black"/>
                </a:solidFill>
              </a:rPr>
              <a:t>.</a:t>
            </a:r>
            <a:endParaRPr lang="pl-PL" sz="2400" b="1" dirty="0">
              <a:solidFill>
                <a:prstClr val="black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E3FCC95-3CF4-474E-91DE-9511D9E6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395" y="2256835"/>
            <a:ext cx="8601317" cy="497061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2265544" y="4843463"/>
            <a:ext cx="5050751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FINANSOWANIE PROJEKTÓW B+R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265544" y="5703202"/>
            <a:ext cx="366736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INNOWACYJNY PRODUKT/USŁUGA LUB TECHNOLOGIA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219310" y="3979377"/>
            <a:ext cx="5756911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tx1"/>
                </a:solidFill>
              </a:rPr>
              <a:t>BRAK OBSZARU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TEMATYCZNEGO (KIS)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07273C8-C112-4B39-AA6E-070E7E8672E3}"/>
              </a:ext>
            </a:extLst>
          </p:cNvPr>
          <p:cNvCxnSpPr>
            <a:cxnSpLocks/>
          </p:cNvCxnSpPr>
          <p:nvPr/>
        </p:nvCxnSpPr>
        <p:spPr>
          <a:xfrm>
            <a:off x="6823604" y="3655881"/>
            <a:ext cx="0" cy="1370513"/>
          </a:xfrm>
          <a:prstGeom prst="line">
            <a:avLst/>
          </a:prstGeom>
          <a:ln w="12700" cmpd="sng">
            <a:solidFill>
              <a:srgbClr val="4B9DC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AF8AE1-453C-451C-AA35-818EA00F66B4}"/>
              </a:ext>
            </a:extLst>
          </p:cNvPr>
          <p:cNvCxnSpPr>
            <a:cxnSpLocks/>
          </p:cNvCxnSpPr>
          <p:nvPr/>
        </p:nvCxnSpPr>
        <p:spPr>
          <a:xfrm>
            <a:off x="2214016" y="3655881"/>
            <a:ext cx="0" cy="1370513"/>
          </a:xfrm>
          <a:prstGeom prst="line">
            <a:avLst/>
          </a:prstGeom>
          <a:ln w="12700" cmpd="sng">
            <a:solidFill>
              <a:srgbClr val="4B9DC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B7509B-C324-4606-87A1-0F3EF7E981BD}"/>
              </a:ext>
            </a:extLst>
          </p:cNvPr>
          <p:cNvCxnSpPr>
            <a:cxnSpLocks/>
          </p:cNvCxnSpPr>
          <p:nvPr/>
        </p:nvCxnSpPr>
        <p:spPr>
          <a:xfrm>
            <a:off x="3912811" y="2086130"/>
            <a:ext cx="0" cy="1569751"/>
          </a:xfrm>
          <a:prstGeom prst="line">
            <a:avLst/>
          </a:prstGeom>
          <a:ln w="12700" cmpd="sng">
            <a:solidFill>
              <a:srgbClr val="4B9DC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2476CA-CC78-4022-9854-7577F436AA57}"/>
              </a:ext>
            </a:extLst>
          </p:cNvPr>
          <p:cNvCxnSpPr>
            <a:cxnSpLocks/>
          </p:cNvCxnSpPr>
          <p:nvPr/>
        </p:nvCxnSpPr>
        <p:spPr>
          <a:xfrm>
            <a:off x="530439" y="2086130"/>
            <a:ext cx="0" cy="1331259"/>
          </a:xfrm>
          <a:prstGeom prst="line">
            <a:avLst/>
          </a:prstGeom>
          <a:ln w="12700" cmpd="sng">
            <a:solidFill>
              <a:srgbClr val="4B9DC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2A6F7E-0294-4C1D-AD5C-8C639F859D01}"/>
              </a:ext>
            </a:extLst>
          </p:cNvPr>
          <p:cNvCxnSpPr>
            <a:cxnSpLocks/>
          </p:cNvCxnSpPr>
          <p:nvPr/>
        </p:nvCxnSpPr>
        <p:spPr>
          <a:xfrm>
            <a:off x="-20604" y="3708309"/>
            <a:ext cx="7841136" cy="0"/>
          </a:xfrm>
          <a:prstGeom prst="line">
            <a:avLst/>
          </a:prstGeom>
          <a:ln w="12700" cmpd="sng">
            <a:solidFill>
              <a:srgbClr val="4B9DC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452524" y="520728"/>
            <a:ext cx="833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prstClr val="black"/>
                </a:solidFill>
                <a:latin typeface="Impact"/>
                <a:cs typeface="Impact"/>
              </a:rPr>
              <a:t>JAKIE PROJEKTY  ?  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Impact"/>
                <a:cs typeface="Impact"/>
              </a:rPr>
              <a:t>Badawczo-rozwojowe ukierunkowane na opracowanie nowego lub znacząco ulepszonego produktu, usługi lub technologii</a:t>
            </a:r>
            <a:endParaRPr lang="pl-PL" sz="2400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89284" y="490259"/>
            <a:ext cx="3708000" cy="60939"/>
          </a:xfrm>
          <a:prstGeom prst="rect">
            <a:avLst/>
          </a:prstGeom>
          <a:solidFill>
            <a:srgbClr val="4D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82682" y="6087508"/>
            <a:ext cx="386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4B9DCA"/>
                </a:solidFill>
              </a:rPr>
              <a:t>80% </a:t>
            </a:r>
            <a:r>
              <a:rPr lang="pl-PL" sz="1600" dirty="0"/>
              <a:t>- prace badawcze</a:t>
            </a:r>
            <a:r>
              <a:rPr lang="pl-PL" b="1" dirty="0"/>
              <a:t> </a:t>
            </a:r>
          </a:p>
          <a:p>
            <a:r>
              <a:rPr lang="pl-PL" b="1" dirty="0">
                <a:solidFill>
                  <a:srgbClr val="4B9DCA"/>
                </a:solidFill>
              </a:rPr>
              <a:t>20% </a:t>
            </a:r>
            <a:r>
              <a:rPr lang="pl-PL" sz="1600" dirty="0"/>
              <a:t>- prace przedwdrożeniowe</a:t>
            </a:r>
            <a:endParaRPr lang="pl-PL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3E91B0-464A-41D5-9502-F4C4DB47039C}"/>
              </a:ext>
            </a:extLst>
          </p:cNvPr>
          <p:cNvGrpSpPr/>
          <p:nvPr/>
        </p:nvGrpSpPr>
        <p:grpSpPr>
          <a:xfrm>
            <a:off x="425967" y="3072595"/>
            <a:ext cx="1279659" cy="1265153"/>
            <a:chOff x="2607631" y="1188155"/>
            <a:chExt cx="1279659" cy="1265153"/>
          </a:xfrm>
        </p:grpSpPr>
        <p:pic>
          <p:nvPicPr>
            <p:cNvPr id="31" name="Picture 30" descr="bullet.pdf">
              <a:extLst>
                <a:ext uri="{FF2B5EF4-FFF2-40B4-BE49-F238E27FC236}">
                  <a16:creationId xmlns:a16="http://schemas.microsoft.com/office/drawing/2014/main" id="{17CBA1AD-243A-4370-A5A2-A0C6BEF1B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2607631" y="1188155"/>
              <a:ext cx="1279659" cy="126515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10E5FAB-7314-4F39-9276-2BCF34AA9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9800" y="1462929"/>
              <a:ext cx="555319" cy="69469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6A93A4-1D8A-488C-80A3-A672BDD659A5}"/>
              </a:ext>
            </a:extLst>
          </p:cNvPr>
          <p:cNvGrpSpPr/>
          <p:nvPr/>
        </p:nvGrpSpPr>
        <p:grpSpPr>
          <a:xfrm>
            <a:off x="6721667" y="3072595"/>
            <a:ext cx="1279659" cy="1265153"/>
            <a:chOff x="2718075" y="970477"/>
            <a:chExt cx="1279659" cy="1265153"/>
          </a:xfrm>
        </p:grpSpPr>
        <p:pic>
          <p:nvPicPr>
            <p:cNvPr id="34" name="Picture 33" descr="bullet.pdf">
              <a:extLst>
                <a:ext uri="{FF2B5EF4-FFF2-40B4-BE49-F238E27FC236}">
                  <a16:creationId xmlns:a16="http://schemas.microsoft.com/office/drawing/2014/main" id="{29B4E20A-337D-4F42-AAE3-D043D3409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2718075" y="970477"/>
              <a:ext cx="1279659" cy="126515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F8DCFD7-CD39-4552-97B2-FDE07F4AC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0383" y="1339809"/>
              <a:ext cx="613141" cy="53735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84ECAA6-0C40-4269-B353-D46428242E14}"/>
              </a:ext>
            </a:extLst>
          </p:cNvPr>
          <p:cNvGrpSpPr/>
          <p:nvPr/>
        </p:nvGrpSpPr>
        <p:grpSpPr>
          <a:xfrm>
            <a:off x="3754923" y="3072595"/>
            <a:ext cx="1279659" cy="1265153"/>
            <a:chOff x="3425047" y="3099064"/>
            <a:chExt cx="1279659" cy="1265153"/>
          </a:xfrm>
        </p:grpSpPr>
        <p:pic>
          <p:nvPicPr>
            <p:cNvPr id="36" name="Picture 35" descr="bullet.pdf">
              <a:extLst>
                <a:ext uri="{FF2B5EF4-FFF2-40B4-BE49-F238E27FC236}">
                  <a16:creationId xmlns:a16="http://schemas.microsoft.com/office/drawing/2014/main" id="{8199E225-E108-4C5C-B047-475A45502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3425047" y="3099064"/>
              <a:ext cx="1279659" cy="126515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A4E35F-E44B-4412-B95C-3DB62D1D9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3592" y="3330219"/>
              <a:ext cx="885752" cy="88575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E80FA7-604B-42FB-9DDD-9E8715DCAD34}"/>
              </a:ext>
            </a:extLst>
          </p:cNvPr>
          <p:cNvGrpSpPr/>
          <p:nvPr/>
        </p:nvGrpSpPr>
        <p:grpSpPr>
          <a:xfrm>
            <a:off x="2090445" y="3072595"/>
            <a:ext cx="1279659" cy="1265153"/>
            <a:chOff x="1922410" y="3034916"/>
            <a:chExt cx="1279659" cy="1265153"/>
          </a:xfrm>
        </p:grpSpPr>
        <p:pic>
          <p:nvPicPr>
            <p:cNvPr id="37" name="Picture 36" descr="bullet.pdf">
              <a:extLst>
                <a:ext uri="{FF2B5EF4-FFF2-40B4-BE49-F238E27FC236}">
                  <a16:creationId xmlns:a16="http://schemas.microsoft.com/office/drawing/2014/main" id="{1DBE1611-69DD-4802-BC7D-FFAA9A49A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1922410" y="3034916"/>
              <a:ext cx="1279659" cy="126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67E61D-25C3-439D-A782-73958BAF0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3696" y="3335983"/>
              <a:ext cx="749946" cy="710910"/>
            </a:xfrm>
            <a:prstGeom prst="rect">
              <a:avLst/>
            </a:prstGeom>
          </p:spPr>
        </p:pic>
      </p:grpSp>
      <p:sp>
        <p:nvSpPr>
          <p:cNvPr id="43" name="pole tekstowe 11">
            <a:extLst>
              <a:ext uri="{FF2B5EF4-FFF2-40B4-BE49-F238E27FC236}">
                <a16:creationId xmlns:a16="http://schemas.microsoft.com/office/drawing/2014/main" id="{568BE091-C4F4-490F-91B3-D79F29237D43}"/>
              </a:ext>
            </a:extLst>
          </p:cNvPr>
          <p:cNvSpPr txBox="1"/>
          <p:nvPr/>
        </p:nvSpPr>
        <p:spPr>
          <a:xfrm>
            <a:off x="530439" y="1972043"/>
            <a:ext cx="3628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4B9DCA"/>
                </a:solidFill>
                <a:cs typeface="Calibri Light" pitchFamily="34" charset="0"/>
              </a:rPr>
              <a:t>BADADNIA </a:t>
            </a:r>
          </a:p>
          <a:p>
            <a:r>
              <a:rPr lang="pl-PL" b="1" dirty="0">
                <a:solidFill>
                  <a:srgbClr val="4B9DCA"/>
                </a:solidFill>
                <a:cs typeface="Calibri Light" pitchFamily="34" charset="0"/>
              </a:rPr>
              <a:t>PRZEMYSŁOWE</a:t>
            </a:r>
          </a:p>
          <a:p>
            <a:r>
              <a:rPr lang="pl-PL" b="1" dirty="0">
                <a:solidFill>
                  <a:prstClr val="black"/>
                </a:solidFill>
                <a:cs typeface="Calibri Light" pitchFamily="34" charset="0"/>
              </a:rPr>
              <a:t>Z</a:t>
            </a:r>
            <a:r>
              <a:rPr lang="pl-PL" b="1" dirty="0" smtClean="0">
                <a:solidFill>
                  <a:prstClr val="black"/>
                </a:solidFill>
                <a:cs typeface="Calibri Light" pitchFamily="34" charset="0"/>
              </a:rPr>
              <a:t>dobywanie </a:t>
            </a:r>
            <a:r>
              <a:rPr lang="pl-PL" b="1" dirty="0">
                <a:solidFill>
                  <a:prstClr val="black"/>
                </a:solidFill>
                <a:cs typeface="Calibri Light" pitchFamily="34" charset="0"/>
              </a:rPr>
              <a:t>nowej wiedzy</a:t>
            </a:r>
            <a:endParaRPr lang="en-GB" b="1" dirty="0">
              <a:solidFill>
                <a:prstClr val="black"/>
              </a:solidFill>
              <a:cs typeface="Calibri Light" pitchFamily="34" charset="0"/>
            </a:endParaRPr>
          </a:p>
        </p:txBody>
      </p:sp>
      <p:sp>
        <p:nvSpPr>
          <p:cNvPr id="44" name="pole tekstowe 11">
            <a:extLst>
              <a:ext uri="{FF2B5EF4-FFF2-40B4-BE49-F238E27FC236}">
                <a16:creationId xmlns:a16="http://schemas.microsoft.com/office/drawing/2014/main" id="{B594EAE6-95E0-49EF-8A23-C6EE760EA303}"/>
              </a:ext>
            </a:extLst>
          </p:cNvPr>
          <p:cNvSpPr txBox="1"/>
          <p:nvPr/>
        </p:nvSpPr>
        <p:spPr>
          <a:xfrm>
            <a:off x="3920562" y="1966067"/>
            <a:ext cx="3628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4B9DCA"/>
                </a:solidFill>
                <a:cs typeface="Calibri Light" pitchFamily="34" charset="0"/>
              </a:rPr>
              <a:t>PRACE </a:t>
            </a:r>
          </a:p>
          <a:p>
            <a:r>
              <a:rPr lang="pl-PL" b="1" dirty="0" smtClean="0">
                <a:solidFill>
                  <a:srgbClr val="4B9DCA"/>
                </a:solidFill>
                <a:cs typeface="Calibri Light" pitchFamily="34" charset="0"/>
              </a:rPr>
              <a:t>PRZEDWDROŻENIOWE</a:t>
            </a:r>
          </a:p>
          <a:p>
            <a:r>
              <a:rPr lang="pl-PL" b="1" dirty="0" smtClean="0">
                <a:solidFill>
                  <a:prstClr val="black"/>
                </a:solidFill>
                <a:cs typeface="Calibri Light" pitchFamily="34" charset="0"/>
              </a:rPr>
              <a:t>Przygotowanie do wdrożenia</a:t>
            </a:r>
            <a:endParaRPr lang="en-GB" b="1" dirty="0">
              <a:solidFill>
                <a:prstClr val="black"/>
              </a:solidFill>
              <a:cs typeface="Calibri Light" pitchFamily="34" charset="0"/>
            </a:endParaRPr>
          </a:p>
        </p:txBody>
      </p:sp>
      <p:sp>
        <p:nvSpPr>
          <p:cNvPr id="45" name="pole tekstowe 11">
            <a:extLst>
              <a:ext uri="{FF2B5EF4-FFF2-40B4-BE49-F238E27FC236}">
                <a16:creationId xmlns:a16="http://schemas.microsoft.com/office/drawing/2014/main" id="{CB51CF97-0746-4641-8B84-93C2A0D6E86A}"/>
              </a:ext>
            </a:extLst>
          </p:cNvPr>
          <p:cNvSpPr txBox="1"/>
          <p:nvPr/>
        </p:nvSpPr>
        <p:spPr>
          <a:xfrm flipH="1">
            <a:off x="5034582" y="4501789"/>
            <a:ext cx="178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4B9DCA"/>
                </a:solidFill>
                <a:cs typeface="Calibri Light" pitchFamily="34" charset="0"/>
              </a:rPr>
              <a:t>WDROŻENIE</a:t>
            </a:r>
          </a:p>
          <a:p>
            <a:r>
              <a:rPr lang="pl-PL" b="1" dirty="0">
                <a:solidFill>
                  <a:prstClr val="black"/>
                </a:solidFill>
                <a:cs typeface="Calibri Light" pitchFamily="34" charset="0"/>
              </a:rPr>
              <a:t>Wprowadzenie produktu</a:t>
            </a:r>
          </a:p>
          <a:p>
            <a:r>
              <a:rPr lang="pl-PL" b="1" dirty="0">
                <a:solidFill>
                  <a:prstClr val="black"/>
                </a:solidFill>
                <a:cs typeface="Calibri Light" pitchFamily="34" charset="0"/>
              </a:rPr>
              <a:t>na rynek</a:t>
            </a:r>
            <a:endParaRPr lang="en-GB" b="1" dirty="0">
              <a:solidFill>
                <a:prstClr val="black"/>
              </a:solidFill>
              <a:cs typeface="Calibri Light" pitchFamily="34" charset="0"/>
            </a:endParaRPr>
          </a:p>
        </p:txBody>
      </p:sp>
      <p:sp>
        <p:nvSpPr>
          <p:cNvPr id="46" name="pole tekstowe 11">
            <a:extLst>
              <a:ext uri="{FF2B5EF4-FFF2-40B4-BE49-F238E27FC236}">
                <a16:creationId xmlns:a16="http://schemas.microsoft.com/office/drawing/2014/main" id="{E4196767-BADE-49B0-B98B-DB3B7E8ADC09}"/>
              </a:ext>
            </a:extLst>
          </p:cNvPr>
          <p:cNvSpPr txBox="1"/>
          <p:nvPr/>
        </p:nvSpPr>
        <p:spPr>
          <a:xfrm>
            <a:off x="2214016" y="4501789"/>
            <a:ext cx="2192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4B9DCA"/>
                </a:solidFill>
                <a:cs typeface="Calibri Light" pitchFamily="34" charset="0"/>
              </a:rPr>
              <a:t>PRACE ROZWOJOWE</a:t>
            </a:r>
          </a:p>
          <a:p>
            <a:r>
              <a:rPr lang="pl-PL" b="1" dirty="0">
                <a:solidFill>
                  <a:prstClr val="black"/>
                </a:solidFill>
                <a:cs typeface="Calibri Light" pitchFamily="34" charset="0"/>
              </a:rPr>
              <a:t>Łączenie dostępnej wiedzy</a:t>
            </a:r>
            <a:endParaRPr lang="en-GB" b="1" dirty="0">
              <a:solidFill>
                <a:prstClr val="black"/>
              </a:solidFill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6080" y="361786"/>
            <a:ext cx="4507894" cy="541120"/>
            <a:chOff x="274320" y="213360"/>
            <a:chExt cx="4507894" cy="720826"/>
          </a:xfrm>
        </p:grpSpPr>
        <p:sp>
          <p:nvSpPr>
            <p:cNvPr id="7" name="Rectangle 6"/>
            <p:cNvSpPr/>
            <p:nvPr/>
          </p:nvSpPr>
          <p:spPr>
            <a:xfrm>
              <a:off x="356076" y="213360"/>
              <a:ext cx="4297156" cy="60939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" y="319202"/>
              <a:ext cx="4507894" cy="61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Impact"/>
                  <a:cs typeface="Impact"/>
                </a:rPr>
                <a:t>DO KONKURSU ZAPRASZAMY </a:t>
              </a:r>
              <a:endParaRPr lang="en-US" sz="2400" dirty="0">
                <a:latin typeface="Impact"/>
                <a:cs typeface="Impact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1" y="2467539"/>
            <a:ext cx="712065" cy="712065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B567CB0-B176-4041-89F7-60DB7AA80781}"/>
              </a:ext>
            </a:extLst>
          </p:cNvPr>
          <p:cNvSpPr txBox="1">
            <a:spLocks/>
          </p:cNvSpPr>
          <p:nvPr/>
        </p:nvSpPr>
        <p:spPr>
          <a:xfrm>
            <a:off x="541834" y="2070996"/>
            <a:ext cx="8070198" cy="8971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l-PL" sz="1800" dirty="0"/>
          </a:p>
          <a:p>
            <a:pPr marL="457200" lvl="1" indent="0">
              <a:buNone/>
            </a:pPr>
            <a:r>
              <a:rPr lang="pl-PL" sz="2000" b="1" dirty="0">
                <a:solidFill>
                  <a:srgbClr val="4B9DCA"/>
                </a:solidFill>
              </a:rPr>
              <a:t>Konsorcja </a:t>
            </a:r>
            <a:r>
              <a:rPr lang="pl-PL" sz="2000" b="1" dirty="0" smtClean="0">
                <a:solidFill>
                  <a:srgbClr val="4B9DCA"/>
                </a:solidFill>
              </a:rPr>
              <a:t>przedsiębiorstw</a:t>
            </a:r>
            <a:r>
              <a:rPr lang="pl-PL" sz="2000" dirty="0" smtClean="0"/>
              <a:t> </a:t>
            </a:r>
            <a:r>
              <a:rPr lang="pl-PL" sz="2000" b="1" dirty="0" smtClean="0">
                <a:solidFill>
                  <a:srgbClr val="4B9DCA"/>
                </a:solidFill>
              </a:rPr>
              <a:t>i jednostek naukowych  - </a:t>
            </a:r>
            <a:r>
              <a:rPr lang="pl-PL" sz="2000" dirty="0"/>
              <a:t>l</a:t>
            </a:r>
            <a:r>
              <a:rPr lang="pl-PL" sz="2000" dirty="0" smtClean="0"/>
              <a:t>iderem </a:t>
            </a:r>
            <a:r>
              <a:rPr lang="pl-PL" sz="2000" dirty="0"/>
              <a:t>konsorcjum  </a:t>
            </a:r>
            <a:r>
              <a:rPr lang="pl-PL" sz="2000" dirty="0" smtClean="0"/>
              <a:t>wyłącznie </a:t>
            </a:r>
            <a:r>
              <a:rPr lang="pl-PL" sz="2000" dirty="0"/>
              <a:t>przedsiębiorstwo, nie więcej niż 3 </a:t>
            </a:r>
            <a:r>
              <a:rPr lang="pl-PL" sz="2000" dirty="0" smtClean="0"/>
              <a:t>podmioty</a:t>
            </a:r>
            <a:endParaRPr lang="pl-PL" sz="200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9D49A65-8E40-4D22-85FB-55C6763B159A}"/>
              </a:ext>
            </a:extLst>
          </p:cNvPr>
          <p:cNvSpPr txBox="1">
            <a:spLocks/>
          </p:cNvSpPr>
          <p:nvPr/>
        </p:nvSpPr>
        <p:spPr>
          <a:xfrm>
            <a:off x="566299" y="990328"/>
            <a:ext cx="7023009" cy="3631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2000" b="1" dirty="0">
                <a:solidFill>
                  <a:srgbClr val="4B9DCA"/>
                </a:solidFill>
              </a:rPr>
              <a:t>Przedsiębiorstwa</a:t>
            </a:r>
            <a:r>
              <a:rPr lang="pl-PL" sz="2000" dirty="0"/>
              <a:t> realizujące projekt </a:t>
            </a:r>
            <a:r>
              <a:rPr lang="pl-PL" sz="2000" b="1" dirty="0">
                <a:solidFill>
                  <a:srgbClr val="4B9DCA"/>
                </a:solidFill>
              </a:rPr>
              <a:t>samodzielnie </a:t>
            </a:r>
            <a:r>
              <a:rPr lang="pl-PL" sz="2000" dirty="0" smtClean="0"/>
              <a:t> </a:t>
            </a:r>
            <a:endParaRPr lang="pl-PL" sz="2000" dirty="0"/>
          </a:p>
          <a:p>
            <a:pPr marL="457200" lvl="1" indent="0">
              <a:buNone/>
            </a:pPr>
            <a:r>
              <a:rPr lang="pl-PL" sz="2000" dirty="0" smtClean="0"/>
              <a:t>Mikro, Małe, Średnie i Duże </a:t>
            </a:r>
            <a:endParaRPr lang="pl-PL" sz="2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1FAABB-939F-4B53-93FB-70A6697183EE}"/>
              </a:ext>
            </a:extLst>
          </p:cNvPr>
          <p:cNvGrpSpPr/>
          <p:nvPr/>
        </p:nvGrpSpPr>
        <p:grpSpPr>
          <a:xfrm>
            <a:off x="201560" y="943502"/>
            <a:ext cx="699459" cy="691530"/>
            <a:chOff x="2191721" y="1685441"/>
            <a:chExt cx="1199038" cy="1185445"/>
          </a:xfrm>
        </p:grpSpPr>
        <p:pic>
          <p:nvPicPr>
            <p:cNvPr id="24" name="Picture 23" descr="bullet.pdf">
              <a:extLst>
                <a:ext uri="{FF2B5EF4-FFF2-40B4-BE49-F238E27FC236}">
                  <a16:creationId xmlns:a16="http://schemas.microsoft.com/office/drawing/2014/main" id="{E6ADF5E9-325F-4403-9260-00EE9E09D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2191721" y="1685441"/>
              <a:ext cx="1199038" cy="1185445"/>
            </a:xfrm>
            <a:prstGeom prst="rect">
              <a:avLst/>
            </a:prstGeom>
          </p:spPr>
        </p:pic>
        <p:pic>
          <p:nvPicPr>
            <p:cNvPr id="25" name="Picture 35">
              <a:extLst>
                <a:ext uri="{FF2B5EF4-FFF2-40B4-BE49-F238E27FC236}">
                  <a16:creationId xmlns:a16="http://schemas.microsoft.com/office/drawing/2014/main" id="{BE738BB2-DC2E-4D0C-A3C8-D53D4BE2F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6781" y="1995444"/>
              <a:ext cx="588917" cy="565438"/>
            </a:xfrm>
            <a:prstGeom prst="rect">
              <a:avLst/>
            </a:prstGeom>
          </p:spPr>
        </p:pic>
      </p:grp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92148AD-6BE5-4735-9059-1651BEBB088D}"/>
              </a:ext>
            </a:extLst>
          </p:cNvPr>
          <p:cNvSpPr txBox="1">
            <a:spLocks/>
          </p:cNvSpPr>
          <p:nvPr/>
        </p:nvSpPr>
        <p:spPr>
          <a:xfrm>
            <a:off x="551289" y="1796912"/>
            <a:ext cx="5887691" cy="6453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2000" b="1" dirty="0" smtClean="0">
                <a:solidFill>
                  <a:srgbClr val="4B9DCA"/>
                </a:solidFill>
              </a:rPr>
              <a:t>Konsorcja 2 lub 3 Przedsiębiorstw</a:t>
            </a:r>
            <a:r>
              <a:rPr lang="pl-PL" sz="2000" dirty="0" smtClean="0"/>
              <a:t> </a:t>
            </a:r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2" y="1681311"/>
            <a:ext cx="712065" cy="712065"/>
          </a:xfrm>
          <a:prstGeom prst="rect">
            <a:avLst/>
          </a:prstGeom>
        </p:spPr>
      </p:pic>
      <p:grpSp>
        <p:nvGrpSpPr>
          <p:cNvPr id="27" name="Group 33"/>
          <p:cNvGrpSpPr/>
          <p:nvPr/>
        </p:nvGrpSpPr>
        <p:grpSpPr>
          <a:xfrm>
            <a:off x="227098" y="3974042"/>
            <a:ext cx="1279659" cy="1265153"/>
            <a:chOff x="4684555" y="3348599"/>
            <a:chExt cx="1279659" cy="1265153"/>
          </a:xfrm>
        </p:grpSpPr>
        <p:pic>
          <p:nvPicPr>
            <p:cNvPr id="33" name="Picture 24" descr="bullet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1" t="46437" r="52801" b="29837"/>
            <a:stretch/>
          </p:blipFill>
          <p:spPr>
            <a:xfrm>
              <a:off x="4684555" y="3348599"/>
              <a:ext cx="1279659" cy="1265153"/>
            </a:xfrm>
            <a:prstGeom prst="rect">
              <a:avLst/>
            </a:prstGeom>
          </p:spPr>
        </p:pic>
        <p:pic>
          <p:nvPicPr>
            <p:cNvPr id="34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0734" y="3678768"/>
              <a:ext cx="584200" cy="609600"/>
            </a:xfrm>
            <a:prstGeom prst="rect">
              <a:avLst/>
            </a:prstGeom>
          </p:spPr>
        </p:pic>
      </p:grpSp>
      <p:sp>
        <p:nvSpPr>
          <p:cNvPr id="4" name="Prostokąt 3"/>
          <p:cNvSpPr/>
          <p:nvPr/>
        </p:nvSpPr>
        <p:spPr>
          <a:xfrm>
            <a:off x="1650274" y="4091877"/>
            <a:ext cx="6640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Minimum 1 </a:t>
            </a:r>
            <a:r>
              <a:rPr lang="pl-PL" sz="2000" dirty="0"/>
              <a:t>mln PLN dla MŚP</a:t>
            </a:r>
          </a:p>
          <a:p>
            <a:r>
              <a:rPr lang="pl-PL" sz="2000" dirty="0"/>
              <a:t>Minimum </a:t>
            </a:r>
            <a:r>
              <a:rPr lang="pl-PL" sz="2000" dirty="0" smtClean="0"/>
              <a:t>2 </a:t>
            </a:r>
            <a:r>
              <a:rPr lang="pl-PL" sz="2000" dirty="0"/>
              <a:t>mln PLN </a:t>
            </a:r>
            <a:r>
              <a:rPr lang="pl-PL" sz="2000" dirty="0" smtClean="0"/>
              <a:t>dla Dużych i konsorcjów</a:t>
            </a:r>
          </a:p>
          <a:p>
            <a:r>
              <a:rPr lang="pl-PL" sz="2000" dirty="0">
                <a:solidFill>
                  <a:prstClr val="black"/>
                </a:solidFill>
              </a:rPr>
              <a:t>Maksymalna </a:t>
            </a:r>
            <a:r>
              <a:rPr lang="pl-PL" sz="2000" dirty="0" smtClean="0">
                <a:solidFill>
                  <a:prstClr val="black"/>
                </a:solidFill>
              </a:rPr>
              <a:t>wartość </a:t>
            </a:r>
            <a:r>
              <a:rPr lang="pl-PL" sz="2000" b="1" dirty="0" smtClean="0">
                <a:solidFill>
                  <a:srgbClr val="4B9DCA"/>
                </a:solidFill>
              </a:rPr>
              <a:t>50 </a:t>
            </a:r>
            <a:r>
              <a:rPr lang="pl-PL" sz="2000" b="1" dirty="0">
                <a:solidFill>
                  <a:srgbClr val="4B9DCA"/>
                </a:solidFill>
              </a:rPr>
              <a:t>mln </a:t>
            </a:r>
            <a:r>
              <a:rPr lang="pl-PL" sz="2000" b="1" dirty="0" smtClean="0">
                <a:solidFill>
                  <a:srgbClr val="4B9DCA"/>
                </a:solidFill>
              </a:rPr>
              <a:t>EURO</a:t>
            </a:r>
            <a:endParaRPr lang="pl-PL" sz="2000" dirty="0" smtClean="0"/>
          </a:p>
        </p:txBody>
      </p:sp>
      <p:sp>
        <p:nvSpPr>
          <p:cNvPr id="44" name="TextBox 7"/>
          <p:cNvSpPr txBox="1"/>
          <p:nvPr/>
        </p:nvSpPr>
        <p:spPr>
          <a:xfrm>
            <a:off x="227098" y="3299181"/>
            <a:ext cx="450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Impact"/>
                <a:cs typeface="Impact"/>
              </a:rPr>
              <a:t>KOSZTY PROJEKTU</a:t>
            </a:r>
            <a:endParaRPr lang="en-US" sz="2400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9050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JD POCZĄTK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AJD Z ZAWARTOŚCIĄ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AJD KONC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LAJD Z ZAWARTOŚCIĄ">
  <a:themeElements>
    <a:clrScheme name="NCBR-prezentacja">
      <a:dk1>
        <a:sysClr val="windowText" lastClr="000000"/>
      </a:dk1>
      <a:lt1>
        <a:sysClr val="window" lastClr="FFFFFF"/>
      </a:lt1>
      <a:dk2>
        <a:srgbClr val="4DA1CD"/>
      </a:dk2>
      <a:lt2>
        <a:srgbClr val="5E9CC2"/>
      </a:lt2>
      <a:accent1>
        <a:srgbClr val="84B9D3"/>
      </a:accent1>
      <a:accent2>
        <a:srgbClr val="A5CCDE"/>
      </a:accent2>
      <a:accent3>
        <a:srgbClr val="CAE0ED"/>
      </a:accent3>
      <a:accent4>
        <a:srgbClr val="DDEBF3"/>
      </a:accent4>
      <a:accent5>
        <a:srgbClr val="7A7A7C"/>
      </a:accent5>
      <a:accent6>
        <a:srgbClr val="A5A5A6"/>
      </a:accent6>
      <a:hlink>
        <a:srgbClr val="BBBBBC"/>
      </a:hlink>
      <a:folHlink>
        <a:srgbClr val="D5D5D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LAJD Z ZAWARTOŚCIĄ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16702</TotalTime>
  <Words>858</Words>
  <Application>Microsoft Office PowerPoint</Application>
  <PresentationFormat>Pokaz na ekranie (4:3)</PresentationFormat>
  <Paragraphs>206</Paragraphs>
  <Slides>15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Impact</vt:lpstr>
      <vt:lpstr>Palatino</vt:lpstr>
      <vt:lpstr>Tahoma</vt:lpstr>
      <vt:lpstr>Times New Roman</vt:lpstr>
      <vt:lpstr>Wingdings</vt:lpstr>
      <vt:lpstr>SLAJD POCZĄTKOWY</vt:lpstr>
      <vt:lpstr>SLAJD Z ZAWARTOŚCIĄ</vt:lpstr>
      <vt:lpstr>SLAJD KONCOWY</vt:lpstr>
      <vt:lpstr>1_SLAJD Z ZAWARTOŚCIĄ</vt:lpstr>
      <vt:lpstr>2_SLAJD Z ZAWARTOŚCIĄ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CobaltBlue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</dc:creator>
  <cp:lastModifiedBy>Anna Ostapczuk</cp:lastModifiedBy>
  <cp:revision>652</cp:revision>
  <cp:lastPrinted>2019-09-27T11:01:35Z</cp:lastPrinted>
  <dcterms:created xsi:type="dcterms:W3CDTF">2018-03-02T16:27:01Z</dcterms:created>
  <dcterms:modified xsi:type="dcterms:W3CDTF">2019-09-27T11:04:59Z</dcterms:modified>
</cp:coreProperties>
</file>