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145" d="100"/>
          <a:sy n="145" d="100"/>
        </p:scale>
        <p:origin x="2706" y="12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t" anchorCtr="0" compatLnSpc="1">
            <a:prstTxWarp prst="textNoShape">
              <a:avLst/>
            </a:prstTxWarp>
          </a:bodyPr>
          <a:lstStyle>
            <a:lvl1pPr algn="l" defTabSz="913244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8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t" anchorCtr="0" compatLnSpc="1">
            <a:prstTxWarp prst="textNoShape">
              <a:avLst/>
            </a:prstTxWarp>
          </a:bodyPr>
          <a:lstStyle>
            <a:lvl1pPr algn="r" defTabSz="913244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380539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b" anchorCtr="0" compatLnSpc="1">
            <a:prstTxWarp prst="textNoShape">
              <a:avLst/>
            </a:prstTxWarp>
          </a:bodyPr>
          <a:lstStyle>
            <a:lvl1pPr algn="l" defTabSz="913244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8" y="9380539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b" anchorCtr="0" compatLnSpc="1">
            <a:prstTxWarp prst="textNoShape">
              <a:avLst/>
            </a:prstTxWarp>
          </a:bodyPr>
          <a:lstStyle>
            <a:lvl1pPr algn="r" defTabSz="913179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t" anchorCtr="0" compatLnSpc="1">
            <a:prstTxWarp prst="textNoShape">
              <a:avLst/>
            </a:prstTxWarp>
          </a:bodyPr>
          <a:lstStyle>
            <a:lvl1pPr algn="l" defTabSz="881143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t" anchorCtr="0" compatLnSpc="1">
            <a:prstTxWarp prst="textNoShape">
              <a:avLst/>
            </a:prstTxWarp>
          </a:bodyPr>
          <a:lstStyle>
            <a:lvl1pPr algn="r" defTabSz="881143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3387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3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b" anchorCtr="0" compatLnSpc="1">
            <a:prstTxWarp prst="textNoShape">
              <a:avLst/>
            </a:prstTxWarp>
          </a:bodyPr>
          <a:lstStyle>
            <a:lvl1pPr algn="l" defTabSz="881143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3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b" anchorCtr="0" compatLnSpc="1">
            <a:prstTxWarp prst="textNoShape">
              <a:avLst/>
            </a:prstTxWarp>
          </a:bodyPr>
          <a:lstStyle>
            <a:lvl1pPr algn="r" defTabSz="879595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4399707" y="3135137"/>
            <a:ext cx="2240620" cy="527594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l-PL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399708" y="2598635"/>
            <a:ext cx="2240620" cy="46759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pl-PL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438556" y="2150532"/>
            <a:ext cx="3473767" cy="4234315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925308" y="2204004"/>
            <a:ext cx="1032355" cy="38324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Dyrektora Generalnego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287531" y="4602820"/>
            <a:ext cx="90000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Instytucji Płatniczej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290521" y="2472823"/>
            <a:ext cx="90000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Budżetu Państwa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290330" y="3535952"/>
            <a:ext cx="900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Gospodarczej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288758" y="4069301"/>
            <a:ext cx="90000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Samorządu Terytorialnego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3294734" y="4596037"/>
            <a:ext cx="90000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Podatku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300435" y="3534241"/>
            <a:ext cx="90000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943286" y="3057717"/>
            <a:ext cx="1022259" cy="29178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Logistyki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BLG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947013" y="4802044"/>
            <a:ext cx="1043458" cy="38588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i Księgowości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2295612" y="4069300"/>
            <a:ext cx="900000" cy="467595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Współpracy Międzynarodowej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7859147" y="4602415"/>
            <a:ext cx="953871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Współpracy Międzynarodowej KAS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DWK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651847" y="5816816"/>
            <a:ext cx="989170" cy="49509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Poboru Podatków                              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947013" y="4339470"/>
            <a:ext cx="1026038" cy="40988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Bezpieczeństwa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DBE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6759917" y="3547138"/>
            <a:ext cx="990468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Audytu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Środków Publicznych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pl-PL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4393013" y="4257772"/>
            <a:ext cx="900000" cy="467595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Informacji Finansowej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292936" y="3002838"/>
            <a:ext cx="900621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3296063" y="4069097"/>
            <a:ext cx="900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Podatku Akcyzowego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Podatku od Gier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3300049" y="3005589"/>
            <a:ext cx="900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925309" y="1386629"/>
            <a:ext cx="1031424" cy="78550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Dyrektor Generalny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Marta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Niżałowska-Pactwa</a:t>
            </a:r>
            <a:endParaRPr lang="pl-PL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944205" y="5670411"/>
            <a:ext cx="1053242" cy="467595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dirty="0"/>
              <a:t>Pełnomocnik do spraw ochrony informacji niejawnych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2304111" y="2467291"/>
            <a:ext cx="90000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Gwarancji i Poręczeń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4393014" y="4780553"/>
            <a:ext cx="900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4399707" y="3723631"/>
            <a:ext cx="900000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sz="700" dirty="0">
                <a:solidFill>
                  <a:schemeClr val="tx1"/>
                </a:solidFill>
              </a:rPr>
              <a:t>Biuro Ministra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b="1" dirty="0">
                <a:solidFill>
                  <a:schemeClr val="tx1"/>
                </a:solidFill>
              </a:rPr>
              <a:t>BMI</a:t>
            </a:r>
            <a:endParaRPr lang="pl-PL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008327" y="332656"/>
            <a:ext cx="3359309" cy="6924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100" dirty="0">
                <a:latin typeface="Calibri" panose="020F0502020204030204" pitchFamily="34" charset="0"/>
              </a:rPr>
              <a:t>Minister Finansów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 dirty="0">
                <a:latin typeface="Calibri" panose="020F0502020204030204" pitchFamily="34" charset="0"/>
              </a:rPr>
              <a:t>Andrzej Domański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399710" y="1990815"/>
            <a:ext cx="865446" cy="43788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Gabinet 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dirty="0">
                <a:solidFill>
                  <a:schemeClr val="tx1"/>
                </a:solidFill>
              </a:rPr>
              <a:t>Polityczny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6769719" y="4596038"/>
            <a:ext cx="987209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Zwalczania Przestępczości Ekonomicznej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648351" y="4260930"/>
            <a:ext cx="979977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Kluczowych Podmiotów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2300435" y="2998579"/>
            <a:ext cx="900000" cy="468987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Strategii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651847" y="3739004"/>
            <a:ext cx="982264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Budżetu,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Majątku i Kadr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943286" y="2639099"/>
            <a:ext cx="1022260" cy="38324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Kontroli i Audytu Wewnętrznego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BKA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851785" y="3547139"/>
            <a:ext cx="965438" cy="467594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Poboru Opłat Drogowych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DPO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953990" y="5221176"/>
            <a:ext cx="1043457" cy="386528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Transformacji Cyfrowej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DTC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859147" y="4055336"/>
            <a:ext cx="953871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Relacji z Klientami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DRK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6756611" y="3030060"/>
            <a:ext cx="993774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Analiz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3297663" y="2467290"/>
            <a:ext cx="90000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Międzynarodowej Polityki Podatkowej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DMP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6756611" y="4060775"/>
            <a:ext cx="1009740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5642972" y="4796237"/>
            <a:ext cx="990733" cy="46219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</a:b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Organizacji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651847" y="5303824"/>
            <a:ext cx="982220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Orzecznictwa Podatkowego                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304111" y="1375489"/>
            <a:ext cx="900000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Paweł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Karbownik</a:t>
            </a: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3295552" y="5135723"/>
            <a:ext cx="90000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DTS</a:t>
            </a: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5651847" y="3318969"/>
            <a:ext cx="959315" cy="30924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w zakresie </a:t>
            </a:r>
            <a:r>
              <a:rPr lang="pl-PL" sz="550" i="1" dirty="0">
                <a:latin typeface="Calibri" panose="020F0502020204030204" pitchFamily="34" charset="0"/>
              </a:rPr>
              <a:t>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KAS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7853026" y="3035152"/>
            <a:ext cx="971792" cy="462504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Ceł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87" name="Rectangle 342"/>
          <p:cNvSpPr>
            <a:spLocks noChangeArrowheads="1"/>
          </p:cNvSpPr>
          <p:nvPr/>
        </p:nvSpPr>
        <p:spPr bwMode="auto">
          <a:xfrm>
            <a:off x="1294031" y="1380883"/>
            <a:ext cx="900000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  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Jurand Drop</a:t>
            </a: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737531" y="1180269"/>
            <a:ext cx="8703490" cy="1251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>
            <a:endCxn id="115" idx="0"/>
          </p:cNvCxnSpPr>
          <p:nvPr/>
        </p:nvCxnSpPr>
        <p:spPr bwMode="auto">
          <a:xfrm>
            <a:off x="742936" y="1170816"/>
            <a:ext cx="0" cy="215876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4711452" y="1025155"/>
            <a:ext cx="0" cy="156366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/>
          <p:nvPr/>
        </p:nvCxnSpPr>
        <p:spPr bwMode="auto">
          <a:xfrm>
            <a:off x="4855468" y="1180269"/>
            <a:ext cx="0" cy="810546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Łącznik prosty 45"/>
          <p:cNvCxnSpPr>
            <a:cxnSpLocks/>
          </p:cNvCxnSpPr>
          <p:nvPr/>
        </p:nvCxnSpPr>
        <p:spPr bwMode="auto">
          <a:xfrm>
            <a:off x="6999793" y="2046404"/>
            <a:ext cx="0" cy="99823"/>
          </a:xfrm>
          <a:prstGeom prst="line">
            <a:avLst/>
          </a:prstGeom>
          <a:solidFill>
            <a:srgbClr val="FFFF99"/>
          </a:solidFill>
          <a:ln w="25400" cap="flat" cmpd="sng" algn="ctr">
            <a:solidFill>
              <a:srgbClr val="95DFB6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5642563" y="2818581"/>
            <a:ext cx="962265" cy="211480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z wyłączeniem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4431477" y="3289981"/>
            <a:ext cx="890796" cy="353295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z wyłączeniem działalności </a:t>
            </a:r>
            <a:r>
              <a:rPr lang="pl-PL" alt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altLang="pl-PL" sz="550" i="1" dirty="0">
                <a:latin typeface="Calibri" panose="020F0502020204030204" pitchFamily="34" charset="0"/>
              </a:rPr>
              <a:t>–promocyjnej KAS 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6142924" y="1188400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7248882" y="1186494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5645794" y="1389258"/>
            <a:ext cx="1034317" cy="109887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Sekretarz </a:t>
            </a:r>
          </a:p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Stanu 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Marcin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 Łoboda</a:t>
            </a:r>
            <a:endParaRPr lang="pl-PL" sz="8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</a:pPr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6759917" y="1394547"/>
            <a:ext cx="974800" cy="154626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Zbigniew</a:t>
            </a:r>
            <a:b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Stawicki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Rectangle 342"/>
          <p:cNvSpPr>
            <a:spLocks noChangeArrowheads="1"/>
          </p:cNvSpPr>
          <p:nvPr/>
        </p:nvSpPr>
        <p:spPr bwMode="auto">
          <a:xfrm>
            <a:off x="292936" y="1386692"/>
            <a:ext cx="900000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 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 Majszczyk</a:t>
            </a: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3" name="Łącznik prosty 122"/>
          <p:cNvCxnSpPr>
            <a:endCxn id="87" idx="0"/>
          </p:cNvCxnSpPr>
          <p:nvPr/>
        </p:nvCxnSpPr>
        <p:spPr bwMode="auto">
          <a:xfrm>
            <a:off x="1744031" y="1190840"/>
            <a:ext cx="0" cy="19004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5" name="Łącznik prosty 124"/>
          <p:cNvCxnSpPr>
            <a:endCxn id="80" idx="0"/>
          </p:cNvCxnSpPr>
          <p:nvPr/>
        </p:nvCxnSpPr>
        <p:spPr bwMode="auto">
          <a:xfrm>
            <a:off x="2754110" y="1180269"/>
            <a:ext cx="1" cy="19522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7231732" y="2172133"/>
            <a:ext cx="0" cy="221687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4945778" y="2629658"/>
            <a:ext cx="1174829" cy="100234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Inspekcji Wewnętrznej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4444559" y="2854223"/>
            <a:ext cx="877713" cy="180170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zakresie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Prostokąt 126"/>
          <p:cNvSpPr/>
          <p:nvPr/>
        </p:nvSpPr>
        <p:spPr bwMode="auto">
          <a:xfrm>
            <a:off x="4895004" y="3154848"/>
            <a:ext cx="1174828" cy="89567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Komunikacji i Promocji</a:t>
            </a:r>
          </a:p>
        </p:txBody>
      </p:sp>
      <p:sp>
        <p:nvSpPr>
          <p:cNvPr id="129" name="Prostokąt 128"/>
          <p:cNvSpPr/>
          <p:nvPr/>
        </p:nvSpPr>
        <p:spPr bwMode="auto">
          <a:xfrm rot="10800000" flipV="1">
            <a:off x="5108760" y="3268519"/>
            <a:ext cx="475906" cy="96452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5391665" y="2749603"/>
            <a:ext cx="181505" cy="107907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92" name="Łącznik prosty 91">
            <a:extLst>
              <a:ext uri="{FF2B5EF4-FFF2-40B4-BE49-F238E27FC236}">
                <a16:creationId xmlns:a16="http://schemas.microsoft.com/office/drawing/2014/main" id="{D8148CC0-D21B-443D-9B19-7F282530D24C}"/>
              </a:ext>
            </a:extLst>
          </p:cNvPr>
          <p:cNvCxnSpPr>
            <a:endCxn id="85" idx="0"/>
          </p:cNvCxnSpPr>
          <p:nvPr/>
        </p:nvCxnSpPr>
        <p:spPr bwMode="auto">
          <a:xfrm>
            <a:off x="3744734" y="1188400"/>
            <a:ext cx="0" cy="18573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5" name="Rectangle 307">
            <a:extLst>
              <a:ext uri="{FF2B5EF4-FFF2-40B4-BE49-F238E27FC236}">
                <a16:creationId xmlns:a16="http://schemas.microsoft.com/office/drawing/2014/main" id="{4ABBC569-F987-46E2-BD74-4E64BA9AA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4734" y="1374133"/>
            <a:ext cx="900000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Jarosław Neneman</a:t>
            </a:r>
          </a:p>
        </p:txBody>
      </p:sp>
      <p:sp>
        <p:nvSpPr>
          <p:cNvPr id="89" name="pole tekstowe 88">
            <a:extLst>
              <a:ext uri="{FF2B5EF4-FFF2-40B4-BE49-F238E27FC236}">
                <a16:creationId xmlns:a16="http://schemas.microsoft.com/office/drawing/2014/main" id="{FF37D67C-EF13-44E7-B662-064C352CEC5E}"/>
              </a:ext>
            </a:extLst>
          </p:cNvPr>
          <p:cNvSpPr txBox="1"/>
          <p:nvPr/>
        </p:nvSpPr>
        <p:spPr>
          <a:xfrm>
            <a:off x="1708766" y="1991711"/>
            <a:ext cx="833708" cy="180425"/>
          </a:xfrm>
          <a:prstGeom prst="rect">
            <a:avLst/>
          </a:prstGeom>
          <a:noFill/>
        </p:spPr>
        <p:txBody>
          <a:bodyPr wrap="square" lIns="0" tIns="36000" rIns="36000" bIns="36000" rtlCol="0">
            <a:spAutoFit/>
          </a:bodyPr>
          <a:lstStyle/>
          <a:p>
            <a:endParaRPr 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6" name="Łącznik prosty 85">
            <a:extLst>
              <a:ext uri="{FF2B5EF4-FFF2-40B4-BE49-F238E27FC236}">
                <a16:creationId xmlns:a16="http://schemas.microsoft.com/office/drawing/2014/main" id="{637FA4BB-148E-4B3C-9A14-128A784401A0}"/>
              </a:ext>
            </a:extLst>
          </p:cNvPr>
          <p:cNvCxnSpPr/>
          <p:nvPr/>
        </p:nvCxnSpPr>
        <p:spPr bwMode="auto">
          <a:xfrm>
            <a:off x="9441021" y="1170816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8" name="pole tekstowe 87">
            <a:extLst>
              <a:ext uri="{FF2B5EF4-FFF2-40B4-BE49-F238E27FC236}">
                <a16:creationId xmlns:a16="http://schemas.microsoft.com/office/drawing/2014/main" id="{1CF8B471-2FD7-41F2-8904-DA5F169B8D92}"/>
              </a:ext>
            </a:extLst>
          </p:cNvPr>
          <p:cNvSpPr txBox="1"/>
          <p:nvPr/>
        </p:nvSpPr>
        <p:spPr>
          <a:xfrm>
            <a:off x="1325107" y="1963210"/>
            <a:ext cx="833708" cy="395526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Główny Rzecznik Dyscypliny Finansów Publicznych</a:t>
            </a:r>
          </a:p>
        </p:txBody>
      </p:sp>
      <p:sp>
        <p:nvSpPr>
          <p:cNvPr id="94" name="Rectangle 277">
            <a:extLst>
              <a:ext uri="{FF2B5EF4-FFF2-40B4-BE49-F238E27FC236}">
                <a16:creationId xmlns:a16="http://schemas.microsoft.com/office/drawing/2014/main" id="{9EA33A19-145F-491D-A42A-53A5D3F4B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4734" y="5688365"/>
            <a:ext cx="900000" cy="468000"/>
          </a:xfrm>
          <a:prstGeom prst="rect">
            <a:avLst/>
          </a:prstGeom>
          <a:solidFill>
            <a:schemeClr val="bg2">
              <a:lumMod val="20000"/>
              <a:lumOff val="80000"/>
              <a:alpha val="50000"/>
            </a:schemeClr>
          </a:solidFill>
          <a:ln w="12700">
            <a:solidFill>
              <a:schemeClr val="bg2">
                <a:lumMod val="20000"/>
                <a:lumOff val="80000"/>
                <a:alpha val="5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Instytut Finansów</a:t>
            </a: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D5ABA822-8B51-4955-B8E0-2A44A66D3CE5}"/>
              </a:ext>
            </a:extLst>
          </p:cNvPr>
          <p:cNvGrpSpPr/>
          <p:nvPr/>
        </p:nvGrpSpPr>
        <p:grpSpPr>
          <a:xfrm>
            <a:off x="1297611" y="2467570"/>
            <a:ext cx="907360" cy="3707120"/>
            <a:chOff x="1356541" y="2472733"/>
            <a:chExt cx="907360" cy="3707120"/>
          </a:xfrm>
        </p:grpSpPr>
        <p:sp>
          <p:nvSpPr>
            <p:cNvPr id="3106" name="Rectangle 300"/>
            <p:cNvSpPr>
              <a:spLocks noChangeArrowheads="1"/>
            </p:cNvSpPr>
            <p:nvPr/>
          </p:nvSpPr>
          <p:spPr bwMode="auto">
            <a:xfrm>
              <a:off x="1358984" y="3008436"/>
              <a:ext cx="900000" cy="467595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l-PL" altLang="pl-PL" sz="700" dirty="0">
                  <a:latin typeface="Calibri" panose="020F0502020204030204" pitchFamily="34" charset="0"/>
                </a:rPr>
                <a:t>Departament </a:t>
              </a:r>
            </a:p>
            <a:p>
              <a:pPr eaLnBrk="1" hangingPunct="1"/>
              <a:r>
                <a:rPr lang="pl-PL" altLang="pl-PL" sz="700" dirty="0">
                  <a:latin typeface="Calibri" panose="020F0502020204030204" pitchFamily="34" charset="0"/>
                </a:rPr>
                <a:t>Długu Publicznego </a:t>
              </a:r>
            </a:p>
            <a:p>
              <a:pPr eaLnBrk="1" hangingPunct="1"/>
              <a:r>
                <a:rPr lang="pl-PL" altLang="pl-PL" sz="700" b="1" dirty="0">
                  <a:latin typeface="Calibri" panose="020F0502020204030204" pitchFamily="34" charset="0"/>
                </a:rPr>
                <a:t>DP</a:t>
              </a:r>
            </a:p>
          </p:txBody>
        </p:sp>
        <p:sp>
          <p:nvSpPr>
            <p:cNvPr id="3120" name="Rectangle 331"/>
            <p:cNvSpPr>
              <a:spLocks noChangeArrowheads="1"/>
            </p:cNvSpPr>
            <p:nvPr/>
          </p:nvSpPr>
          <p:spPr bwMode="auto">
            <a:xfrm>
              <a:off x="1363901" y="4607578"/>
              <a:ext cx="900000" cy="468000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l-PL" altLang="pl-PL" sz="700" dirty="0">
                  <a:latin typeface="Calibri" panose="020F0502020204030204" pitchFamily="34" charset="0"/>
                </a:rPr>
                <a:t>Departament Rozwoju </a:t>
              </a:r>
            </a:p>
            <a:p>
              <a:pPr eaLnBrk="1" hangingPunct="1"/>
              <a:r>
                <a:rPr lang="pl-PL" altLang="pl-PL" sz="700" dirty="0">
                  <a:latin typeface="Calibri" panose="020F0502020204030204" pitchFamily="34" charset="0"/>
                </a:rPr>
                <a:t>Rynku Finansowego</a:t>
              </a:r>
            </a:p>
            <a:p>
              <a:pPr eaLnBrk="1" hangingPunct="1"/>
              <a:r>
                <a:rPr lang="pl-PL" altLang="pl-PL" sz="700" b="1" dirty="0">
                  <a:latin typeface="Calibri" panose="020F0502020204030204" pitchFamily="34" charset="0"/>
                </a:rPr>
                <a:t>FN</a:t>
              </a:r>
            </a:p>
          </p:txBody>
        </p:sp>
        <p:sp>
          <p:nvSpPr>
            <p:cNvPr id="62" name="Rectangle 277"/>
            <p:cNvSpPr>
              <a:spLocks noChangeArrowheads="1"/>
            </p:cNvSpPr>
            <p:nvPr/>
          </p:nvSpPr>
          <p:spPr bwMode="auto">
            <a:xfrm>
              <a:off x="1363901" y="5176790"/>
              <a:ext cx="900000" cy="468000"/>
            </a:xfrm>
            <a:prstGeom prst="rect">
              <a:avLst/>
            </a:prstGeom>
            <a:solidFill>
              <a:schemeClr val="bg1"/>
            </a:solidFill>
            <a:ln w="12700"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eaLnBrk="1" hangingPunct="1">
                <a:spcBef>
                  <a:spcPts val="600"/>
                </a:spcBef>
              </a:pPr>
              <a:r>
                <a:rPr lang="pl-PL" sz="700" i="1" dirty="0">
                  <a:solidFill>
                    <a:schemeClr val="tx1"/>
                  </a:solidFill>
                  <a:latin typeface="Calibri" panose="020F0502020204030204" pitchFamily="34" charset="0"/>
                </a:rPr>
                <a:t>Komitet Standardów Rachunkowości</a:t>
              </a:r>
            </a:p>
          </p:txBody>
        </p:sp>
        <p:sp>
          <p:nvSpPr>
            <p:cNvPr id="3133" name="Text Box 317"/>
            <p:cNvSpPr txBox="1">
              <a:spLocks noChangeArrowheads="1"/>
            </p:cNvSpPr>
            <p:nvPr/>
          </p:nvSpPr>
          <p:spPr bwMode="auto">
            <a:xfrm>
              <a:off x="1359778" y="3539202"/>
              <a:ext cx="900000" cy="468000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l-PL" altLang="pl-PL" sz="600" dirty="0">
                  <a:latin typeface="Calibri" panose="020F0502020204030204" pitchFamily="34" charset="0"/>
                </a:rPr>
                <a:t>Departament Efektywności Wydatków Publicznych </a:t>
              </a:r>
            </a:p>
            <a:p>
              <a:pPr eaLnBrk="1" hangingPunct="1"/>
              <a:r>
                <a:rPr lang="pl-PL" altLang="pl-PL" sz="600" dirty="0">
                  <a:latin typeface="Calibri" panose="020F0502020204030204" pitchFamily="34" charset="0"/>
                </a:rPr>
                <a:t>i Rachunkowości</a:t>
              </a:r>
            </a:p>
            <a:p>
              <a:pPr eaLnBrk="1" hangingPunct="1"/>
              <a:r>
                <a:rPr lang="pl-PL" altLang="pl-PL" sz="600" b="1" dirty="0">
                  <a:latin typeface="Calibri" panose="020F0502020204030204" pitchFamily="34" charset="0"/>
                </a:rPr>
                <a:t>DWR</a:t>
              </a:r>
              <a:endParaRPr lang="pl-PL" altLang="pl-PL" sz="600" b="1" i="1" dirty="0">
                <a:latin typeface="Calibri" panose="020F0502020204030204" pitchFamily="34" charset="0"/>
              </a:endParaRPr>
            </a:p>
          </p:txBody>
        </p:sp>
        <p:sp>
          <p:nvSpPr>
            <p:cNvPr id="61" name="Text Box 290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1363901" y="4074260"/>
              <a:ext cx="900000" cy="467595"/>
            </a:xfrm>
            <a:prstGeom prst="rect">
              <a:avLst/>
            </a:prstGeom>
            <a:solidFill>
              <a:schemeClr val="bg1"/>
            </a:solidFill>
            <a:ln w="3175"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>
              <a:defPPr>
                <a:defRPr lang="pl-PL"/>
              </a:defPPr>
              <a:lvl1pPr eaLnBrk="1" hangingPunct="1">
                <a:defRPr sz="800">
                  <a:solidFill>
                    <a:schemeClr val="lt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lt1"/>
                  </a:solidFill>
                  <a:latin typeface="+mn-lt"/>
                </a:defRPr>
              </a:lvl2pPr>
              <a:lvl3pPr marL="1143000" indent="-228600">
                <a:defRPr>
                  <a:solidFill>
                    <a:schemeClr val="lt1"/>
                  </a:solidFill>
                  <a:latin typeface="+mn-lt"/>
                </a:defRPr>
              </a:lvl3pPr>
              <a:lvl4pPr marL="1600200" indent="-228600">
                <a:defRPr>
                  <a:solidFill>
                    <a:schemeClr val="lt1"/>
                  </a:solidFill>
                  <a:latin typeface="+mn-lt"/>
                </a:defRPr>
              </a:lvl4pPr>
              <a:lvl5pPr marL="2057400" indent="-228600">
                <a:defRPr>
                  <a:solidFill>
                    <a:schemeClr val="lt1"/>
                  </a:solidFill>
                  <a:latin typeface="+mn-lt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lt1"/>
                  </a:solidFill>
                  <a:latin typeface="+mn-lt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lt1"/>
                  </a:solidFill>
                  <a:latin typeface="+mn-lt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lt1"/>
                  </a:solidFill>
                  <a:latin typeface="+mn-lt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pl-PL" altLang="pl-PL" sz="700" dirty="0">
                  <a:solidFill>
                    <a:schemeClr val="tx1"/>
                  </a:solidFill>
                </a:rPr>
                <a:t>Departament Prawny </a:t>
              </a:r>
            </a:p>
            <a:p>
              <a:r>
                <a:rPr lang="pl-PL" altLang="pl-PL" sz="700" b="1" dirty="0">
                  <a:ln w="0"/>
                  <a:solidFill>
                    <a:schemeClr val="tx1"/>
                  </a:solidFill>
                </a:rPr>
                <a:t>PR</a:t>
              </a:r>
            </a:p>
          </p:txBody>
        </p:sp>
        <p:sp>
          <p:nvSpPr>
            <p:cNvPr id="83" name="Rectangle 285">
              <a:extLst>
                <a:ext uri="{FF2B5EF4-FFF2-40B4-BE49-F238E27FC236}">
                  <a16:creationId xmlns:a16="http://schemas.microsoft.com/office/drawing/2014/main" id="{044162EE-663E-48BD-82D2-F2B86454C2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6541" y="2472733"/>
              <a:ext cx="900000" cy="4675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dk1">
                  <a:alpha val="8000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l-PL" altLang="pl-PL" sz="700" dirty="0">
                  <a:latin typeface="Calibri" panose="020F0502020204030204" pitchFamily="34" charset="0"/>
                </a:rPr>
                <a:t>Biuro Dyscypliny </a:t>
              </a:r>
            </a:p>
            <a:p>
              <a:pPr eaLnBrk="1" hangingPunct="1"/>
              <a:r>
                <a:rPr lang="pl-PL" altLang="pl-PL" sz="700" dirty="0">
                  <a:latin typeface="Calibri" panose="020F0502020204030204" pitchFamily="34" charset="0"/>
                </a:rPr>
                <a:t>Finansów Publicznych</a:t>
              </a:r>
            </a:p>
            <a:p>
              <a:pPr eaLnBrk="1" hangingPunct="1"/>
              <a:r>
                <a:rPr lang="pl-PL" altLang="pl-PL" sz="700" b="1" dirty="0">
                  <a:latin typeface="Calibri" panose="020F0502020204030204" pitchFamily="34" charset="0"/>
                </a:rPr>
                <a:t>BDF</a:t>
              </a:r>
            </a:p>
          </p:txBody>
        </p:sp>
        <p:sp>
          <p:nvSpPr>
            <p:cNvPr id="96" name="Rectangle 277">
              <a:extLst>
                <a:ext uri="{FF2B5EF4-FFF2-40B4-BE49-F238E27FC236}">
                  <a16:creationId xmlns:a16="http://schemas.microsoft.com/office/drawing/2014/main" id="{D956984B-B654-453B-A764-0E1F72D22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9778" y="5711853"/>
              <a:ext cx="900000" cy="468000"/>
            </a:xfrm>
            <a:prstGeom prst="rect">
              <a:avLst/>
            </a:prstGeom>
            <a:solidFill>
              <a:schemeClr val="bg2">
                <a:lumMod val="20000"/>
                <a:lumOff val="80000"/>
                <a:alpha val="50000"/>
              </a:schemeClr>
            </a:solidFill>
            <a:ln w="12700">
              <a:solidFill>
                <a:schemeClr val="bg2">
                  <a:lumMod val="20000"/>
                  <a:lumOff val="80000"/>
                  <a:alpha val="5000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eaLnBrk="1" hangingPunct="1">
                <a:spcBef>
                  <a:spcPts val="600"/>
                </a:spcBef>
              </a:pPr>
              <a:r>
                <a:rPr lang="pl-PL" sz="700" i="1" dirty="0">
                  <a:solidFill>
                    <a:schemeClr val="tx1"/>
                  </a:solidFill>
                  <a:latin typeface="Calibri" panose="020F0502020204030204" pitchFamily="34" charset="0"/>
                </a:rPr>
                <a:t>Polska Agencja Nadzoru Audytowego</a:t>
              </a:r>
            </a:p>
          </p:txBody>
        </p:sp>
      </p:grpSp>
      <p:sp>
        <p:nvSpPr>
          <p:cNvPr id="97" name="Rectangle 277">
            <a:extLst>
              <a:ext uri="{FF2B5EF4-FFF2-40B4-BE49-F238E27FC236}">
                <a16:creationId xmlns:a16="http://schemas.microsoft.com/office/drawing/2014/main" id="{97657BBF-A0C7-4B01-83EB-4E33F8979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0791" y="6203290"/>
            <a:ext cx="1045257" cy="472402"/>
          </a:xfrm>
          <a:prstGeom prst="rect">
            <a:avLst/>
          </a:prstGeom>
          <a:solidFill>
            <a:schemeClr val="bg2">
              <a:lumMod val="20000"/>
              <a:lumOff val="80000"/>
              <a:alpha val="51000"/>
            </a:schemeClr>
          </a:solidFill>
          <a:ln w="12700" cap="rnd">
            <a:solidFill>
              <a:schemeClr val="bg2">
                <a:lumMod val="20000"/>
                <a:lumOff val="80000"/>
                <a:alpha val="5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Centrum Informatyki Resortu Finansów</a:t>
            </a:r>
          </a:p>
        </p:txBody>
      </p:sp>
      <p:sp>
        <p:nvSpPr>
          <p:cNvPr id="98" name="Prostokąt 97">
            <a:extLst>
              <a:ext uri="{FF2B5EF4-FFF2-40B4-BE49-F238E27FC236}">
                <a16:creationId xmlns:a16="http://schemas.microsoft.com/office/drawing/2014/main" id="{97FDD78C-C980-4C0D-B62F-FD97518AB76C}"/>
              </a:ext>
            </a:extLst>
          </p:cNvPr>
          <p:cNvSpPr/>
          <p:nvPr/>
        </p:nvSpPr>
        <p:spPr bwMode="auto">
          <a:xfrm>
            <a:off x="7844117" y="1403376"/>
            <a:ext cx="971791" cy="154626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Małgorzata</a:t>
            </a:r>
            <a:b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Krok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1" name="Łącznik prosty 100">
            <a:extLst>
              <a:ext uri="{FF2B5EF4-FFF2-40B4-BE49-F238E27FC236}">
                <a16:creationId xmlns:a16="http://schemas.microsoft.com/office/drawing/2014/main" id="{8EEB10D4-2A91-40E3-AD52-F37B1E5A701C}"/>
              </a:ext>
            </a:extLst>
          </p:cNvPr>
          <p:cNvCxnSpPr/>
          <p:nvPr/>
        </p:nvCxnSpPr>
        <p:spPr bwMode="auto">
          <a:xfrm>
            <a:off x="8311852" y="1180269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5" name="Łącznik prosty 104">
            <a:extLst>
              <a:ext uri="{FF2B5EF4-FFF2-40B4-BE49-F238E27FC236}">
                <a16:creationId xmlns:a16="http://schemas.microsoft.com/office/drawing/2014/main" id="{BCAC4D2A-A6D2-4409-A7FC-4415831EB666}"/>
              </a:ext>
            </a:extLst>
          </p:cNvPr>
          <p:cNvCxnSpPr>
            <a:cxnSpLocks/>
          </p:cNvCxnSpPr>
          <p:nvPr/>
        </p:nvCxnSpPr>
        <p:spPr bwMode="auto">
          <a:xfrm>
            <a:off x="8311852" y="2172133"/>
            <a:ext cx="0" cy="221687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8" name="Łącznik prosty 107">
            <a:extLst>
              <a:ext uri="{FF2B5EF4-FFF2-40B4-BE49-F238E27FC236}">
                <a16:creationId xmlns:a16="http://schemas.microsoft.com/office/drawing/2014/main" id="{A2D050A3-ED95-4F30-B9D9-9CCEC92B15EF}"/>
              </a:ext>
            </a:extLst>
          </p:cNvPr>
          <p:cNvCxnSpPr>
            <a:cxnSpLocks/>
          </p:cNvCxnSpPr>
          <p:nvPr/>
        </p:nvCxnSpPr>
        <p:spPr bwMode="auto">
          <a:xfrm flipV="1">
            <a:off x="6486074" y="2165389"/>
            <a:ext cx="1825778" cy="6360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0DD8BAC0-D8D2-4C2A-B86E-433D07B8F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1003" y="6443957"/>
            <a:ext cx="3257550" cy="234199"/>
          </a:xfrm>
        </p:spPr>
        <p:txBody>
          <a:bodyPr/>
          <a:lstStyle/>
          <a:p>
            <a:pPr algn="l">
              <a:defRPr/>
            </a:pPr>
            <a:r>
              <a:rPr lang="pl-PL" altLang="pl-PL" sz="800" dirty="0"/>
              <a:t>Obowiązuje od 1.07.2024</a:t>
            </a:r>
          </a:p>
        </p:txBody>
      </p:sp>
      <p:sp>
        <p:nvSpPr>
          <p:cNvPr id="90" name="Rectangle 269">
            <a:extLst>
              <a:ext uri="{FF2B5EF4-FFF2-40B4-BE49-F238E27FC236}">
                <a16:creationId xmlns:a16="http://schemas.microsoft.com/office/drawing/2014/main" id="{DCACFDA0-3D5E-4C03-A4F2-D9AE2D5B7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0791" y="3844840"/>
            <a:ext cx="1023191" cy="45805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Zamówień Publicznych i Obiegu Dokumentów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BZP</a:t>
            </a:r>
          </a:p>
        </p:txBody>
      </p:sp>
      <p:sp>
        <p:nvSpPr>
          <p:cNvPr id="91" name="Rectangle 279">
            <a:extLst>
              <a:ext uri="{FF2B5EF4-FFF2-40B4-BE49-F238E27FC236}">
                <a16:creationId xmlns:a16="http://schemas.microsoft.com/office/drawing/2014/main" id="{C306E23C-563A-44D2-9CF7-3B97C6971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6485" y="3409007"/>
            <a:ext cx="1027497" cy="38324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Ochrony Informacji Niejawnych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BIN</a:t>
            </a:r>
          </a:p>
        </p:txBody>
      </p:sp>
      <p:sp>
        <p:nvSpPr>
          <p:cNvPr id="93" name="Rectangle 279">
            <a:extLst>
              <a:ext uri="{FF2B5EF4-FFF2-40B4-BE49-F238E27FC236}">
                <a16:creationId xmlns:a16="http://schemas.microsoft.com/office/drawing/2014/main" id="{10AF357B-E46D-45E6-857B-BF0FF7DC3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7663" y="3534332"/>
            <a:ext cx="900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600" dirty="0">
                <a:latin typeface="Calibri" panose="020F0502020204030204" pitchFamily="34" charset="0"/>
              </a:rPr>
              <a:t>Departament Podatków </a:t>
            </a:r>
          </a:p>
          <a:p>
            <a:pPr eaLnBrk="1" hangingPunct="1"/>
            <a:r>
              <a:rPr lang="pl-PL" altLang="pl-PL" sz="600" dirty="0">
                <a:latin typeface="Calibri" panose="020F0502020204030204" pitchFamily="34" charset="0"/>
              </a:rPr>
              <a:t>i Opłat Stanowiących Dochód Jednostek Samorządu Terytorialnego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DPL</a:t>
            </a:r>
          </a:p>
        </p:txBody>
      </p:sp>
      <p:sp>
        <p:nvSpPr>
          <p:cNvPr id="106" name="Rectangle 277">
            <a:extLst>
              <a:ext uri="{FF2B5EF4-FFF2-40B4-BE49-F238E27FC236}">
                <a16:creationId xmlns:a16="http://schemas.microsoft.com/office/drawing/2014/main" id="{5D45DC23-9248-4910-875F-5CC79764E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025" y="5684847"/>
            <a:ext cx="900000" cy="468000"/>
          </a:xfrm>
          <a:prstGeom prst="rect">
            <a:avLst/>
          </a:prstGeom>
          <a:solidFill>
            <a:schemeClr val="bg2">
              <a:lumMod val="20000"/>
              <a:lumOff val="80000"/>
              <a:alpha val="50000"/>
            </a:schemeClr>
          </a:solidFill>
          <a:ln w="12700">
            <a:solidFill>
              <a:schemeClr val="bg2">
                <a:lumMod val="20000"/>
                <a:lumOff val="80000"/>
                <a:alpha val="5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Polski Instytut Ekonomiczny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4F992F-09A8-4BCD-8E9F-8D0A2ACBDFD0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20921</TotalTime>
  <Words>355</Words>
  <Application>Microsoft Office PowerPoint</Application>
  <PresentationFormat>Slajdy 35 mm</PresentationFormat>
  <Paragraphs>173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polskim</dc:title>
  <dc:creator>Waniek Michał</dc:creator>
  <cp:lastModifiedBy>Waniek Michał</cp:lastModifiedBy>
  <cp:revision>1843</cp:revision>
  <cp:lastPrinted>2024-03-14T12:08:32Z</cp:lastPrinted>
  <dcterms:created xsi:type="dcterms:W3CDTF">2006-06-26T12:00:33Z</dcterms:created>
  <dcterms:modified xsi:type="dcterms:W3CDTF">2024-07-03T05:36:18Z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MFVisualMarkingsSettings">
    <vt:lpwstr>HeaderAlignment=1;FooterAlignment=1</vt:lpwstr>
  </property>
  <property fmtid="{D5CDD505-2E9C-101B-9397-08002B2CF9AE}" pid="10" name="DLPManualFileClassification">
    <vt:lpwstr>{5fdfc941-3fcf-4a5b-87be-4848800d39d0}</vt:lpwstr>
  </property>
  <property fmtid="{D5CDD505-2E9C-101B-9397-08002B2CF9AE}" pid="11" name="MFRefresh">
    <vt:lpwstr>False</vt:lpwstr>
  </property>
</Properties>
</file>