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69" r:id="rId2"/>
    <p:sldId id="380" r:id="rId3"/>
    <p:sldId id="389" r:id="rId4"/>
    <p:sldId id="399" r:id="rId5"/>
    <p:sldId id="402" r:id="rId6"/>
    <p:sldId id="400" r:id="rId7"/>
    <p:sldId id="258" r:id="rId8"/>
  </p:sldIdLst>
  <p:sldSz cx="9144000" cy="6858000" type="screen4x3"/>
  <p:notesSz cx="6789738" cy="9929813"/>
  <p:defaultTextStyle>
    <a:defPPr>
      <a:defRPr lang="pl-PL"/>
    </a:defPPr>
    <a:lvl1pPr algn="r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B91C0B"/>
    <a:srgbClr val="061BBA"/>
    <a:srgbClr val="005023"/>
    <a:srgbClr val="E3D307"/>
    <a:srgbClr val="C50BAF"/>
    <a:srgbClr val="C2CC00"/>
    <a:srgbClr val="5C5107"/>
    <a:srgbClr val="3366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245" autoAdjust="0"/>
  </p:normalViewPr>
  <p:slideViewPr>
    <p:cSldViewPr>
      <p:cViewPr varScale="1">
        <p:scale>
          <a:sx n="97" d="100"/>
          <a:sy n="97" d="100"/>
        </p:scale>
        <p:origin x="1103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2220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5947" y="0"/>
            <a:ext cx="2942220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4538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8974" y="4716661"/>
            <a:ext cx="5431790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599"/>
            <a:ext cx="2942220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5947" y="9431599"/>
            <a:ext cx="2942220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E6F1801-116C-420C-97D5-3C838881974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29188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2060575"/>
            <a:ext cx="7129463" cy="14700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3860800"/>
            <a:ext cx="7129463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 wzorca podtytułu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50038" y="908050"/>
            <a:ext cx="2036762" cy="514667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39750" y="908050"/>
            <a:ext cx="5957888" cy="514667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908050"/>
            <a:ext cx="80756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Trzeci poziom</a:t>
            </a:r>
          </a:p>
          <a:p>
            <a:pPr lvl="2"/>
            <a:r>
              <a:rPr lang="pl-PL" smtClean="0"/>
              <a:t>Czwarty poziom</a:t>
            </a:r>
          </a:p>
          <a:p>
            <a:pPr lvl="3"/>
            <a:r>
              <a:rPr lang="pl-PL" smtClean="0"/>
              <a:t>Piąty poziom</a:t>
            </a: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538163" y="6497638"/>
            <a:ext cx="720725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fld id="{34A28BA4-D39C-4ACC-A357-01AA376822D4}" type="slidenum">
              <a:rPr lang="pl-PL"/>
              <a:pPr algn="l">
                <a:spcBef>
                  <a:spcPct val="50000"/>
                </a:spcBef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rgbClr val="005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5023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023"/>
        </a:buClr>
        <a:buChar char="•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023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5023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5023"/>
        </a:buClr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5023"/>
        </a:buClr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5023"/>
        </a:buClr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5023"/>
        </a:buClr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5023"/>
        </a:buClr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060575"/>
            <a:ext cx="7921625" cy="3096617"/>
          </a:xfrm>
        </p:spPr>
        <p:txBody>
          <a:bodyPr/>
          <a:lstStyle/>
          <a:p>
            <a:pPr algn="ctr" eaLnBrk="1" hangingPunct="1"/>
            <a:r>
              <a:rPr lang="pl-PL" dirty="0" smtClean="0"/>
              <a:t>Propozycja obszarów leśnych o zwiększonej funkcji społecznej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sz="20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600" y="5301208"/>
            <a:ext cx="7129463" cy="864096"/>
          </a:xfrm>
        </p:spPr>
        <p:txBody>
          <a:bodyPr/>
          <a:lstStyle/>
          <a:p>
            <a:pPr algn="ctr" eaLnBrk="1" hangingPunct="1"/>
            <a:r>
              <a:rPr lang="pl-PL" sz="1800" dirty="0" smtClean="0"/>
              <a:t>Nadleśnictwo Łochów       	                    Łochów, 27 lipca 2022 </a:t>
            </a:r>
            <a:r>
              <a:rPr lang="pl-PL" sz="1800" dirty="0"/>
              <a:t>r.</a:t>
            </a:r>
          </a:p>
          <a:p>
            <a:pPr eaLnBrk="1" hangingPunct="1"/>
            <a:r>
              <a:rPr lang="pl-PL" sz="1800" dirty="0" smtClean="0"/>
              <a:t>	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ytuł 15"/>
          <p:cNvSpPr>
            <a:spLocks noGrp="1"/>
          </p:cNvSpPr>
          <p:nvPr>
            <p:ph type="title"/>
          </p:nvPr>
        </p:nvSpPr>
        <p:spPr>
          <a:xfrm>
            <a:off x="539552" y="764704"/>
            <a:ext cx="8075612" cy="508000"/>
          </a:xfrm>
        </p:spPr>
        <p:txBody>
          <a:bodyPr/>
          <a:lstStyle/>
          <a:p>
            <a:pPr algn="ctr"/>
            <a:r>
              <a:rPr lang="pl-PL" dirty="0" smtClean="0"/>
              <a:t>Lista wydzieleń obszarów leśnych o zwiększonej funkcji społecznej</a:t>
            </a:r>
            <a:endParaRPr lang="pl-PL" dirty="0"/>
          </a:p>
        </p:txBody>
      </p:sp>
      <p:graphicFrame>
        <p:nvGraphicFramePr>
          <p:cNvPr id="3" name="Symbol zastępczy zawartości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6223889"/>
              </p:ext>
            </p:extLst>
          </p:nvPr>
        </p:nvGraphicFramePr>
        <p:xfrm>
          <a:off x="2051721" y="1272692"/>
          <a:ext cx="4968552" cy="5089371"/>
        </p:xfrm>
        <a:graphic>
          <a:graphicData uri="http://schemas.openxmlformats.org/drawingml/2006/table">
            <a:tbl>
              <a:tblPr/>
              <a:tblGrid>
                <a:gridCol w="1343767">
                  <a:extLst>
                    <a:ext uri="{9D8B030D-6E8A-4147-A177-3AD203B41FA5}">
                      <a16:colId xmlns:a16="http://schemas.microsoft.com/office/drawing/2014/main" val="241468052"/>
                    </a:ext>
                  </a:extLst>
                </a:gridCol>
                <a:gridCol w="2235849">
                  <a:extLst>
                    <a:ext uri="{9D8B030D-6E8A-4147-A177-3AD203B41FA5}">
                      <a16:colId xmlns:a16="http://schemas.microsoft.com/office/drawing/2014/main" val="3713157331"/>
                    </a:ext>
                  </a:extLst>
                </a:gridCol>
                <a:gridCol w="1388936">
                  <a:extLst>
                    <a:ext uri="{9D8B030D-6E8A-4147-A177-3AD203B41FA5}">
                      <a16:colId xmlns:a16="http://schemas.microsoft.com/office/drawing/2014/main" val="4043893168"/>
                    </a:ext>
                  </a:extLst>
                </a:gridCol>
              </a:tblGrid>
              <a:tr h="3841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Leśnictwo </a:t>
                      </a:r>
                    </a:p>
                  </a:txBody>
                  <a:tcPr marL="5726" marR="5726" marT="57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Oddział/Pododział</a:t>
                      </a:r>
                    </a:p>
                  </a:txBody>
                  <a:tcPr marL="5726" marR="5726" marT="5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Powierzchnia [Ha]</a:t>
                      </a:r>
                    </a:p>
                  </a:txBody>
                  <a:tcPr marL="5726" marR="5726" marT="57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15321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Sadowne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13,05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543931"/>
                  </a:ext>
                </a:extLst>
              </a:tr>
              <a:tr h="143202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27 - p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0,80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493577"/>
                  </a:ext>
                </a:extLst>
              </a:tr>
              <a:tr h="14320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13,85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386537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Zieleniec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41,18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368282"/>
                  </a:ext>
                </a:extLst>
              </a:tr>
              <a:tr h="122797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72 -i, -j, -k, -l, -m, -n, -o, -p, -r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21,48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67533"/>
                  </a:ext>
                </a:extLst>
              </a:tr>
              <a:tr h="14320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62,66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721801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Szumin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197 -c, -d, -f, -g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10,33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099411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16,68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220300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199 -a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8,82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824610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200 -a, -b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720160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12,76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93556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19,12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823577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21,78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82368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14,98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956346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187 -a, -b -c, -d, -f, -g, -h, -i, -j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23,46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199739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188 -a, -b -c, -d, -f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8,40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722863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189 -a, -b -c, -d, -f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19,61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815339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190 -a, -b -c, -d, -f, -g, -h, -i, -j, -k, -l, -m, -n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34,14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344188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34,41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533631"/>
                  </a:ext>
                </a:extLst>
              </a:tr>
              <a:tr h="143202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602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17,44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917261"/>
                  </a:ext>
                </a:extLst>
              </a:tr>
              <a:tr h="14320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244,29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988528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Kamionna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36,48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633352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19,48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968525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993001"/>
                  </a:ext>
                </a:extLst>
              </a:tr>
              <a:tr h="143202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251964"/>
                  </a:ext>
                </a:extLst>
              </a:tr>
              <a:tr h="14320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75,88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153286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Urle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8,39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833701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14,16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615552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24,41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671624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9,43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684449"/>
                  </a:ext>
                </a:extLst>
              </a:tr>
              <a:tr h="136976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412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15,32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334737"/>
                  </a:ext>
                </a:extLst>
              </a:tr>
              <a:tr h="143202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413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21,93</a:t>
                      </a:r>
                    </a:p>
                  </a:txBody>
                  <a:tcPr marL="5726" marR="5726" marT="57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951909"/>
                  </a:ext>
                </a:extLst>
              </a:tr>
              <a:tr h="143202">
                <a:tc gridSpan="3"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93,64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417288"/>
                  </a:ext>
                </a:extLst>
              </a:tr>
              <a:tr h="143202"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OGÓŁEM</a:t>
                      </a:r>
                    </a:p>
                  </a:txBody>
                  <a:tcPr marL="5726" marR="5726" marT="57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26" marR="5726" marT="57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490,32</a:t>
                      </a:r>
                    </a:p>
                  </a:txBody>
                  <a:tcPr marL="5726" marR="5726" marT="572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92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52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2"/>
          <p:cNvSpPr txBox="1">
            <a:spLocks/>
          </p:cNvSpPr>
          <p:nvPr/>
        </p:nvSpPr>
        <p:spPr>
          <a:xfrm>
            <a:off x="611560" y="803015"/>
            <a:ext cx="8075240" cy="651346"/>
          </a:xfrm>
          <a:prstGeom prst="rect">
            <a:avLst/>
          </a:prstGeom>
        </p:spPr>
        <p:txBody>
          <a:bodyPr/>
          <a:lstStyle/>
          <a:p>
            <a:pPr lvl="0" algn="l" eaLnBrk="0" hangingPunct="0">
              <a:defRPr/>
            </a:pPr>
            <a:endParaRPr kumimoji="0" lang="pl-PL" sz="2000" b="1" i="0" u="none" strike="noStrike" kern="0" cap="none" spc="0" normalizeH="0" baseline="0" noProof="0" dirty="0">
              <a:ln>
                <a:noFill/>
              </a:ln>
              <a:solidFill>
                <a:srgbClr val="00502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541255" y="620688"/>
            <a:ext cx="8075612" cy="508000"/>
          </a:xfrm>
        </p:spPr>
        <p:txBody>
          <a:bodyPr/>
          <a:lstStyle/>
          <a:p>
            <a:r>
              <a:rPr lang="pl-PL" dirty="0" smtClean="0"/>
              <a:t>Leśnictwo SADOWNE i ZIELENIEC</a:t>
            </a:r>
            <a:endParaRPr lang="pl-PL" dirty="0"/>
          </a:p>
        </p:txBody>
      </p:sp>
      <p:pic>
        <p:nvPicPr>
          <p:cNvPr id="3" name="Symbol zastępczy zawartości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8688"/>
            <a:ext cx="9144000" cy="4816672"/>
          </a:xfrm>
        </p:spPr>
      </p:pic>
    </p:spTree>
    <p:extLst>
      <p:ext uri="{BB962C8B-B14F-4D97-AF65-F5344CB8AC3E}">
        <p14:creationId xmlns:p14="http://schemas.microsoft.com/office/powerpoint/2010/main" val="32542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2"/>
          <p:cNvSpPr txBox="1">
            <a:spLocks/>
          </p:cNvSpPr>
          <p:nvPr/>
        </p:nvSpPr>
        <p:spPr>
          <a:xfrm>
            <a:off x="534380" y="886647"/>
            <a:ext cx="8075240" cy="651346"/>
          </a:xfrm>
          <a:prstGeom prst="rect">
            <a:avLst/>
          </a:prstGeom>
        </p:spPr>
        <p:txBody>
          <a:bodyPr/>
          <a:lstStyle/>
          <a:p>
            <a:pPr lvl="0" algn="l" eaLnBrk="0" hangingPunct="0">
              <a:defRPr/>
            </a:pPr>
            <a:endParaRPr kumimoji="0" lang="pl-PL" sz="2000" b="1" i="0" u="none" strike="noStrike" kern="0" cap="none" spc="0" normalizeH="0" baseline="0" noProof="0" dirty="0">
              <a:ln>
                <a:noFill/>
              </a:ln>
              <a:solidFill>
                <a:srgbClr val="00502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541255" y="620688"/>
            <a:ext cx="8075612" cy="508000"/>
          </a:xfrm>
        </p:spPr>
        <p:txBody>
          <a:bodyPr/>
          <a:lstStyle/>
          <a:p>
            <a:r>
              <a:rPr lang="pl-PL" dirty="0" smtClean="0"/>
              <a:t>Leśnictwo SZUMIN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6" y="1101050"/>
            <a:ext cx="9111683" cy="4826176"/>
          </a:xfrm>
        </p:spPr>
      </p:pic>
    </p:spTree>
    <p:extLst>
      <p:ext uri="{BB962C8B-B14F-4D97-AF65-F5344CB8AC3E}">
        <p14:creationId xmlns:p14="http://schemas.microsoft.com/office/powerpoint/2010/main" val="427801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2"/>
          <p:cNvSpPr txBox="1">
            <a:spLocks/>
          </p:cNvSpPr>
          <p:nvPr/>
        </p:nvSpPr>
        <p:spPr>
          <a:xfrm>
            <a:off x="611560" y="803015"/>
            <a:ext cx="8075240" cy="65134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0" u="none" strike="noStrike" kern="0" cap="none" spc="0" normalizeH="0" baseline="0" noProof="0" dirty="0">
              <a:ln>
                <a:noFill/>
              </a:ln>
              <a:solidFill>
                <a:srgbClr val="00502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541255" y="620688"/>
            <a:ext cx="8075612" cy="508000"/>
          </a:xfrm>
        </p:spPr>
        <p:txBody>
          <a:bodyPr/>
          <a:lstStyle/>
          <a:p>
            <a:r>
              <a:rPr lang="pl-PL" dirty="0" smtClean="0"/>
              <a:t>Leśnictwo KAMIONNA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2837"/>
            <a:ext cx="9151424" cy="4855275"/>
          </a:xfrm>
        </p:spPr>
      </p:pic>
    </p:spTree>
    <p:extLst>
      <p:ext uri="{BB962C8B-B14F-4D97-AF65-F5344CB8AC3E}">
        <p14:creationId xmlns:p14="http://schemas.microsoft.com/office/powerpoint/2010/main" val="392800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541255" y="620688"/>
            <a:ext cx="8075612" cy="508000"/>
          </a:xfrm>
        </p:spPr>
        <p:txBody>
          <a:bodyPr/>
          <a:lstStyle/>
          <a:p>
            <a:r>
              <a:rPr lang="pl-PL" dirty="0" smtClean="0"/>
              <a:t>Leśnictwo URLE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28688"/>
            <a:ext cx="9128357" cy="4820592"/>
          </a:xfrm>
        </p:spPr>
      </p:pic>
    </p:spTree>
    <p:extLst>
      <p:ext uri="{BB962C8B-B14F-4D97-AF65-F5344CB8AC3E}">
        <p14:creationId xmlns:p14="http://schemas.microsoft.com/office/powerpoint/2010/main" val="384144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611188" y="981075"/>
            <a:ext cx="62261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110000"/>
              </a:lnSpc>
            </a:pPr>
            <a:r>
              <a:rPr lang="pl-PL" sz="2800" b="0"/>
              <a:t>Dziękuję za uwagę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580112" y="4149725"/>
            <a:ext cx="3168601" cy="1800225"/>
          </a:xfrm>
        </p:spPr>
        <p:txBody>
          <a:bodyPr/>
          <a:lstStyle/>
          <a:p>
            <a:pPr algn="ctr" eaLnBrk="1" hangingPunct="1">
              <a:lnSpc>
                <a:spcPct val="110000"/>
              </a:lnSpc>
            </a:pPr>
            <a:r>
              <a:rPr lang="pl-PL" sz="1600" b="0" dirty="0">
                <a:solidFill>
                  <a:srgbClr val="FFFFFF"/>
                </a:solidFill>
              </a:rPr>
              <a:t>Nadleśnictwo Łochów w Łochowie</a:t>
            </a:r>
            <a:r>
              <a:rPr lang="pl-PL" sz="2400" b="0" dirty="0">
                <a:solidFill>
                  <a:srgbClr val="FFFFFF"/>
                </a:solidFill>
              </a:rPr>
              <a:t/>
            </a:r>
            <a:br>
              <a:rPr lang="pl-PL" sz="2400" b="0" dirty="0">
                <a:solidFill>
                  <a:srgbClr val="FFFFFF"/>
                </a:solidFill>
              </a:rPr>
            </a:br>
            <a:r>
              <a:rPr lang="pl-PL" sz="1200" b="0" dirty="0">
                <a:solidFill>
                  <a:srgbClr val="FFFFFF"/>
                </a:solidFill>
              </a:rPr>
              <a:t> </a:t>
            </a:r>
            <a:br>
              <a:rPr lang="pl-PL" sz="1200" b="0" dirty="0">
                <a:solidFill>
                  <a:srgbClr val="FFFFFF"/>
                </a:solidFill>
              </a:rPr>
            </a:br>
            <a:r>
              <a:rPr lang="pl-PL" sz="1200" b="0" dirty="0">
                <a:solidFill>
                  <a:srgbClr val="FFFFFF"/>
                </a:solidFill>
              </a:rPr>
              <a:t/>
            </a:r>
            <a:br>
              <a:rPr lang="pl-PL" sz="1200" b="0" dirty="0">
                <a:solidFill>
                  <a:srgbClr val="FFFFFF"/>
                </a:solidFill>
              </a:rPr>
            </a:br>
            <a:r>
              <a:rPr lang="pl-PL" sz="1200" b="0" dirty="0">
                <a:solidFill>
                  <a:srgbClr val="FFFFFF"/>
                </a:solidFill>
              </a:rPr>
              <a:t>ul. Wyszkowska 28</a:t>
            </a:r>
            <a:br>
              <a:rPr lang="pl-PL" sz="1200" b="0" dirty="0">
                <a:solidFill>
                  <a:srgbClr val="FFFFFF"/>
                </a:solidFill>
              </a:rPr>
            </a:br>
            <a:r>
              <a:rPr lang="pl-PL" sz="1200" b="0" dirty="0">
                <a:solidFill>
                  <a:srgbClr val="FFFFFF"/>
                </a:solidFill>
              </a:rPr>
              <a:t>07-130 Łochów</a:t>
            </a:r>
            <a:endParaRPr lang="pl-PL" b="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kt domyślny">
  <a:themeElements>
    <a:clrScheme name="Projekt domyśln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ojekt domyśln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kt domyśln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kt domyśln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kt domyśln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12757</TotalTime>
  <Words>289</Words>
  <Application>Microsoft Office PowerPoint</Application>
  <PresentationFormat>Pokaz na ekranie (4:3)</PresentationFormat>
  <Paragraphs>105</Paragraphs>
  <Slides>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10" baseType="lpstr">
      <vt:lpstr>Arial</vt:lpstr>
      <vt:lpstr>Calibri</vt:lpstr>
      <vt:lpstr>Projekt domyślny</vt:lpstr>
      <vt:lpstr>Propozycja obszarów leśnych o zwiększonej funkcji społecznej  </vt:lpstr>
      <vt:lpstr>Lista wydzieleń obszarów leśnych o zwiększonej funkcji społecznej</vt:lpstr>
      <vt:lpstr>Leśnictwo SADOWNE i ZIELENIEC</vt:lpstr>
      <vt:lpstr>Leśnictwo SZUMIN</vt:lpstr>
      <vt:lpstr>Leśnictwo KAMIONNA</vt:lpstr>
      <vt:lpstr>Leśnictwo URLE</vt:lpstr>
      <vt:lpstr>Nadleśnictwo Łochów w Łochowie    ul. Wyszkowska 28 07-130 Łochów</vt:lpstr>
    </vt:vector>
  </TitlesOfParts>
  <Company>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pb</dc:creator>
  <cp:lastModifiedBy>Krzysztof Dzundza</cp:lastModifiedBy>
  <cp:revision>1312</cp:revision>
  <dcterms:created xsi:type="dcterms:W3CDTF">2006-03-31T11:40:49Z</dcterms:created>
  <dcterms:modified xsi:type="dcterms:W3CDTF">2022-07-27T07:10:52Z</dcterms:modified>
</cp:coreProperties>
</file>