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15"/>
  </p:notesMasterIdLst>
  <p:sldIdLst>
    <p:sldId id="335" r:id="rId2"/>
    <p:sldId id="421" r:id="rId3"/>
    <p:sldId id="405" r:id="rId4"/>
    <p:sldId id="422" r:id="rId5"/>
    <p:sldId id="423" r:id="rId6"/>
    <p:sldId id="424" r:id="rId7"/>
    <p:sldId id="425" r:id="rId8"/>
    <p:sldId id="426" r:id="rId9"/>
    <p:sldId id="427" r:id="rId10"/>
    <p:sldId id="406" r:id="rId11"/>
    <p:sldId id="428" r:id="rId12"/>
    <p:sldId id="420" r:id="rId13"/>
    <p:sldId id="332" r:id="rId14"/>
  </p:sldIdLst>
  <p:sldSz cx="10691813" cy="7559675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7033"/>
    <a:srgbClr val="93C67B"/>
    <a:srgbClr val="8B12B6"/>
    <a:srgbClr val="554B97"/>
    <a:srgbClr val="FFFFFF"/>
    <a:srgbClr val="002073"/>
    <a:srgbClr val="FA8606"/>
    <a:srgbClr val="FDABFF"/>
    <a:srgbClr val="3C3C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86405" autoAdjust="0"/>
  </p:normalViewPr>
  <p:slideViewPr>
    <p:cSldViewPr>
      <p:cViewPr varScale="1">
        <p:scale>
          <a:sx n="100" d="100"/>
          <a:sy n="100" d="100"/>
        </p:scale>
        <p:origin x="1158" y="78"/>
      </p:cViewPr>
      <p:guideLst>
        <p:guide orient="horz" pos="2381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2BD582C5-ACA9-CC8D-C41D-073980717C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2D93768C-B02D-7F18-9C81-BB43B658072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72EB538-6020-4ED0-A450-9F2F49113206}" type="datetimeFigureOut">
              <a:rPr lang="pl-PL"/>
              <a:pPr>
                <a:defRPr/>
              </a:pPr>
              <a:t>2024-01-22</a:t>
            </a:fld>
            <a:endParaRPr lang="pl-PL"/>
          </a:p>
        </p:txBody>
      </p:sp>
      <p:sp>
        <p:nvSpPr>
          <p:cNvPr id="4" name="Symbol zastępczy obrazu slajdu 3">
            <a:extLst>
              <a:ext uri="{FF2B5EF4-FFF2-40B4-BE49-F238E27FC236}">
                <a16:creationId xmlns:a16="http://schemas.microsoft.com/office/drawing/2014/main" id="{4FFC6629-C316-4010-5541-56707C89A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>
            <a:extLst>
              <a:ext uri="{FF2B5EF4-FFF2-40B4-BE49-F238E27FC236}">
                <a16:creationId xmlns:a16="http://schemas.microsoft.com/office/drawing/2014/main" id="{D0ACA120-1CF5-761A-4E21-402E84E044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C0CF1FA-2B93-9410-D13E-2E54130A4D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5D39FE-5CE1-5B3A-B556-F64301F077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B0F54BB-6727-475F-9FD5-ED33A44F28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obrazu slajdu 1">
            <a:extLst>
              <a:ext uri="{FF2B5EF4-FFF2-40B4-BE49-F238E27FC236}">
                <a16:creationId xmlns:a16="http://schemas.microsoft.com/office/drawing/2014/main" id="{BAEE2547-540A-1C34-FE42-74B7256CA3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Symbol zastępczy notatek 2">
            <a:extLst>
              <a:ext uri="{FF2B5EF4-FFF2-40B4-BE49-F238E27FC236}">
                <a16:creationId xmlns:a16="http://schemas.microsoft.com/office/drawing/2014/main" id="{DDF80B94-0AD1-674B-9CD7-B6303076A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 sz="1100"/>
          </a:p>
        </p:txBody>
      </p:sp>
      <p:sp>
        <p:nvSpPr>
          <p:cNvPr id="18436" name="Symbol zastępczy numeru slajdu 3">
            <a:extLst>
              <a:ext uri="{FF2B5EF4-FFF2-40B4-BE49-F238E27FC236}">
                <a16:creationId xmlns:a16="http://schemas.microsoft.com/office/drawing/2014/main" id="{B1643D38-FEB1-BF10-7F1F-D0C9BA7904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3A1AAAA-A27A-45D8-A6BC-60C8906F3B44}" type="slidenum">
              <a:rPr lang="pl-PL" altLang="pl-PL" smtClean="0"/>
              <a:pPr/>
              <a:t>1</a:t>
            </a:fld>
            <a:endParaRPr lang="pl-PL" alt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ymbol zastępczy obrazu slajdu 1">
            <a:extLst>
              <a:ext uri="{FF2B5EF4-FFF2-40B4-BE49-F238E27FC236}">
                <a16:creationId xmlns:a16="http://schemas.microsoft.com/office/drawing/2014/main" id="{466BD8E8-B3B3-7AB7-A7D9-28512CC473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Symbol zastępczy notatek 2">
            <a:extLst>
              <a:ext uri="{FF2B5EF4-FFF2-40B4-BE49-F238E27FC236}">
                <a16:creationId xmlns:a16="http://schemas.microsoft.com/office/drawing/2014/main" id="{4ECC5434-4ECC-331F-C4CA-9B68E47CD8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75780" name="Symbol zastępczy numeru slajdu 3">
            <a:extLst>
              <a:ext uri="{FF2B5EF4-FFF2-40B4-BE49-F238E27FC236}">
                <a16:creationId xmlns:a16="http://schemas.microsoft.com/office/drawing/2014/main" id="{092FFC74-E949-55C8-0CF9-F6786888A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96D3F3AB-27F5-4E4A-B72A-414B2435B818}" type="slidenum">
              <a:rPr lang="pl-PL" altLang="pl-PL" smtClean="0"/>
              <a:pPr/>
              <a:t>13</a:t>
            </a:fld>
            <a:endParaRPr lang="pl-PL" alt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730D38-E5A9-7471-3D54-D6038BF6D7C7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D55CA3-7F74-5CB7-CE0D-4EE6B5B4DDBB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006C04D2-107A-BCE9-C207-DB50E5B4CC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32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970A86B6-99C4-5470-920D-CE74DB0595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977419B7-7FF6-E590-F5D9-3364AF12E5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AB949CE0-C342-20F2-6EE5-F75136DEBB9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C00CCD4E-465C-9EC5-39E6-478597F131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B460CF82-7A62-361F-0E2F-3A88B69147E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E59F1ED2-80D3-A4AB-30CC-717E9020540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6E19FAB3-F003-8736-E7CD-E490AA03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8A6B2964-CF72-417C-92A5-962D14C2EA66}" type="datetime1">
              <a:rPr lang="pl-PL"/>
              <a:pPr>
                <a:defRPr/>
              </a:pPr>
              <a:t>2024-01-22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7594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6E2C80A2-9629-695F-723F-E8BE4BCD0B54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A8C071A-B719-ECA3-A9BC-3D1C1DFCAD4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5BE31E0A-2CB3-78E2-8774-31A64E5F053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FC1BAB0-3474-D04B-02ED-E2A0408D42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AACD4-1935-4594-B09B-D604099FBD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790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B2EE699A-F706-7E17-10A2-58E398FBC02C}"/>
              </a:ext>
            </a:extLst>
          </p:cNvPr>
          <p:cNvSpPr/>
          <p:nvPr userDrawn="1"/>
        </p:nvSpPr>
        <p:spPr>
          <a:xfrm>
            <a:off x="1025525" y="0"/>
            <a:ext cx="1079500" cy="179388"/>
          </a:xfrm>
          <a:prstGeom prst="rect">
            <a:avLst/>
          </a:prstGeom>
          <a:solidFill>
            <a:srgbClr val="3E3EBC"/>
          </a:solidFill>
          <a:ln>
            <a:solidFill>
              <a:srgbClr val="3E3E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98DD9EDF-CB7F-FF5C-25AA-FC99C843CABB}"/>
              </a:ext>
            </a:extLst>
          </p:cNvPr>
          <p:cNvSpPr/>
          <p:nvPr userDrawn="1"/>
        </p:nvSpPr>
        <p:spPr>
          <a:xfrm>
            <a:off x="2105025" y="0"/>
            <a:ext cx="7559675" cy="179388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4AB7ECF7-5F2A-8E43-E254-7C13376942FB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7" name="Symbol zastępczy obrazu 6"/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8" name="Symbol zastępczy numeru slajdu 4">
            <a:extLst>
              <a:ext uri="{FF2B5EF4-FFF2-40B4-BE49-F238E27FC236}">
                <a16:creationId xmlns:a16="http://schemas.microsoft.com/office/drawing/2014/main" id="{4C2649F0-26E5-6853-C3EE-9A371F7CA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DC56F-5EC6-4779-B8AE-9F497CE5691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06987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E3E37C2E-F500-C5C4-5C95-EF85C157471A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1F0E33A-13B1-E7B3-25B6-AB01A5D4489E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BDBDE9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0BE43D26-630A-3E41-1D96-9E719EE2F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42D27-7C08-42B2-A660-8D480D28AFF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00552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id="{F226233A-7F78-0743-7F6B-B3BF691AC1C8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Symbol zastępczy numeru slajdu 4">
            <a:extLst>
              <a:ext uri="{FF2B5EF4-FFF2-40B4-BE49-F238E27FC236}">
                <a16:creationId xmlns:a16="http://schemas.microsoft.com/office/drawing/2014/main" id="{9B2FFA07-704C-E982-2705-4DF055D156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E51C2-DA85-4B3F-89E1-1C82D2A3FFF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6660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A82A406C-573A-C610-465C-38169DCFDD13}"/>
              </a:ext>
            </a:extLst>
          </p:cNvPr>
          <p:cNvSpPr/>
          <p:nvPr userDrawn="1"/>
        </p:nvSpPr>
        <p:spPr>
          <a:xfrm>
            <a:off x="2465388" y="4500563"/>
            <a:ext cx="8226425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 descr="Obraz zawierający tekst&#10;&#10;Opis wygenerowany automatycznie">
            <a:extLst>
              <a:ext uri="{FF2B5EF4-FFF2-40B4-BE49-F238E27FC236}">
                <a16:creationId xmlns:a16="http://schemas.microsoft.com/office/drawing/2014/main" id="{315CB2AE-2B66-AE8F-4815-9EC616DE08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E477DB40-0FEF-3C81-9CEF-5187356751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1B726731-63E0-A81F-D896-1E09C1C413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>
            <a:extLst>
              <a:ext uri="{FF2B5EF4-FFF2-40B4-BE49-F238E27FC236}">
                <a16:creationId xmlns:a16="http://schemas.microsoft.com/office/drawing/2014/main" id="{8FA6312E-1CC0-9BB3-1E4F-677250C76D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ymbol zastępczy obrazu 10"/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1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8739F1ED-ECE2-D191-9258-C6FE98463726}"/>
              </a:ext>
            </a:extLst>
          </p:cNvPr>
          <p:cNvSpPr/>
          <p:nvPr userDrawn="1"/>
        </p:nvSpPr>
        <p:spPr>
          <a:xfrm>
            <a:off x="1027113" y="1973263"/>
            <a:ext cx="8639175" cy="43275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65CE1F-0983-5DCC-E24D-77F25B68CC5A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C4BDA65C-130D-0D60-CF03-1DADB1F0B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4C85B052-953A-9BCB-8B58-F809AA5DB1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539750"/>
            <a:ext cx="1081088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3FAD5608-FF65-DC91-879D-4866ECDF02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8" y="539750"/>
            <a:ext cx="10795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3CDD25EB-514E-A9AE-C292-DE1F55ED1D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E6F0C523-F2B3-52D1-F411-90D4B466AF4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CF400E4D-E34F-EE58-FAED-971EECF222B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5419653-40A8-3651-FE69-AC65DB32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0A5C0BFC-F57E-4854-AD2F-52CCD1599EE5}" type="datetime1">
              <a:rPr lang="pl-PL"/>
              <a:pPr>
                <a:defRPr/>
              </a:pPr>
              <a:t>2024-01-22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2369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ADEB7DBC-94F2-0B41-A20A-11275D7FD93D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4EB7AEFB-0090-A071-EA2C-6B65F0A7E1FF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3666C197-55EB-9ABC-30A1-81A835AC5E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979613"/>
            <a:ext cx="3959225" cy="720725"/>
          </a:xfrm>
          <a:prstGeom prst="rect">
            <a:avLst/>
          </a:prstGeom>
          <a:solidFill>
            <a:srgbClr val="3E3EBC">
              <a:alpha val="9215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73A4532A-5772-D0F1-6DD1-06F2078E50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CAF41E-C15B-4EDF-03E1-31DFB856AB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1FEFF701-4926-852F-FB23-8B77605F636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5C330585-DA52-62F3-83DA-7064684051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0EA20B0F-6411-9B54-FCC1-98C13C4F5CC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69F8F5F6-916A-CA74-60C9-68A751F538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C8C6158B-5D62-A78C-494D-A14A365A766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7682056-F133-D32D-D76E-BD0C221E84B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5EEE5BB7-EB35-B5F6-63F3-451BEC71E23A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CBD4D9A4-4773-AE82-C0E5-D2E8AA804A0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05566B2F-329C-CECA-0F9E-06A9CF7D3FE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B94E0A31-970C-D0B2-2865-59DD3EA035E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0B1D8062-2078-F5AF-4E1A-E6807AEC95A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BC55E75C-C8D9-E700-7CE7-4BA5FC84FD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Obraz 26">
            <a:extLst>
              <a:ext uri="{FF2B5EF4-FFF2-40B4-BE49-F238E27FC236}">
                <a16:creationId xmlns:a16="http://schemas.microsoft.com/office/drawing/2014/main" id="{1D4F2F74-8710-11CB-383A-EBE0EF7FCB9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0923844-C53D-0DEE-3A07-AE42B97403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30955AA-06E6-4C04-A951-CDEFB0C61620}" type="datetime1">
              <a:rPr lang="pl-PL"/>
              <a:pPr>
                <a:defRPr/>
              </a:pPr>
              <a:t>2024-01-22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1608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7711244B-4F40-0B97-CE65-6790B8B5D82E}"/>
              </a:ext>
            </a:extLst>
          </p:cNvPr>
          <p:cNvSpPr/>
          <p:nvPr userDrawn="1"/>
        </p:nvSpPr>
        <p:spPr>
          <a:xfrm>
            <a:off x="1025525" y="1982788"/>
            <a:ext cx="8640763" cy="4318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3BE7D14-95B9-BF15-DB72-D2BA92C040B2}"/>
              </a:ext>
            </a:extLst>
          </p:cNvPr>
          <p:cNvSpPr/>
          <p:nvPr userDrawn="1"/>
        </p:nvSpPr>
        <p:spPr>
          <a:xfrm>
            <a:off x="0" y="0"/>
            <a:ext cx="4986338" cy="26939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10">
            <a:extLst>
              <a:ext uri="{FF2B5EF4-FFF2-40B4-BE49-F238E27FC236}">
                <a16:creationId xmlns:a16="http://schemas.microsoft.com/office/drawing/2014/main" id="{E7D8ACD8-BAF2-5C2D-E943-269919EC7F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2">
            <a:extLst>
              <a:ext uri="{FF2B5EF4-FFF2-40B4-BE49-F238E27FC236}">
                <a16:creationId xmlns:a16="http://schemas.microsoft.com/office/drawing/2014/main" id="{6377412B-EB3E-069B-D451-02D940648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13">
            <a:extLst>
              <a:ext uri="{FF2B5EF4-FFF2-40B4-BE49-F238E27FC236}">
                <a16:creationId xmlns:a16="http://schemas.microsoft.com/office/drawing/2014/main" id="{8129BDBD-3525-175E-0E51-F677A1CAC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14">
            <a:extLst>
              <a:ext uri="{FF2B5EF4-FFF2-40B4-BE49-F238E27FC236}">
                <a16:creationId xmlns:a16="http://schemas.microsoft.com/office/drawing/2014/main" id="{C1808DC0-571A-1069-664E-C9683FEBD9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5">
            <a:extLst>
              <a:ext uri="{FF2B5EF4-FFF2-40B4-BE49-F238E27FC236}">
                <a16:creationId xmlns:a16="http://schemas.microsoft.com/office/drawing/2014/main" id="{8442D7DB-1DC0-791B-2CB9-5021F52514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0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az 16">
            <a:extLst>
              <a:ext uri="{FF2B5EF4-FFF2-40B4-BE49-F238E27FC236}">
                <a16:creationId xmlns:a16="http://schemas.microsoft.com/office/drawing/2014/main" id="{366017A6-4D80-DF11-23AC-7FA4C3561E8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244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az 17">
            <a:extLst>
              <a:ext uri="{FF2B5EF4-FFF2-40B4-BE49-F238E27FC236}">
                <a16:creationId xmlns:a16="http://schemas.microsoft.com/office/drawing/2014/main" id="{1AEDEC54-1976-47B1-00C7-7F3FD3F2836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53816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8">
            <a:extLst>
              <a:ext uri="{FF2B5EF4-FFF2-40B4-BE49-F238E27FC236}">
                <a16:creationId xmlns:a16="http://schemas.microsoft.com/office/drawing/2014/main" id="{50A51F08-0EEB-0B47-E6BD-854E76E48AD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5461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az 19">
            <a:extLst>
              <a:ext uri="{FF2B5EF4-FFF2-40B4-BE49-F238E27FC236}">
                <a16:creationId xmlns:a16="http://schemas.microsoft.com/office/drawing/2014/main" id="{9F1A7A94-0449-EAFA-A83B-A007548AB81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12541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20">
            <a:extLst>
              <a:ext uri="{FF2B5EF4-FFF2-40B4-BE49-F238E27FC236}">
                <a16:creationId xmlns:a16="http://schemas.microsoft.com/office/drawing/2014/main" id="{F348E6CD-5191-DC34-655B-5074431ABAB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542925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Obraz 21">
            <a:extLst>
              <a:ext uri="{FF2B5EF4-FFF2-40B4-BE49-F238E27FC236}">
                <a16:creationId xmlns:a16="http://schemas.microsoft.com/office/drawing/2014/main" id="{360C72B7-5169-5E45-0100-440E68B795A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53498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az 22">
            <a:extLst>
              <a:ext uri="{FF2B5EF4-FFF2-40B4-BE49-F238E27FC236}">
                <a16:creationId xmlns:a16="http://schemas.microsoft.com/office/drawing/2014/main" id="{1C4A0A19-673D-145F-6DFC-40B600258B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325" y="5318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az 23">
            <a:extLst>
              <a:ext uri="{FF2B5EF4-FFF2-40B4-BE49-F238E27FC236}">
                <a16:creationId xmlns:a16="http://schemas.microsoft.com/office/drawing/2014/main" id="{A877BC93-4E60-144A-78AD-D6F9D9D4B5E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1252538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Obraz 24">
            <a:extLst>
              <a:ext uri="{FF2B5EF4-FFF2-40B4-BE49-F238E27FC236}">
                <a16:creationId xmlns:a16="http://schemas.microsoft.com/office/drawing/2014/main" id="{4F4873E9-C79E-B261-04BE-CA28065C46E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3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Obraz 25">
            <a:extLst>
              <a:ext uri="{FF2B5EF4-FFF2-40B4-BE49-F238E27FC236}">
                <a16:creationId xmlns:a16="http://schemas.microsoft.com/office/drawing/2014/main" id="{FE70FD2E-EA85-554B-1232-3BC065FB7D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125095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EF9AE2F3-97CD-D842-8A32-447D365C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66063" y="539750"/>
            <a:ext cx="1798637" cy="34925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FCADBE59-3A8D-4B60-B132-C38BCB58B296}" type="datetime1">
              <a:rPr lang="pl-PL"/>
              <a:pPr>
                <a:defRPr/>
              </a:pPr>
              <a:t>2024-01-22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4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38F80E62-F779-E75A-3EDA-9B9408D9FE1E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2DC8FB52-1049-0B90-AC4A-4E1E63F93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9F58DD2E-7804-923E-46BD-CF87938385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49A5FB3C-3E55-982C-261C-5D59E85CD25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13" descr="Obraz zawierający tekst&#10;&#10;Opis wygenerowany automatycznie">
            <a:extLst>
              <a:ext uri="{FF2B5EF4-FFF2-40B4-BE49-F238E27FC236}">
                <a16:creationId xmlns:a16="http://schemas.microsoft.com/office/drawing/2014/main" id="{5EFDB916-5D59-5F95-71B4-A6775E636F0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4500563"/>
            <a:ext cx="3959225" cy="720725"/>
          </a:xfrm>
          <a:prstGeom prst="rect">
            <a:avLst/>
          </a:prstGeom>
          <a:solidFill>
            <a:srgbClr val="3E3E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EA56248-3DCF-5D60-E274-18657B84ED3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B22F03D3-40A2-4AD9-B377-A57BF4766CB0}" type="datetime1">
              <a:rPr lang="pl-PL"/>
              <a:pPr>
                <a:defRPr/>
              </a:pPr>
              <a:t>2024-01-22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225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422F9659-3B01-4348-6479-4947BD64F93C}"/>
              </a:ext>
            </a:extLst>
          </p:cNvPr>
          <p:cNvSpPr/>
          <p:nvPr userDrawn="1"/>
        </p:nvSpPr>
        <p:spPr>
          <a:xfrm>
            <a:off x="2825750" y="4500563"/>
            <a:ext cx="6840538" cy="1800225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" name="Obraz 8">
            <a:extLst>
              <a:ext uri="{FF2B5EF4-FFF2-40B4-BE49-F238E27FC236}">
                <a16:creationId xmlns:a16="http://schemas.microsoft.com/office/drawing/2014/main" id="{7983F097-BEE9-5A41-A0DB-7F02C85990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6370638"/>
            <a:ext cx="1620837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10">
            <a:extLst>
              <a:ext uri="{FF2B5EF4-FFF2-40B4-BE49-F238E27FC236}">
                <a16:creationId xmlns:a16="http://schemas.microsoft.com/office/drawing/2014/main" id="{49DC1EF5-CF40-A829-92AF-216354CA4B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370638"/>
            <a:ext cx="2633662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12">
            <a:extLst>
              <a:ext uri="{FF2B5EF4-FFF2-40B4-BE49-F238E27FC236}">
                <a16:creationId xmlns:a16="http://schemas.microsoft.com/office/drawing/2014/main" id="{CA88542B-6973-162C-5C1D-2D1AC1145A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688" y="6370638"/>
            <a:ext cx="2239962" cy="95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ymbol zastępczy obrazu 1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FA50DA2-8251-5626-1298-E9495E7D081E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866063" y="539750"/>
            <a:ext cx="1800225" cy="366713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defRPr/>
            </a:pPr>
            <a:fld id="{CF55F772-CAF8-4F5B-A4F7-962CF19BD0E5}" type="datetime1">
              <a:rPr lang="pl-PL"/>
              <a:pPr>
                <a:defRPr/>
              </a:pPr>
              <a:t>2024-01-22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5670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7C8AB4D1-D460-526B-486B-2EBD71191A67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rgbClr val="BDBD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6101D7CB-EEA7-3455-0F03-6165F8CD9F28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DA6FE23-B704-FEAB-5BE1-8CC21435C722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/>
              <a:t>Kliknij ikonę, aby dodać obraz</a:t>
            </a:r>
            <a:endParaRPr lang="pl-PL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>
            <a:extLst>
              <a:ext uri="{FF2B5EF4-FFF2-40B4-BE49-F238E27FC236}">
                <a16:creationId xmlns:a16="http://schemas.microsoft.com/office/drawing/2014/main" id="{B13A8E0C-031B-8985-8EF3-DB846745240A}"/>
              </a:ext>
            </a:extLst>
          </p:cNvPr>
          <p:cNvSpPr/>
          <p:nvPr userDrawn="1"/>
        </p:nvSpPr>
        <p:spPr>
          <a:xfrm>
            <a:off x="2825750" y="4500563"/>
            <a:ext cx="7196138" cy="215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3A6A260E-A839-124D-B089-35E13250A7DA}"/>
              </a:ext>
            </a:extLst>
          </p:cNvPr>
          <p:cNvSpPr/>
          <p:nvPr userDrawn="1"/>
        </p:nvSpPr>
        <p:spPr>
          <a:xfrm>
            <a:off x="3905250" y="4500563"/>
            <a:ext cx="3600450" cy="358775"/>
          </a:xfrm>
          <a:prstGeom prst="rect">
            <a:avLst/>
          </a:prstGeom>
          <a:solidFill>
            <a:srgbClr val="554B97"/>
          </a:solidFill>
          <a:ln>
            <a:solidFill>
              <a:srgbClr val="554B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803FC-5BFA-9B59-D454-AB3015658CD9}"/>
              </a:ext>
            </a:extLst>
          </p:cNvPr>
          <p:cNvSpPr/>
          <p:nvPr userDrawn="1"/>
        </p:nvSpPr>
        <p:spPr>
          <a:xfrm>
            <a:off x="2825750" y="4500563"/>
            <a:ext cx="1079500" cy="35877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rtlCol="0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pPr lvl="0"/>
            <a:r>
              <a:rPr lang="pl-PL" noProof="0" dirty="0"/>
              <a:t>Kliknij ikonę, aby dodać obraz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63324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B256C58C-0B91-7112-00B5-45BA5613D379}"/>
              </a:ext>
            </a:extLst>
          </p:cNvPr>
          <p:cNvSpPr/>
          <p:nvPr userDrawn="1"/>
        </p:nvSpPr>
        <p:spPr>
          <a:xfrm>
            <a:off x="8585200" y="7380288"/>
            <a:ext cx="1079500" cy="179387"/>
          </a:xfrm>
          <a:prstGeom prst="rect">
            <a:avLst/>
          </a:prstGeom>
          <a:solidFill>
            <a:srgbClr val="93C67B"/>
          </a:solidFill>
          <a:ln>
            <a:solidFill>
              <a:srgbClr val="BDBDE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numeru slajdu 4">
            <a:extLst>
              <a:ext uri="{FF2B5EF4-FFF2-40B4-BE49-F238E27FC236}">
                <a16:creationId xmlns:a16="http://schemas.microsoft.com/office/drawing/2014/main" id="{ED18D69B-C12C-D036-BE07-68C1F325B2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6BE7B-80CB-4926-B646-E23E8BCBFE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40040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F838251-A90A-E97D-BC8F-B58CBB8A8B9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025525" y="900113"/>
            <a:ext cx="8640763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  <a:endParaRPr lang="en-US" altLang="pl-PL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689E6D8-A678-E7D5-D127-C805F2C57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025525" y="1979613"/>
            <a:ext cx="8640763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  <a:endParaRPr lang="en-US" altLang="pl-PL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216D459C-06A4-70A3-97CA-25CE224F0982}"/>
              </a:ext>
            </a:extLst>
          </p:cNvPr>
          <p:cNvSpPr/>
          <p:nvPr userDrawn="1"/>
        </p:nvSpPr>
        <p:spPr>
          <a:xfrm>
            <a:off x="1025525" y="0"/>
            <a:ext cx="1081088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8427F517-131B-CB47-FB7B-08410CF6CFF6}"/>
              </a:ext>
            </a:extLst>
          </p:cNvPr>
          <p:cNvSpPr/>
          <p:nvPr userDrawn="1"/>
        </p:nvSpPr>
        <p:spPr>
          <a:xfrm>
            <a:off x="2106613" y="0"/>
            <a:ext cx="7559675" cy="179388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9BAE3DA0-9E47-9E1A-3A63-2F550208A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925"/>
            <a:ext cx="1079500" cy="179388"/>
          </a:xfrm>
          <a:prstGeom prst="rect">
            <a:avLst/>
          </a:prstGeom>
          <a:noFill/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tx2"/>
                </a:solidFill>
                <a:latin typeface="Open Sans" panose="020B0606030504020204" pitchFamily="34" charset="0"/>
              </a:defRPr>
            </a:lvl1pPr>
          </a:lstStyle>
          <a:p>
            <a:pPr>
              <a:defRPr/>
            </a:pPr>
            <a:fld id="{B6149208-B9E7-43D3-8F68-4BAE28D468F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61DCC141-D514-6954-7992-D59F5F8620D3}"/>
              </a:ext>
            </a:extLst>
          </p:cNvPr>
          <p:cNvSpPr/>
          <p:nvPr userDrawn="1"/>
        </p:nvSpPr>
        <p:spPr>
          <a:xfrm>
            <a:off x="8585200" y="7380288"/>
            <a:ext cx="1081088" cy="179387"/>
          </a:xfrm>
          <a:prstGeom prst="rect">
            <a:avLst/>
          </a:prstGeom>
          <a:solidFill>
            <a:srgbClr val="93C6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751" r:id="rId1"/>
    <p:sldLayoutId id="2147486752" r:id="rId2"/>
    <p:sldLayoutId id="2147486753" r:id="rId3"/>
    <p:sldLayoutId id="2147486754" r:id="rId4"/>
    <p:sldLayoutId id="2147486755" r:id="rId5"/>
    <p:sldLayoutId id="2147486756" r:id="rId6"/>
    <p:sldLayoutId id="2147486757" r:id="rId7"/>
    <p:sldLayoutId id="2147486758" r:id="rId8"/>
    <p:sldLayoutId id="2147486759" r:id="rId9"/>
    <p:sldLayoutId id="2147486760" r:id="rId10"/>
    <p:sldLayoutId id="2147486761" r:id="rId11"/>
    <p:sldLayoutId id="2147486762" r:id="rId12"/>
    <p:sldLayoutId id="2147486763" r:id="rId13"/>
    <p:sldLayoutId id="2147486764" r:id="rId14"/>
  </p:sldLayoutIdLst>
  <p:hf hdr="0" ftr="0"/>
  <p:txStyles>
    <p:titleStyle>
      <a:lvl1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algn="l" defTabSz="1006475" rtl="0" eaLnBrk="0" fontAlgn="base" hangingPunct="0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4572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6pPr>
      <a:lvl7pPr marL="9144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7pPr>
      <a:lvl8pPr marL="13716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8pPr>
      <a:lvl9pPr marL="1828800" algn="l" defTabSz="1006475" rtl="0" fontAlgn="base">
        <a:lnSpc>
          <a:spcPts val="36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9pPr>
    </p:titleStyle>
    <p:bodyStyle>
      <a:lvl1pPr marL="250825" indent="-250825" algn="l" defTabSz="1006475" rtl="0" eaLnBrk="0" fontAlgn="base" hangingPunct="0">
        <a:lnSpc>
          <a:spcPts val="2400"/>
        </a:lnSpc>
        <a:spcBef>
          <a:spcPts val="1100"/>
        </a:spcBef>
        <a:spcAft>
          <a:spcPct val="0"/>
        </a:spcAft>
        <a:buClr>
          <a:schemeClr val="accent1"/>
        </a:buClr>
        <a:buBlip>
          <a:blip r:embed="rId16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6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7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8888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Blip>
          <a:blip r:embed="rId18"/>
        </a:buBlip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713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6950" indent="-250825" algn="l" defTabSz="1006475" rtl="0" eaLnBrk="0" fontAlgn="base" hangingPunct="0">
        <a:lnSpc>
          <a:spcPts val="2400"/>
        </a:lnSpc>
        <a:spcBef>
          <a:spcPts val="55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ec.europa.eu/competition-policy/state-aid/legislation/sgei/swap-rate-proxies_en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>
            <a:extLst>
              <a:ext uri="{FF2B5EF4-FFF2-40B4-BE49-F238E27FC236}">
                <a16:creationId xmlns:a16="http://schemas.microsoft.com/office/drawing/2014/main" id="{25C1F810-5A2C-73E7-E2EA-32E6C2F66B7E}"/>
              </a:ext>
            </a:extLst>
          </p:cNvPr>
          <p:cNvSpPr txBox="1">
            <a:spLocks/>
          </p:cNvSpPr>
          <p:nvPr/>
        </p:nvSpPr>
        <p:spPr bwMode="auto">
          <a:xfrm>
            <a:off x="629382" y="5075981"/>
            <a:ext cx="9433048" cy="553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/>
            <a:r>
              <a:rPr lang="pl-PL" dirty="0"/>
              <a:t>Pomoc publiczna w działaniu FENX.01.04 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16" name="Tytuł 15">
            <a:extLst>
              <a:ext uri="{FF2B5EF4-FFF2-40B4-BE49-F238E27FC236}">
                <a16:creationId xmlns:a16="http://schemas.microsoft.com/office/drawing/2014/main" id="{787170AE-D786-C4B8-1BF9-CCE382B9595F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410" y="179437"/>
            <a:ext cx="2736205" cy="287436"/>
          </a:xfrm>
        </p:spPr>
        <p:txBody>
          <a:bodyPr/>
          <a:lstStyle/>
          <a:p>
            <a:r>
              <a:rPr lang="pl-PL" sz="1800" dirty="0">
                <a:solidFill>
                  <a:srgbClr val="FFFFFF"/>
                </a:solidFill>
              </a:rPr>
              <a:t>Slajd tytułowy</a:t>
            </a:r>
          </a:p>
        </p:txBody>
      </p:sp>
      <p:sp>
        <p:nvSpPr>
          <p:cNvPr id="17411" name="Symbol zastępczy numeru slajdu 3" hidden="1">
            <a:extLst>
              <a:ext uri="{FF2B5EF4-FFF2-40B4-BE49-F238E27FC236}">
                <a16:creationId xmlns:a16="http://schemas.microsoft.com/office/drawing/2014/main" id="{8DAD59DD-94E0-2873-3ED3-462EDA8BB8A3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7652ED6-1A5F-41C8-8CF9-EFF1C693D102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13CA0706-8249-3742-85AE-F68EDE7037D0}"/>
              </a:ext>
            </a:extLst>
          </p:cNvPr>
          <p:cNvSpPr txBox="1">
            <a:spLocks/>
          </p:cNvSpPr>
          <p:nvPr/>
        </p:nvSpPr>
        <p:spPr bwMode="auto">
          <a:xfrm>
            <a:off x="781782" y="6012086"/>
            <a:ext cx="9433048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25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Piotr Ruciński, Wydział Pomocy Publicznej</a:t>
            </a:r>
          </a:p>
          <a:p>
            <a:pPr algn="ctr" eaLnBrk="1" hangingPunct="1">
              <a:lnSpc>
                <a:spcPts val="25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25 stycznia 2024 r.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00B03E41-BEFE-8873-57E5-B9E5EB0E71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719485"/>
            <a:ext cx="8640763" cy="972120"/>
          </a:xfrm>
        </p:spPr>
        <p:txBody>
          <a:bodyPr/>
          <a:lstStyle/>
          <a:p>
            <a:r>
              <a:rPr lang="pl-PL" dirty="0"/>
              <a:t>Pomoc de </a:t>
            </a:r>
            <a:r>
              <a:rPr lang="pl-PL" dirty="0" err="1"/>
              <a:t>minimis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	– Rozporządzenie Komisji Nr 2023/2832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1822091"/>
            <a:ext cx="8640763" cy="475193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Rozporządzenie Komisji (UE) nr 2023/2832 z dn. 13 grudnia 2023 r. w  sprawie stosowania art. 107 i 108 Traktatu o funkcjonowaniu Unii  Europejskiej do pomocy de </a:t>
            </a:r>
            <a:r>
              <a:rPr kumimoji="0" lang="pl-PL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minimis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 przyznawanej przedsiębiorstwom  wykonującym usługi świadczone w ogólnym interesie gospodarczym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Powierzenie powinno być dokonane na piśmie i zawierać informacje o usłudze świadczonej w ogólnym interesie gospodarczym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Limit pomocy de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minimis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wynosi 750.000 euro w okresie 3 ostatnich lat rozumianych jako lata kroczące, tj. okres 3 x 365 dni wstecz</a:t>
            </a: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Limit ten dotyczy grupy podmiotów powiązanych tworzących „jedno przedsiębiorstwo” w rozumieniu przepisów o pomocy de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minimis</a:t>
            </a:r>
            <a:endParaRPr kumimoji="0" lang="pl-PL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Pomoc de </a:t>
            </a:r>
            <a:r>
              <a:rPr kumimoji="0" lang="pl-PL" sz="16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minimis</a:t>
            </a:r>
            <a:r>
              <a:rPr kumimoji="0" lang="pl-PL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udzielona zgodnie z Rozporządzeniem KE 2023/2832 nie może być kumulowana z jakąkolwiek inną rekompensatą (wynagrodzeniem) dotyczącą tych samych usług w ogólnym interesie gospodarczym, bez względu na to, czy rekompensata ta stanowi, czy też nie stanowi pomocy publicznej w rozumieniu art. 107 ust. 1 TFUE.</a:t>
            </a:r>
          </a:p>
          <a:p>
            <a:pPr algn="just"/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59450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10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58184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525" y="719485"/>
            <a:ext cx="8640763" cy="1115814"/>
          </a:xfrm>
        </p:spPr>
        <p:txBody>
          <a:bodyPr/>
          <a:lstStyle/>
          <a:p>
            <a:r>
              <a:rPr lang="pl-PL" dirty="0"/>
              <a:t>Pomoc de </a:t>
            </a:r>
            <a:r>
              <a:rPr lang="pl-PL" dirty="0" err="1"/>
              <a:t>minimis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		– Rozporządzenie Komisji 2023/2831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525" y="2195661"/>
            <a:ext cx="8640763" cy="4463902"/>
          </a:xfrm>
        </p:spPr>
        <p:txBody>
          <a:bodyPr/>
          <a:lstStyle/>
          <a:p>
            <a:pPr marL="180975" indent="0" algn="just">
              <a:lnSpc>
                <a:spcPts val="2200"/>
              </a:lnSpc>
              <a:spcBef>
                <a:spcPts val="800"/>
              </a:spcBef>
              <a:buNone/>
              <a:tabLst>
                <a:tab pos="447675" algn="l"/>
              </a:tabLst>
            </a:pPr>
            <a:r>
              <a:rPr lang="pl-PL" b="1" dirty="0"/>
              <a:t>Rozporządzenie Komisji (UE) nr 2023/2831 z dnia 13 grudnia 2023 r. w sprawie stosowania art. 107 i 108 Traktatu o funkcjonowaniu Unii Europejskiej do pomocy de </a:t>
            </a:r>
            <a:r>
              <a:rPr lang="pl-PL" b="1" dirty="0" err="1"/>
              <a:t>minimis</a:t>
            </a:r>
            <a:endParaRPr lang="pl-PL" b="1" dirty="0"/>
          </a:p>
          <a:p>
            <a:pPr marL="180975" indent="0" algn="just">
              <a:lnSpc>
                <a:spcPts val="2200"/>
              </a:lnSpc>
              <a:spcBef>
                <a:spcPts val="800"/>
              </a:spcBef>
              <a:buNone/>
              <a:tabLst>
                <a:tab pos="447675" algn="l"/>
              </a:tabLst>
            </a:pPr>
            <a:endParaRPr lang="pl-PL" b="1" dirty="0"/>
          </a:p>
          <a:p>
            <a:pPr marL="466725" indent="-285750" algn="just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dirty="0"/>
              <a:t>Nie jest wymagane powierzenie UOIG</a:t>
            </a:r>
          </a:p>
          <a:p>
            <a:pPr marL="466725" indent="-285750" algn="just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dirty="0"/>
              <a:t>Limit kwotowy pomocy de </a:t>
            </a:r>
            <a:r>
              <a:rPr lang="pl-PL" dirty="0" err="1"/>
              <a:t>minimis</a:t>
            </a:r>
            <a:r>
              <a:rPr lang="pl-PL" dirty="0"/>
              <a:t>: 300.000 euro w okresie 3 ostatnich lat rozumianych jako lata kroczące, tj. okres 3 x 365 dni wstecz</a:t>
            </a:r>
          </a:p>
          <a:p>
            <a:pPr marL="466725" indent="-285750" algn="just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dirty="0"/>
              <a:t>Limit ten dotyczy grupy podmiotów powiązanych tworzących „jedno przedsiębiorstwo” w rozumieniu przepisów o pomocy de </a:t>
            </a:r>
            <a:r>
              <a:rPr lang="pl-PL" dirty="0" err="1"/>
              <a:t>minimis</a:t>
            </a:r>
            <a:endParaRPr lang="pl-PL" dirty="0"/>
          </a:p>
          <a:p>
            <a:pPr marL="466725" indent="-285750" algn="just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</a:pPr>
            <a:r>
              <a:rPr lang="pl-PL" dirty="0"/>
              <a:t>Udzielenie pomocy de </a:t>
            </a:r>
            <a:r>
              <a:rPr lang="pl-PL" dirty="0" err="1"/>
              <a:t>minimis</a:t>
            </a:r>
            <a:r>
              <a:rPr lang="pl-PL" dirty="0"/>
              <a:t> potwierdzane jest zaświadczeniem</a:t>
            </a:r>
          </a:p>
          <a:p>
            <a:pPr marL="466725" indent="-285750" algn="just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pl-PL" dirty="0"/>
          </a:p>
          <a:p>
            <a:pPr marL="466725" indent="-285750" algn="just">
              <a:lnSpc>
                <a:spcPts val="22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447675" algn="l"/>
              </a:tabLst>
            </a:pPr>
            <a:endParaRPr lang="pl-PL" dirty="0"/>
          </a:p>
          <a:p>
            <a:pPr marL="466725" indent="-285750" algn="just">
              <a:lnSpc>
                <a:spcPts val="2200"/>
              </a:lnSpc>
              <a:spcBef>
                <a:spcPts val="800"/>
              </a:spcBef>
              <a:buFont typeface="Wingdings" panose="05000000000000000000" pitchFamily="2" charset="2"/>
              <a:buChar char="Ø"/>
              <a:tabLst>
                <a:tab pos="447675" algn="l"/>
              </a:tabLst>
            </a:pPr>
            <a:endParaRPr lang="pl-PL" dirty="0"/>
          </a:p>
          <a:p>
            <a:pPr algn="just"/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59450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11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44109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Elementy wniosku związane z pomocą publiczną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937" y="1691629"/>
            <a:ext cx="8640763" cy="468049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Wniosek o dofinansowanie, sekcja I (</a:t>
            </a:r>
            <a:r>
              <a:rPr lang="pl-PL" sz="2000" i="1" dirty="0"/>
              <a:t>Dodatkowe informacje</a:t>
            </a:r>
            <a:r>
              <a:rPr lang="pl-PL" sz="2000" dirty="0"/>
              <a:t>) wraz z instrukcją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Załącznik dotyczący wystąpienia pomocy publicznej lub pomocy de </a:t>
            </a:r>
            <a:r>
              <a:rPr lang="pl-PL" sz="2000" dirty="0" err="1"/>
              <a:t>minimis</a:t>
            </a:r>
            <a:r>
              <a:rPr lang="pl-PL" sz="2000" dirty="0"/>
              <a:t> (zał. 20)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Akt powierzający świadczenie usługi w ogólnym interesie gospodarczym, na którą wnioskowana jest pomoc (zał. 21)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Model finansowy dla całego okresu powierzenia odpowiadający aktowi powierzenia, wykazujący, iż w wyniku otrzymania dofinansowania łączna rekompensata nie przekroczy dopuszczalnej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sz="2000" dirty="0"/>
              <a:t>Załącznik pn. Dokumenty potwierdzające dopuszczalność pomocy (zał. 21 zawierający 3 Formularze informacji przedstawiane przy ubieganiu się o pomoc – wybrać w zależności od przeznaczenia wnioskowanej pomocy)</a:t>
            </a:r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12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18083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41CC9D9-3570-F1F5-ECF3-011D406141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7308229"/>
            <a:ext cx="10691813" cy="251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Tytuł 1">
            <a:extLst>
              <a:ext uri="{FF2B5EF4-FFF2-40B4-BE49-F238E27FC236}">
                <a16:creationId xmlns:a16="http://schemas.microsoft.com/office/drawing/2014/main" id="{5C606A43-3DCD-DBFD-BEF8-A1F6A0EB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382" y="5075981"/>
            <a:ext cx="9433048" cy="553510"/>
          </a:xfrm>
        </p:spPr>
        <p:txBody>
          <a:bodyPr/>
          <a:lstStyle/>
          <a:p>
            <a:pPr algn="ctr" eaLnBrk="1" hangingPunct="1"/>
            <a:r>
              <a:rPr lang="pl-PL" altLang="pl-PL" sz="320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Dziękuję za uwagę.</a:t>
            </a:r>
            <a:endParaRPr lang="pl-PL" altLang="pl-PL" sz="1800" b="0" dirty="0">
              <a:solidFill>
                <a:srgbClr val="002073"/>
              </a:solidFill>
              <a:latin typeface="Open Sans" panose="020B0806030504020204" pitchFamily="34" charset="0"/>
              <a:cs typeface="Open Sans" panose="020B0806030504020204" pitchFamily="34" charset="0"/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418E5255-1E55-91C6-5533-1D99C144A2B4}"/>
              </a:ext>
            </a:extLst>
          </p:cNvPr>
          <p:cNvSpPr txBox="1">
            <a:spLocks/>
          </p:cNvSpPr>
          <p:nvPr/>
        </p:nvSpPr>
        <p:spPr bwMode="auto">
          <a:xfrm>
            <a:off x="629382" y="5629491"/>
            <a:ext cx="9433048" cy="103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algn="l" defTabSz="1006475" rtl="0" eaLnBrk="0" fontAlgn="base" hangingPunct="0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4572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6pPr>
            <a:lvl7pPr marL="9144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7pPr>
            <a:lvl8pPr marL="13716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8pPr>
            <a:lvl9pPr marL="1828800" algn="l" defTabSz="1006475" rtl="0" fontAlgn="base">
              <a:lnSpc>
                <a:spcPts val="36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9pPr>
          </a:lstStyle>
          <a:p>
            <a:pPr algn="ctr" eaLnBrk="1" hangingPunct="1">
              <a:lnSpc>
                <a:spcPts val="3000"/>
              </a:lnSpc>
            </a:pPr>
            <a:r>
              <a:rPr lang="pl-PL" altLang="pl-PL" sz="1400" b="0" dirty="0">
                <a:solidFill>
                  <a:srgbClr val="00207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Zapraszamy na stronę:</a:t>
            </a:r>
          </a:p>
          <a:p>
            <a:pPr algn="ctr" eaLnBrk="1" hangingPunct="1">
              <a:lnSpc>
                <a:spcPts val="3000"/>
              </a:lnSpc>
            </a:pPr>
            <a:r>
              <a:rPr lang="pl-PL" altLang="pl-PL" sz="1400" b="0" u="sng" dirty="0">
                <a:solidFill>
                  <a:srgbClr val="007033"/>
                </a:solidFill>
                <a:latin typeface="Open Sans" panose="020B0806030504020204" pitchFamily="34" charset="0"/>
                <a:cs typeface="Open Sans" panose="020B0806030504020204" pitchFamily="34" charset="0"/>
              </a:rPr>
              <a:t>www.gov.pl/web/nfosigw/fundusze-europejskie-na-infrastrukture-klimat-i-srodowisko</a:t>
            </a:r>
          </a:p>
        </p:txBody>
      </p:sp>
      <p:sp>
        <p:nvSpPr>
          <p:cNvPr id="74755" name="Symbol zastępczy numeru slajdu 2" hidden="1">
            <a:extLst>
              <a:ext uri="{FF2B5EF4-FFF2-40B4-BE49-F238E27FC236}">
                <a16:creationId xmlns:a16="http://schemas.microsoft.com/office/drawing/2014/main" id="{21EEAE4B-6A9B-9FAD-8F55-1930A5D587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625B326-A187-4C68-A9E3-C464BC509609}" type="slidenum">
              <a:rPr lang="pl-PL" altLang="pl-PL" smtClean="0">
                <a:solidFill>
                  <a:schemeClr val="tx2"/>
                </a:solidFill>
                <a:latin typeface="Open Sans" panose="020B0806030504020204" pitchFamily="34" charset="0"/>
              </a:rPr>
              <a:pPr/>
              <a:t>13</a:t>
            </a:fld>
            <a:endParaRPr lang="pl-PL" altLang="pl-PL" dirty="0">
              <a:solidFill>
                <a:schemeClr val="tx2"/>
              </a:solidFill>
              <a:latin typeface="Open Sans" panose="020B0806030504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Plan szkolenia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ClrTx/>
              <a:buFont typeface="+mj-lt"/>
              <a:buAutoNum type="arabicPeriod"/>
            </a:pPr>
            <a:r>
              <a:rPr lang="pl-PL" sz="2000" dirty="0"/>
              <a:t>Regulacje prawne i zasady udzielania: </a:t>
            </a:r>
          </a:p>
          <a:p>
            <a:pPr marL="628650">
              <a:buClrTx/>
              <a:buFont typeface="Symbol" panose="05050102010706020507" pitchFamily="18" charset="2"/>
              <a:buChar char="-"/>
            </a:pPr>
            <a:r>
              <a:rPr lang="pl-PL" sz="2000" dirty="0"/>
              <a:t>pomocy publicznej stanowiącej rekompensatę za świadczenie usług w ogólnym interesie gospodarczym </a:t>
            </a:r>
          </a:p>
          <a:p>
            <a:pPr marL="628650">
              <a:buClrTx/>
              <a:buFont typeface="Symbol" panose="05050102010706020507" pitchFamily="18" charset="2"/>
              <a:buChar char="-"/>
            </a:pPr>
            <a:r>
              <a:rPr lang="pl-PL" sz="2000" dirty="0"/>
              <a:t>pomocy de </a:t>
            </a:r>
            <a:r>
              <a:rPr lang="pl-PL" sz="2000" dirty="0" err="1"/>
              <a:t>minimis</a:t>
            </a:r>
            <a:r>
              <a:rPr lang="pl-PL" sz="2000" dirty="0"/>
              <a:t> stanowiącej rekompensatę za świadczenie usług w ogólnym interesie gospodarczym </a:t>
            </a:r>
          </a:p>
          <a:p>
            <a:pPr marL="628650">
              <a:buClrTx/>
              <a:buFont typeface="Symbol" panose="05050102010706020507" pitchFamily="18" charset="2"/>
              <a:buChar char="-"/>
            </a:pPr>
            <a:r>
              <a:rPr lang="pl-PL" sz="2000" dirty="0"/>
              <a:t>pomocy de </a:t>
            </a:r>
            <a:r>
              <a:rPr lang="pl-PL" sz="2000" dirty="0" err="1"/>
              <a:t>minimis</a:t>
            </a:r>
            <a:r>
              <a:rPr lang="pl-PL" sz="2000" dirty="0"/>
              <a:t> </a:t>
            </a:r>
          </a:p>
          <a:p>
            <a:pPr marL="342900" indent="-342900">
              <a:spcBef>
                <a:spcPts val="2400"/>
              </a:spcBef>
              <a:buClrTx/>
              <a:buFont typeface="+mj-lt"/>
              <a:buAutoNum type="arabicPeriod" startAt="2"/>
            </a:pPr>
            <a:r>
              <a:rPr lang="pl-PL" sz="2000" dirty="0"/>
              <a:t>Elementy wniosku związane z pomocą publiczną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2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98310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 publiczna – regulacje 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619597"/>
            <a:ext cx="8640763" cy="4679950"/>
          </a:xfrm>
        </p:spPr>
        <p:txBody>
          <a:bodyPr/>
          <a:lstStyle/>
          <a:p>
            <a:pPr marL="0" indent="0" algn="just">
              <a:buNone/>
            </a:pPr>
            <a:r>
              <a:rPr lang="x-none" dirty="0"/>
              <a:t>Zgodnie z art. 107 ust. 1 Traktatu o funkcjonowaniu Unii Europejskiej (TFUE) wsparcie stanowi pomoc publiczną, jeśli łącznie spełnia następujące przesłanki</a:t>
            </a:r>
            <a:r>
              <a:rPr lang="pl-PL" dirty="0"/>
              <a:t>:</a:t>
            </a:r>
          </a:p>
          <a:p>
            <a:pPr marL="542925" lvl="0" algn="just">
              <a:buFont typeface="Arial" panose="020B0604020202020204" pitchFamily="34" charset="0"/>
              <a:buChar char="•"/>
            </a:pPr>
            <a:r>
              <a:rPr lang="pl-PL" dirty="0"/>
              <a:t> udzielane jest przez państwo lub ze źródeł państwowych;</a:t>
            </a:r>
          </a:p>
          <a:p>
            <a:pPr marL="542925" lvl="0" algn="just">
              <a:buFont typeface="Arial" panose="020B0604020202020204" pitchFamily="34" charset="0"/>
              <a:buChar char="•"/>
            </a:pPr>
            <a:r>
              <a:rPr lang="pl-PL" dirty="0"/>
              <a:t> udzielane jest przedsiębiorcy (podmiotowi prowadzącemu działalność gospodarczą, tj. oferującemu produkty lub usługi na rynku);</a:t>
            </a:r>
          </a:p>
          <a:p>
            <a:pPr marL="542925" lvl="0" algn="just">
              <a:buFont typeface="Arial" panose="020B0604020202020204" pitchFamily="34" charset="0"/>
              <a:buChar char="•"/>
            </a:pPr>
            <a:r>
              <a:rPr lang="pl-PL" dirty="0"/>
              <a:t> powoduje uzyskanie przez przedsiębiorstwo korzyści;</a:t>
            </a:r>
          </a:p>
          <a:p>
            <a:pPr marL="542925" lvl="0" algn="just">
              <a:buFont typeface="Arial" panose="020B0604020202020204" pitchFamily="34" charset="0"/>
              <a:buChar char="•"/>
            </a:pPr>
            <a:r>
              <a:rPr lang="pl-PL" dirty="0"/>
              <a:t> ma charakter selektywny oraz</a:t>
            </a:r>
          </a:p>
          <a:p>
            <a:pPr marL="542925" lvl="0" algn="just">
              <a:buFont typeface="Arial" panose="020B0604020202020204" pitchFamily="34" charset="0"/>
              <a:buChar char="•"/>
            </a:pPr>
            <a:r>
              <a:rPr lang="pl-PL" dirty="0"/>
              <a:t> grozi zakłóceniem lub zakłóca konkurencję oraz wpływa na wymianę handlową między państwami członkowskimi UE.</a:t>
            </a:r>
          </a:p>
          <a:p>
            <a:pPr marL="0" indent="0" algn="just">
              <a:buNone/>
            </a:pPr>
            <a:r>
              <a:rPr lang="pl-PL" dirty="0"/>
              <a:t>W naborze FENX.01.04 zasadniczo przesłanki powyższe będą spełnione, z nielicznymi wyjątkami, a zatem dofinansowanie inwestycji będzie stanowić pomoc publiczną.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3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0115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 publiczna – regulacje 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073008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     Brak pomocy publicznej (wyjątki):</a:t>
            </a:r>
          </a:p>
          <a:p>
            <a:pPr marL="0" indent="0" algn="just">
              <a:buNone/>
            </a:pPr>
            <a:endParaRPr lang="pl-PL" dirty="0"/>
          </a:p>
          <a:p>
            <a:pPr marL="542925" lvl="0" algn="just">
              <a:buFont typeface="Arial" panose="020B0604020202020204" pitchFamily="34" charset="0"/>
              <a:buChar char="•"/>
            </a:pPr>
            <a:r>
              <a:rPr lang="pl-PL" dirty="0"/>
              <a:t>Przesłanka korzyści może być niespełniona w przypadku, gdy Wnioskodawca wnioskuje o dofinansowanie instalacji, a został wybrany w konkurencyjnym nieograniczonym przetargu na jej prowadzenie (ustalone w takim przetargu wynagrodzenie ma charakter rynkowy), a wnioskowana dotacja zastąpi część tego wynagrodzenia, co zostało przewidziane w umowie zawieranej po przetargu. </a:t>
            </a:r>
          </a:p>
          <a:p>
            <a:pPr marL="542925" lvl="0" algn="just">
              <a:buFont typeface="Arial" panose="020B0604020202020204" pitchFamily="34" charset="0"/>
              <a:buChar char="•"/>
            </a:pPr>
            <a:r>
              <a:rPr lang="pl-PL" dirty="0"/>
              <a:t>Wnioskodawcą i właścicielem infrastruktury wytworzonej w ramach projektu będzie gmina, natomiast nie będzie ona operatorem tego majątku (tj. nie będzie prowadzić instalacji), lecz wyłoni operatora w konkurencyjnym nieograniczonym przetargu (w warunkach zamówienia należy przewidzieć nieodpłatne udostępnienie operatorowi infrastruktury należącej do gminy).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4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313344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Pomoc publiczna – regulacje prawne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547589"/>
            <a:ext cx="9073008" cy="5040560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Rodzaje pomocy publicznej możliwe do zastosowania na przedsięwzięcia dedykowane instalacjom do przetwarzania odpadów komunalnych: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rekompensata za świadczenie usług w ogólnym interesie gospodarczym (UOIG)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pomoc de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minimis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dla przedsiębiorstw zobowiązanych do świadczenia UOIG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pomoc de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minimis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(dla innych przedsiębiorstw)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5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064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672603"/>
            <a:ext cx="8640763" cy="1079500"/>
          </a:xfrm>
        </p:spPr>
        <p:txBody>
          <a:bodyPr/>
          <a:lstStyle/>
          <a:p>
            <a:r>
              <a:rPr lang="pl-PL" dirty="0"/>
              <a:t>Rekompensata – Decyzja Komisji 2012/21/UE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403573"/>
            <a:ext cx="9073008" cy="5184576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Decyzja Komisji z 20 grudnia 2011 r. w sprawie stosowania art. 106 ust. 2 Traktatu o funkcjonowaniu Unii Europejskiej do pomocy państwa w formie rekompensaty z tytułu świadczenia usług publicznych, przyznawanej przedsiębiorstwom zobowiązanym do wykonywania usług świadczonych w ogólnym interesie gospodarczym (Dz. Urz. UE 2012 L 7/3)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Operator musi zostać specjalnie zobowiązany przez organ publiczny do wykonywania szczególnych UOIG. Nałożenie zobowiązania następuje w formie jednego lub kilku aktów wskazujących: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przedmiot i czas trwania zobowiązania z tytułu świadczenia UOIG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nazwę przedsiębiorstwa i terytorium, którego zobowiązanie dotyczy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rodzaj wszystkich wyłącznych lub specjalnych praw przyznanych przedsiębiorstwu przez organ powierzający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wskaźniki służące do obliczania, kontrolowania i przeglądu wysokości rekompensaty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ustalenia dotyczące unikania i zwrotów nadwyżek rekompensat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odniesienie do Decyzji Komisji 2012/21/UE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6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99490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672603"/>
            <a:ext cx="8640763" cy="1079500"/>
          </a:xfrm>
        </p:spPr>
        <p:txBody>
          <a:bodyPr/>
          <a:lstStyle/>
          <a:p>
            <a:r>
              <a:rPr lang="pl-PL" dirty="0"/>
              <a:t>Rekompensata – Decyzja Komisji 2012/21/UE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835349"/>
            <a:ext cx="9073008" cy="5184576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Zobowiązanie do świadczenia UOIG stanowiących zadanie własne gminy może dotyczyć jedynie gminy macierzystej. Wobec innych gmin spółka ma status podmiotu zewnętrznego.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Przypadki szczególne: spółka kilku gmin, porozumienie międzygminne.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7</a:t>
            </a:fld>
            <a:endParaRPr lang="pl-PL" altLang="pl-PL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7198818C-0D7E-2E71-AC92-6B0B3AF38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498" y="3838685"/>
            <a:ext cx="954401" cy="381255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7873EBF2-92AF-9F4D-262E-646D9D972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4084" y="2847290"/>
            <a:ext cx="3865644" cy="929889"/>
          </a:xfrm>
          <a:prstGeom prst="rect">
            <a:avLst/>
          </a:prstGeom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C58D58B3-46D6-B12B-16D4-C3F9936E2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3422" y="4289348"/>
            <a:ext cx="3865644" cy="929889"/>
          </a:xfrm>
          <a:prstGeom prst="rect">
            <a:avLst/>
          </a:prstGeom>
        </p:spPr>
      </p:pic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84A864FD-939B-8D8A-5A28-54D930862124}"/>
              </a:ext>
            </a:extLst>
          </p:cNvPr>
          <p:cNvCxnSpPr/>
          <p:nvPr/>
        </p:nvCxnSpPr>
        <p:spPr>
          <a:xfrm flipV="1">
            <a:off x="3105992" y="3353572"/>
            <a:ext cx="720080" cy="464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>
            <a:extLst>
              <a:ext uri="{FF2B5EF4-FFF2-40B4-BE49-F238E27FC236}">
                <a16:creationId xmlns:a16="http://schemas.microsoft.com/office/drawing/2014/main" id="{88E9CC24-9D51-97BA-7D06-D857FE1D9C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3116761" y="4155843"/>
            <a:ext cx="788499" cy="54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6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672603"/>
            <a:ext cx="8640763" cy="1079500"/>
          </a:xfrm>
        </p:spPr>
        <p:txBody>
          <a:bodyPr/>
          <a:lstStyle/>
          <a:p>
            <a:r>
              <a:rPr lang="pl-PL" dirty="0"/>
              <a:t>Rekompensata – Decyzja Komisji 2012/21/UE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403573"/>
            <a:ext cx="9073008" cy="5112568"/>
          </a:xfrm>
        </p:spPr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Czas zobowiązania do świadczenia UOIG nie może być dłuższy niż 10 lat, chyba że operator przeprowadził znaczne inwestycje, które muszą być amortyzowane przez dłuższy czas zgodnie z ogólnie przyjętymi zasadami rachunkowości. W takim przypadku okres powierzenia może być odpowiednio dłuższy.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Roczna kwota rekompensaty z tytułu świadczenia UOIG, nie może przekroczyć 15 mln euro (jeśli wartość rekompensaty zmienia się w okresie powierzenia, kwotę roczną oblicza się dzieląc całkowitą rekompensatę przewidywaną w okresie powierzenia przez liczbę lat okresu powierzenie).</a:t>
            </a:r>
          </a:p>
          <a:p>
            <a:pPr marL="285750" marR="0" lvl="0" indent="-28575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Rekompensata nie może przekraczać kwoty niezbędnej do pokrycia kosztów netto wynikających z wywiązywania się z zobowiązań z tytułu świadczenia usług publicznych, z uwzględnieniem rozsądnego zysku.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8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874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D6FACC1-2E1C-7635-6D2D-CBD91C1F9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7" y="672603"/>
            <a:ext cx="8640763" cy="1079500"/>
          </a:xfrm>
        </p:spPr>
        <p:txBody>
          <a:bodyPr/>
          <a:lstStyle/>
          <a:p>
            <a:r>
              <a:rPr lang="pl-PL" dirty="0"/>
              <a:t>Rekompensata – Decyzja Komisji 2012/21/UE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CB80A-ADC9-1848-7920-6826A6EA1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1752103"/>
            <a:ext cx="9073008" cy="3827934"/>
          </a:xfrm>
        </p:spPr>
        <p:txBody>
          <a:bodyPr/>
          <a:lstStyle/>
          <a:p>
            <a:pPr marL="285750" marR="0" lvl="0" indent="-28575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Podstawowym wskaźnikiem do badania czy rekompensata nie jest nadmierna jest wewnętrzna stopa zwrotu (IRR –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Internal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Rate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of Return). Zastosowanie innych wskaźników jest możliwe, gdy z jakichś względów nie można zastosować IRR. </a:t>
            </a:r>
          </a:p>
          <a:p>
            <a:pPr marL="0" marR="0" lvl="0" indent="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Rozsądny zysk (mierzony wskaźnikiem IRR) nie może przekraczać odpowiedniej stopy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swap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powiększonej o premię w wysokości 100 punktów bazowych, chyba że operator ponosi szczególne ryzyko. Stopy </a:t>
            </a:r>
            <a:r>
              <a:rPr kumimoji="0" lang="pl-PL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swap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/>
                <a:ea typeface="+mn-ea"/>
                <a:cs typeface="+mn-cs"/>
              </a:rPr>
              <a:t> są publikowane na stronach Komisji Europejskiej pod adresem: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Open Sans"/>
                <a:ea typeface="+mn-ea"/>
                <a:cs typeface="+mn-cs"/>
                <a:hlinkClick r:id="rId2"/>
              </a:rPr>
              <a:t>https://ec.europa.eu/competition-policy/state-aid/legislation/sgei/swap-rate-proxies_en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srgbClr val="5A5A5A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</a:t>
            </a:r>
          </a:p>
          <a:p>
            <a:pPr marL="0" indent="0" algn="just">
              <a:buNone/>
            </a:pPr>
            <a:endParaRPr lang="pl-PL" dirty="0"/>
          </a:p>
        </p:txBody>
      </p:sp>
      <p:pic>
        <p:nvPicPr>
          <p:cNvPr id="6" name="Obraz 5" descr="Ciąg znaków: FEnIKS, Rzeczpospolita Polska, UE i NFOŚiGW">
            <a:extLst>
              <a:ext uri="{FF2B5EF4-FFF2-40B4-BE49-F238E27FC236}">
                <a16:creationId xmlns:a16="http://schemas.microsoft.com/office/drawing/2014/main" id="{45846810-B0F1-C8C0-BBF3-910242C685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" y="6779369"/>
            <a:ext cx="6661371" cy="66049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959270C-5C5F-7B42-F706-AAAE3C2CDF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6BE7B-80CB-4926-B646-E23E8BCBFE23}" type="slidenum">
              <a:rPr lang="pl-PL" altLang="pl-PL" smtClean="0"/>
              <a:pPr>
                <a:defRPr/>
              </a:pPr>
              <a:t>9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607964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0</TotalTime>
  <Words>1100</Words>
  <Application>Microsoft Office PowerPoint</Application>
  <PresentationFormat>Niestandardowy</PresentationFormat>
  <Paragraphs>97</Paragraphs>
  <Slides>13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9" baseType="lpstr">
      <vt:lpstr>Arial</vt:lpstr>
      <vt:lpstr>Calibri</vt:lpstr>
      <vt:lpstr>Open Sans</vt:lpstr>
      <vt:lpstr>Symbol</vt:lpstr>
      <vt:lpstr>Wingdings</vt:lpstr>
      <vt:lpstr>Motyw pakietu Office</vt:lpstr>
      <vt:lpstr>Slajd tytułowy</vt:lpstr>
      <vt:lpstr>Plan szkolenia</vt:lpstr>
      <vt:lpstr>Pomoc publiczna – regulacje prawne</vt:lpstr>
      <vt:lpstr>Pomoc publiczna – regulacje prawne</vt:lpstr>
      <vt:lpstr>Pomoc publiczna – regulacje prawne</vt:lpstr>
      <vt:lpstr>Rekompensata – Decyzja Komisji 2012/21/UE</vt:lpstr>
      <vt:lpstr>Rekompensata – Decyzja Komisji 2012/21/UE</vt:lpstr>
      <vt:lpstr>Rekompensata – Decyzja Komisji 2012/21/UE</vt:lpstr>
      <vt:lpstr>Rekompensata – Decyzja Komisji 2012/21/UE</vt:lpstr>
      <vt:lpstr>Pomoc de minimis   – Rozporządzenie Komisji Nr 2023/2832 </vt:lpstr>
      <vt:lpstr>Pomoc de minimis    – Rozporządzenie Komisji 2023/2831</vt:lpstr>
      <vt:lpstr>Elementy wniosku związane z pomocą publiczną 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Wzór prezentacji FEnIKS</dc:title>
  <dc:creator/>
  <cp:lastModifiedBy/>
  <cp:revision>1</cp:revision>
  <dcterms:created xsi:type="dcterms:W3CDTF">2023-09-15T11:09:44Z</dcterms:created>
  <dcterms:modified xsi:type="dcterms:W3CDTF">2024-01-22T14:29:41Z</dcterms:modified>
</cp:coreProperties>
</file>