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9" r:id="rId1"/>
  </p:sldMasterIdLst>
  <p:notesMasterIdLst>
    <p:notesMasterId r:id="rId65"/>
  </p:notesMasterIdLst>
  <p:handoutMasterIdLst>
    <p:handoutMasterId r:id="rId66"/>
  </p:handoutMasterIdLst>
  <p:sldIdLst>
    <p:sldId id="1041" r:id="rId2"/>
    <p:sldId id="1170" r:id="rId3"/>
    <p:sldId id="1244" r:id="rId4"/>
    <p:sldId id="1333" r:id="rId5"/>
    <p:sldId id="1289" r:id="rId6"/>
    <p:sldId id="1330" r:id="rId7"/>
    <p:sldId id="1291" r:id="rId8"/>
    <p:sldId id="1292" r:id="rId9"/>
    <p:sldId id="1293" r:id="rId10"/>
    <p:sldId id="1250" r:id="rId11"/>
    <p:sldId id="1294" r:id="rId12"/>
    <p:sldId id="1252" r:id="rId13"/>
    <p:sldId id="1253" r:id="rId14"/>
    <p:sldId id="1343" r:id="rId15"/>
    <p:sldId id="1356" r:id="rId16"/>
    <p:sldId id="1298" r:id="rId17"/>
    <p:sldId id="1299" r:id="rId18"/>
    <p:sldId id="1300" r:id="rId19"/>
    <p:sldId id="1301" r:id="rId20"/>
    <p:sldId id="1302" r:id="rId21"/>
    <p:sldId id="1303" r:id="rId22"/>
    <p:sldId id="1304" r:id="rId23"/>
    <p:sldId id="1305" r:id="rId24"/>
    <p:sldId id="1306" r:id="rId25"/>
    <p:sldId id="1368" r:id="rId26"/>
    <p:sldId id="1363" r:id="rId27"/>
    <p:sldId id="1344" r:id="rId28"/>
    <p:sldId id="1320" r:id="rId29"/>
    <p:sldId id="1357" r:id="rId30"/>
    <p:sldId id="1345" r:id="rId31"/>
    <p:sldId id="1373" r:id="rId32"/>
    <p:sldId id="1374" r:id="rId33"/>
    <p:sldId id="1359" r:id="rId34"/>
    <p:sldId id="1331" r:id="rId35"/>
    <p:sldId id="1355" r:id="rId36"/>
    <p:sldId id="1321" r:id="rId37"/>
    <p:sldId id="1354" r:id="rId38"/>
    <p:sldId id="1367" r:id="rId39"/>
    <p:sldId id="1347" r:id="rId40"/>
    <p:sldId id="1322" r:id="rId41"/>
    <p:sldId id="1370" r:id="rId42"/>
    <p:sldId id="1371" r:id="rId43"/>
    <p:sldId id="1349" r:id="rId44"/>
    <p:sldId id="1369" r:id="rId45"/>
    <p:sldId id="1372" r:id="rId46"/>
    <p:sldId id="1419" r:id="rId47"/>
    <p:sldId id="1434" r:id="rId48"/>
    <p:sldId id="1346" r:id="rId49"/>
    <p:sldId id="1358" r:id="rId50"/>
    <p:sldId id="1366" r:id="rId51"/>
    <p:sldId id="1348" r:id="rId52"/>
    <p:sldId id="1365" r:id="rId53"/>
    <p:sldId id="1323" r:id="rId54"/>
    <p:sldId id="1364" r:id="rId55"/>
    <p:sldId id="1350" r:id="rId56"/>
    <p:sldId id="1334" r:id="rId57"/>
    <p:sldId id="1360" r:id="rId58"/>
    <p:sldId id="1337" r:id="rId59"/>
    <p:sldId id="1361" r:id="rId60"/>
    <p:sldId id="1389" r:id="rId61"/>
    <p:sldId id="870" r:id="rId62"/>
    <p:sldId id="911" r:id="rId63"/>
    <p:sldId id="871" r:id="rId64"/>
  </p:sldIdLst>
  <p:sldSz cx="12192000" cy="6858000"/>
  <p:notesSz cx="6858000" cy="9144000"/>
  <p:embeddedFontLst>
    <p:embeddedFont>
      <p:font typeface="Lato Black" panose="020F0502020204030203" pitchFamily="34" charset="0"/>
      <p:bold r:id="rId67"/>
      <p:boldItalic r:id="rId68"/>
    </p:embeddedFont>
    <p:embeddedFont>
      <p:font typeface="Open Sans" panose="020B0606030504020204" pitchFamily="34" charset="0"/>
      <p:regular r:id="rId69"/>
      <p:bold r:id="rId70"/>
      <p:italic r:id="rId71"/>
      <p:boldItalic r:id="rId72"/>
    </p:embeddedFont>
    <p:embeddedFont>
      <p:font typeface="Open Sans Semibold" panose="020B0706030804020204" pitchFamily="34" charset="0"/>
      <p:bold r:id="rId73"/>
      <p:boldItalic r:id="rId74"/>
    </p:embeddedFont>
  </p:embeddedFont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39D"/>
    <a:srgbClr val="C12607"/>
    <a:srgbClr val="B12307"/>
    <a:srgbClr val="636363"/>
    <a:srgbClr val="63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64" autoAdjust="0"/>
    <p:restoredTop sz="89730" autoAdjust="0"/>
  </p:normalViewPr>
  <p:slideViewPr>
    <p:cSldViewPr snapToGrid="0">
      <p:cViewPr varScale="1">
        <p:scale>
          <a:sx n="88" d="100"/>
          <a:sy n="88" d="100"/>
        </p:scale>
        <p:origin x="674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88"/>
    </p:cViewPr>
  </p:sorterViewPr>
  <p:notesViewPr>
    <p:cSldViewPr snapToGrid="0">
      <p:cViewPr varScale="1">
        <p:scale>
          <a:sx n="53" d="100"/>
          <a:sy n="53" d="100"/>
        </p:scale>
        <p:origin x="2648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font" Target="fonts/font2.fntdata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74" Type="http://schemas.openxmlformats.org/officeDocument/2006/relationships/font" Target="fonts/font8.fntdata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font" Target="fonts/font3.fntdata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font" Target="fonts/font6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font" Target="fonts/font1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font" Target="fonts/font4.fntdata"/><Relationship Id="rId75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73" Type="http://schemas.openxmlformats.org/officeDocument/2006/relationships/font" Target="fonts/font7.fntdata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font" Target="fonts/font5.fntdata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10.09.2024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10.09.2024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49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2987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V="1">
            <a:off x="0" y="-1"/>
            <a:ext cx="385482" cy="4347882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524000" y="423853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Prostokąt 5"/>
          <p:cNvSpPr/>
          <p:nvPr userDrawn="1"/>
        </p:nvSpPr>
        <p:spPr>
          <a:xfrm flipV="1">
            <a:off x="0" y="634066"/>
            <a:ext cx="824753" cy="369981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Podpowiedzi dla webmastera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4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>
          <a:xfrm>
            <a:off x="11268639" y="6016584"/>
            <a:ext cx="704891" cy="704891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/>
          </p:cNvPicPr>
          <p:nvPr userDrawn="1"/>
        </p:nvPicPr>
        <p:blipFill>
          <a:blip r:embed="rId14"/>
          <a:srcRect r="67428"/>
          <a:stretch>
            <a:fillRect/>
          </a:stretch>
        </p:blipFill>
        <p:spPr>
          <a:xfrm>
            <a:off x="10648295" y="6062565"/>
            <a:ext cx="635451" cy="61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anslations/WCAG21-pl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dostepnosc-cyfrowa/artykuly-o-dostepnosci-cyfrowej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dostepnosc-cyfrowa/sposoby-wyszukiwania-bledow-i-badania-dostepnosci-cyfrowej-stron-internetowych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dostepnosc-cyfrowa/jak-znalezc-podstawowe-bledy-dostepnosci-cyfrowej-strony-internetowej" TargetMode="External"/><Relationship Id="rId2" Type="http://schemas.openxmlformats.org/officeDocument/2006/relationships/hyperlink" Target="https://www.gov.pl/web/dostepnosc-cyfrowa/jak-zbadac-czy-strona-www-jest-dostepna-cyfrowo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isap.sejm.gov.pl/isap.nsf/download.xsp/WDU20190000848/T/D20190848L.pdf" TargetMode="External"/><Relationship Id="rId2" Type="http://schemas.openxmlformats.org/officeDocument/2006/relationships/hyperlink" Target="https://wcag21.lepszyweb.pl/#t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pl/web/dostepnosc-cyfrowa/artykuly-o-dostepnosci-cyfrowej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mc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96616" y="2733574"/>
            <a:ext cx="5546530" cy="1588169"/>
          </a:xfrm>
        </p:spPr>
        <p:txBody>
          <a:bodyPr anchor="t">
            <a:noAutofit/>
          </a:bodyPr>
          <a:lstStyle/>
          <a:p>
            <a:pPr algn="l">
              <a:lnSpc>
                <a:spcPct val="110000"/>
              </a:lnSpc>
            </a:pPr>
            <a:r>
              <a:rPr lang="pl-PL" sz="28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Zarządzanie dostępnością cyfrową w podmiocie publicznym i organizacji</a:t>
            </a:r>
            <a:br>
              <a:rPr lang="pl-PL" sz="28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endParaRPr lang="pl-PL" sz="280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696615" y="5892741"/>
            <a:ext cx="9144000" cy="965259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pl-PL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Centrum Rozwoju Kompetencji Cyfrowych, 2024 r.</a:t>
            </a:r>
          </a:p>
        </p:txBody>
      </p:sp>
    </p:spTree>
    <p:extLst>
      <p:ext uri="{BB962C8B-B14F-4D97-AF65-F5344CB8AC3E}">
        <p14:creationId xmlns:p14="http://schemas.microsoft.com/office/powerpoint/2010/main" val="5762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Osoby z niepełnosprawnością ruchową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300352" cy="437444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mogą obsługiwać komputery i smartfony, w zależności od specyfiki swej niepełnosprawności np. za pomocą samej klawiatury, samej myszki, jednego przycisku, głosowo,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nawigując tylko klawiaturą, potrzebują fokusu i potrzebują dostępu z poziomu klawiatury do wszystkich linków, przycisków, pól formularzy itp.,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nawigując tylko myszką, mogą mieć problemy z obsługą wielopoziomowych elementów rozwijanych za to docenią większe obszary </a:t>
            </a:r>
            <a:r>
              <a:rPr lang="pl-PL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klikalne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3280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Osoby słabosłyszące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300352" cy="437444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docenią prosty język i zrozumiałe instrukcje,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filmach z dźwiękiem potrzebują napisów rozszerzonych,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nagraniach audio potrzebują transkrypcji,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 kontakt telefoniczny to zbyt mało, potrzebują komunikacji pisanej.</a:t>
            </a:r>
          </a:p>
        </p:txBody>
      </p:sp>
    </p:spTree>
    <p:extLst>
      <p:ext uri="{BB962C8B-B14F-4D97-AF65-F5344CB8AC3E}">
        <p14:creationId xmlns:p14="http://schemas.microsoft.com/office/powerpoint/2010/main" val="3233169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Osoby niesłyszące (Głusi)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funkcjonują jak mniejszość językowa,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podstawą komunikacji jest język migowy (inny niż język pisany/mówiony w danym kraju),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filmach z dźwiękiem potrzebują tłumaczenia na język migowy (PJM) —nie jest wymagane w ustawie o dostępności cyfrowej,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docenią prosty język i zrozumiałe instrukcje,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 kontakt telefoniczny i komunikacja pisana to zbyt mało, potrzebują komunikacji w języku migowym.</a:t>
            </a:r>
          </a:p>
        </p:txBody>
      </p:sp>
    </p:spTree>
    <p:extLst>
      <p:ext uri="{BB962C8B-B14F-4D97-AF65-F5344CB8AC3E}">
        <p14:creationId xmlns:p14="http://schemas.microsoft.com/office/powerpoint/2010/main" val="2617813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Inni użytkownicy korzystający z dostępności cyfrowej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osoby z zaburzeniami postrzegania kolorów,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osoby z dysleksją,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osoby nieposługujące się biegle językiem polskim,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seniorzy,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każdy z nas, w określonych sytuacjach.</a:t>
            </a:r>
          </a:p>
        </p:txBody>
      </p:sp>
    </p:spTree>
    <p:extLst>
      <p:ext uri="{BB962C8B-B14F-4D97-AF65-F5344CB8AC3E}">
        <p14:creationId xmlns:p14="http://schemas.microsoft.com/office/powerpoint/2010/main" val="1180913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43610" y="2962407"/>
            <a:ext cx="10515600" cy="15689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10 kluczowych działań </a:t>
            </a:r>
            <a:br>
              <a:rPr lang="pl-PL" sz="4000" b="1" dirty="0"/>
            </a:br>
            <a:r>
              <a:rPr lang="pl-PL" sz="4000" b="1" dirty="0"/>
              <a:t>w zarządzaniu dostępnością cyfrową</a:t>
            </a:r>
          </a:p>
        </p:txBody>
      </p:sp>
    </p:spTree>
    <p:extLst>
      <p:ext uri="{BB962C8B-B14F-4D97-AF65-F5344CB8AC3E}">
        <p14:creationId xmlns:p14="http://schemas.microsoft.com/office/powerpoint/2010/main" val="1157572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1. Poznaj wymagania prawne</a:t>
            </a:r>
          </a:p>
        </p:txBody>
      </p:sp>
    </p:spTree>
    <p:extLst>
      <p:ext uri="{BB962C8B-B14F-4D97-AF65-F5344CB8AC3E}">
        <p14:creationId xmlns:p14="http://schemas.microsoft.com/office/powerpoint/2010/main" val="1906923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Przepisy prawne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559501"/>
            <a:ext cx="10560424" cy="437444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b="1" dirty="0"/>
              <a:t>Ustawa z 4 kwietnia 2019 r. o dostępności cyfrowej </a:t>
            </a:r>
            <a:r>
              <a:rPr lang="pl-PL" sz="2300" dirty="0"/>
              <a:t>stron internetowych i aplikacji mobilnych podmiotów publicznych,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b="1" dirty="0"/>
              <a:t>Dyrektywa Parlamentu Europejskiego i Rady (UE) 2016/2102 </a:t>
            </a:r>
            <a:br>
              <a:rPr lang="pl-PL" sz="2300" dirty="0"/>
            </a:br>
            <a:r>
              <a:rPr lang="pl-PL" sz="2300" dirty="0"/>
              <a:t>z 26 </a:t>
            </a:r>
            <a:r>
              <a:rPr lang="pl-PL" sz="2300" dirty="0">
                <a:solidFill>
                  <a:schemeClr val="tx1"/>
                </a:solidFill>
              </a:rPr>
              <a:t>października</a:t>
            </a:r>
            <a:r>
              <a:rPr lang="pl-PL" sz="2300" dirty="0"/>
              <a:t> 2016 r.,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rozporządzenie o </a:t>
            </a:r>
            <a:r>
              <a:rPr lang="pl-PL" sz="2300" b="1" dirty="0"/>
              <a:t>Krajowych Ramach Interoperacyjności </a:t>
            </a:r>
            <a:br>
              <a:rPr lang="pl-PL" sz="2300" b="1" dirty="0"/>
            </a:br>
            <a:r>
              <a:rPr lang="pl-PL" sz="2300" dirty="0"/>
              <a:t>z 12 kwietnia 2012 r.,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rządowy program </a:t>
            </a:r>
            <a:r>
              <a:rPr lang="pl-PL" sz="2300" b="1" dirty="0"/>
              <a:t>Dostępność Plus</a:t>
            </a:r>
            <a:r>
              <a:rPr lang="pl-PL" sz="2300" dirty="0"/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pośrednio</a:t>
            </a:r>
            <a:r>
              <a:rPr lang="pl-PL" sz="2300" b="1" dirty="0"/>
              <a:t> </a:t>
            </a:r>
            <a:r>
              <a:rPr lang="pl-PL" sz="2300" dirty="0"/>
              <a:t>—</a:t>
            </a:r>
            <a:r>
              <a:rPr lang="pl-PL" sz="2300" b="1" dirty="0"/>
              <a:t> Ustawa z 19 lipca 2019 r. o zapewnianiu dostępności </a:t>
            </a:r>
            <a:r>
              <a:rPr lang="pl-PL" sz="2300" dirty="0"/>
              <a:t>osobom ze szczególnymi potrzebami.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oraz </a:t>
            </a:r>
            <a:r>
              <a:rPr lang="pl-PL" sz="2300" b="1" dirty="0"/>
              <a:t>Ustawa z dnia 26 kwietnia 2024 r. o zapewnianiu spełniania wymagań dostępności </a:t>
            </a:r>
            <a:r>
              <a:rPr lang="pl-PL" sz="2300" dirty="0"/>
              <a:t>niektórych produktów i usług przez podmioty gospodarcze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300" dirty="0"/>
          </a:p>
          <a:p>
            <a:pPr>
              <a:lnSpc>
                <a:spcPct val="150000"/>
              </a:lnSpc>
            </a:pP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48939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</a:t>
            </a:r>
            <a:r>
              <a:rPr lang="pl-PL" sz="2000" dirty="0"/>
              <a:t>—</a:t>
            </a:r>
            <a:r>
              <a:rPr lang="pl-PL" dirty="0"/>
              <a:t> kogo dotyczy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463248"/>
            <a:ext cx="10560424" cy="437444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b="1" dirty="0"/>
              <a:t>podmioty publiczne</a:t>
            </a:r>
          </a:p>
          <a:p>
            <a:pPr marL="1143000" lvl="1" indent="-457200"/>
            <a:r>
              <a:rPr lang="pl-PL" sz="2200" dirty="0"/>
              <a:t>jednostki sektora finansów publicznych,</a:t>
            </a:r>
          </a:p>
          <a:p>
            <a:pPr marL="1143000" lvl="1" indent="-457200"/>
            <a:r>
              <a:rPr lang="pl-PL" sz="2200" dirty="0"/>
              <a:t>państwowe jednostki organizacyjne bez osobowości prawnej,</a:t>
            </a:r>
          </a:p>
          <a:p>
            <a:pPr marL="1143000" lvl="1" indent="-457200"/>
            <a:r>
              <a:rPr lang="pl-PL" sz="2200" dirty="0"/>
              <a:t>osoby prawne, utworzone w celu zaspokajania potrzeb o charakterze powszechnym: finansowane ze środków publicznych w ponad 50%, lub z ponad połową udziałów albo akcji, lub nadzorem nad organem zarządzającym, lub z prawem do powoływania ponad połowy składu organu nadzorczego lub zarządzającego,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b="1" dirty="0"/>
              <a:t>związki tych podmiotów</a:t>
            </a:r>
            <a:r>
              <a:rPr lang="pl-PL" sz="2300" dirty="0"/>
              <a:t>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b="1" dirty="0"/>
              <a:t>wybrane organizacje pozarządowe.</a:t>
            </a:r>
          </a:p>
          <a:p>
            <a:pPr>
              <a:lnSpc>
                <a:spcPct val="150000"/>
              </a:lnSpc>
            </a:pP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3557754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</a:t>
            </a:r>
            <a:r>
              <a:rPr lang="pl-PL" sz="2000" dirty="0"/>
              <a:t>—</a:t>
            </a:r>
            <a:r>
              <a:rPr lang="pl-PL" dirty="0"/>
              <a:t> czego dotyczy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określa </a:t>
            </a:r>
            <a:r>
              <a:rPr lang="pl-PL" sz="2300" b="1" dirty="0"/>
              <a:t>wymagania dostępności cyfrowej </a:t>
            </a:r>
            <a:r>
              <a:rPr lang="pl-PL" sz="2300" dirty="0"/>
              <a:t>stron internetowych i aplikacji mobilnych podmiotów publicznych i nakłada obowiązek ich spełniania,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wprowadza obowiązkową </a:t>
            </a:r>
            <a:r>
              <a:rPr lang="pl-PL" sz="2300" b="1" dirty="0"/>
              <a:t>deklarację dostępności</a:t>
            </a:r>
            <a:r>
              <a:rPr lang="pl-PL" sz="2300" dirty="0"/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ustala zasady </a:t>
            </a:r>
            <a:r>
              <a:rPr lang="pl-PL" sz="2300" b="1" dirty="0"/>
              <a:t>postępowanie w wypadku nieprzestrzegania </a:t>
            </a:r>
            <a:r>
              <a:rPr lang="pl-PL" sz="2300" dirty="0"/>
              <a:t>wymagań dostępności cyfrowej,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określa kompetencje Ministra Cyfryzacji w zakresie </a:t>
            </a:r>
            <a:r>
              <a:rPr lang="pl-PL" sz="2300" b="1" dirty="0"/>
              <a:t>monitoringu dostępności cyfrowej</a:t>
            </a:r>
            <a:r>
              <a:rPr lang="pl-PL" sz="2300" dirty="0"/>
              <a:t>.</a:t>
            </a:r>
          </a:p>
          <a:p>
            <a:pPr>
              <a:lnSpc>
                <a:spcPct val="150000"/>
              </a:lnSpc>
            </a:pP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2186031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</a:t>
            </a:r>
            <a:r>
              <a:rPr lang="pl-PL" sz="2000" dirty="0"/>
              <a:t>—</a:t>
            </a:r>
            <a:r>
              <a:rPr lang="pl-PL" dirty="0"/>
              <a:t> od kiedy obowiązuje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/>
              <a:t>wszystkie </a:t>
            </a:r>
            <a:r>
              <a:rPr lang="pl-PL" sz="2300" b="1" dirty="0"/>
              <a:t>strony internetowe </a:t>
            </a:r>
            <a:r>
              <a:rPr lang="pl-PL" sz="2300" dirty="0"/>
              <a:t>podmiotów publicznych muszą być dostępne cyfrowo </a:t>
            </a:r>
            <a:r>
              <a:rPr lang="pl-PL" sz="2300" b="1" dirty="0"/>
              <a:t>od</a:t>
            </a:r>
            <a:r>
              <a:rPr lang="pl-PL" sz="2300" dirty="0"/>
              <a:t> </a:t>
            </a:r>
            <a:r>
              <a:rPr lang="pl-PL" sz="2300" b="1" dirty="0"/>
              <a:t>23 września 2020 r.,</a:t>
            </a:r>
          </a:p>
          <a:p>
            <a:pPr marL="342900" indent="-34290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2300" dirty="0"/>
              <a:t>wszystkie </a:t>
            </a:r>
            <a:r>
              <a:rPr lang="pl-PL" sz="2300" b="1" dirty="0"/>
              <a:t>aplikacje mobilne </a:t>
            </a:r>
            <a:r>
              <a:rPr lang="pl-PL" sz="2300" dirty="0"/>
              <a:t>podmiotów publicznych muszą być dostępne cyfrowo </a:t>
            </a:r>
            <a:r>
              <a:rPr lang="pl-PL" sz="2300" b="1" dirty="0"/>
              <a:t>od 23 czerwca 2021 r.</a:t>
            </a:r>
          </a:p>
          <a:p>
            <a:pPr>
              <a:lnSpc>
                <a:spcPct val="150000"/>
              </a:lnSpc>
            </a:pP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2315843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>
            <a:normAutofit/>
          </a:bodyPr>
          <a:lstStyle/>
          <a:p>
            <a:r>
              <a:rPr lang="pl-PL" sz="4000" b="1" dirty="0"/>
              <a:t>Czym jest dostępność cyfrowa?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579051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</a:t>
            </a:r>
            <a:r>
              <a:rPr lang="pl-PL" sz="2000" dirty="0"/>
              <a:t>—</a:t>
            </a:r>
            <a:r>
              <a:rPr lang="pl-PL" dirty="0"/>
              <a:t> jak określa wymagania dostępności cyfrowej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300" dirty="0"/>
          </a:p>
          <a:p>
            <a:r>
              <a:rPr lang="pl-PL" sz="2300" dirty="0"/>
              <a:t>Zgodność z </a:t>
            </a:r>
            <a:r>
              <a:rPr lang="pl-PL" sz="2300" b="1" dirty="0"/>
              <a:t>wymaganiami określonymi w załączniku ustawy </a:t>
            </a:r>
            <a:r>
              <a:rPr lang="pl-PL" sz="2300" dirty="0"/>
              <a:t>—  odpowiadają </a:t>
            </a:r>
            <a:r>
              <a:rPr lang="pl-PL" sz="2300" dirty="0">
                <a:hlinkClick r:id="rId2"/>
              </a:rPr>
              <a:t>wytycznym WCAG 2.1 </a:t>
            </a:r>
            <a:r>
              <a:rPr lang="pl-PL" sz="2300" dirty="0"/>
              <a:t>na poziomie AA (z kilkoma wyjątkami) </a:t>
            </a:r>
            <a:br>
              <a:rPr lang="pl-PL" sz="2300" dirty="0"/>
            </a:br>
            <a:r>
              <a:rPr lang="pl-PL" sz="2300" dirty="0"/>
              <a:t>i punktom 9,10 i 11 normy EN 301 549 V2.1.2</a:t>
            </a:r>
          </a:p>
        </p:txBody>
      </p:sp>
    </p:spTree>
    <p:extLst>
      <p:ext uri="{BB962C8B-B14F-4D97-AF65-F5344CB8AC3E}">
        <p14:creationId xmlns:p14="http://schemas.microsoft.com/office/powerpoint/2010/main" val="2279752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</a:t>
            </a:r>
            <a:r>
              <a:rPr lang="pl-PL" sz="2000" dirty="0"/>
              <a:t>—</a:t>
            </a:r>
            <a:r>
              <a:rPr lang="pl-PL" dirty="0"/>
              <a:t> wyłączenia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7319" y="1443997"/>
            <a:ext cx="10560424" cy="4815795"/>
          </a:xfrm>
        </p:spPr>
        <p:txBody>
          <a:bodyPr>
            <a:noAutofit/>
          </a:bodyPr>
          <a:lstStyle/>
          <a:p>
            <a:pPr lvl="1" fontAlgn="base"/>
            <a:r>
              <a:rPr lang="pl-PL" sz="2100" dirty="0"/>
              <a:t>multimedia nadawane na żywo,</a:t>
            </a:r>
          </a:p>
          <a:p>
            <a:pPr lvl="1" fontAlgn="base"/>
            <a:r>
              <a:rPr lang="pl-PL" sz="2100" dirty="0"/>
              <a:t>multimedia opublikowane przed 23 września 2020 r.,</a:t>
            </a:r>
          </a:p>
          <a:p>
            <a:pPr lvl="1" fontAlgn="base"/>
            <a:r>
              <a:rPr lang="pl-PL" sz="2100" dirty="0"/>
              <a:t>dokumenty opublikowane przed 23 września 2018 r., </a:t>
            </a:r>
          </a:p>
          <a:p>
            <a:pPr lvl="1" fontAlgn="base"/>
            <a:r>
              <a:rPr lang="pl-PL" sz="2100" dirty="0"/>
              <a:t>mapy – ale muszą mieść alternatywny dostęp do prezentowanych na nich danych,</a:t>
            </a:r>
          </a:p>
          <a:p>
            <a:pPr lvl="1" fontAlgn="base"/>
            <a:r>
              <a:rPr lang="pl-PL" sz="2100" dirty="0"/>
              <a:t>część dzieł sztuki, muzealiów, zbiorów archiwów,</a:t>
            </a:r>
          </a:p>
          <a:p>
            <a:pPr lvl="1" fontAlgn="base"/>
            <a:r>
              <a:rPr lang="pl-PL" sz="2100" dirty="0"/>
              <a:t>treści z intranetu i ekstranetu opublikowane przed 23 wrześnie 2019 r. </a:t>
            </a:r>
            <a:br>
              <a:rPr lang="pl-PL" sz="2100" dirty="0"/>
            </a:br>
            <a:r>
              <a:rPr lang="pl-PL" sz="2100" dirty="0"/>
              <a:t>i nieaktualizowane,</a:t>
            </a:r>
          </a:p>
          <a:p>
            <a:pPr lvl="1" fontAlgn="base"/>
            <a:r>
              <a:rPr lang="pl-PL" sz="2100" dirty="0"/>
              <a:t>treści od innych podmiotów, do których modyfikacji podmiot nie jest uprawniony,</a:t>
            </a:r>
          </a:p>
          <a:p>
            <a:pPr lvl="1" fontAlgn="base"/>
            <a:r>
              <a:rPr lang="pl-PL" sz="2100" dirty="0"/>
              <a:t>treści niewykorzystywane do realizacji bieżących zadań,</a:t>
            </a:r>
          </a:p>
          <a:p>
            <a:pPr lvl="1" fontAlgn="base"/>
            <a:r>
              <a:rPr lang="pl-PL" sz="2100" dirty="0"/>
              <a:t>złożone schematy techniczne.</a:t>
            </a:r>
          </a:p>
        </p:txBody>
      </p:sp>
    </p:spTree>
    <p:extLst>
      <p:ext uri="{BB962C8B-B14F-4D97-AF65-F5344CB8AC3E}">
        <p14:creationId xmlns:p14="http://schemas.microsoft.com/office/powerpoint/2010/main" val="1561356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</a:t>
            </a:r>
            <a:r>
              <a:rPr lang="pl-PL" sz="2000" dirty="0"/>
              <a:t>—</a:t>
            </a:r>
            <a:r>
              <a:rPr lang="pl-PL" dirty="0"/>
              <a:t> nadmierne koszty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300" dirty="0"/>
              <a:t>Ustawa dopuszcza brak zapewnienia dostępności ze względu na </a:t>
            </a:r>
            <a:r>
              <a:rPr lang="pl-PL" sz="2300" b="1" dirty="0"/>
              <a:t>nadmierne koszty, </a:t>
            </a:r>
            <a:r>
              <a:rPr lang="pl-PL" sz="2300" dirty="0"/>
              <a:t>ale: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do części elementów, ten mechanizm nie ma zastosowania (np. deklaracja dostępności),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zawsze wymagana jest analiza potwierdzająca nadmierne koszty dostosowania,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nadmierne koszty dostosowania elementu nie zwalniają z zapewniania jego maksymalnej, możliwej dostępności cyfrowej. </a:t>
            </a:r>
          </a:p>
        </p:txBody>
      </p:sp>
    </p:spTree>
    <p:extLst>
      <p:ext uri="{BB962C8B-B14F-4D97-AF65-F5344CB8AC3E}">
        <p14:creationId xmlns:p14="http://schemas.microsoft.com/office/powerpoint/2010/main" val="22443569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</a:t>
            </a:r>
            <a:r>
              <a:rPr lang="pl-PL" sz="2000" dirty="0"/>
              <a:t>—</a:t>
            </a:r>
            <a:r>
              <a:rPr lang="pl-PL" dirty="0"/>
              <a:t> reagowanie na wnioski i skargi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>
                <a:solidFill>
                  <a:schemeClr val="tx1"/>
                </a:solidFill>
              </a:rPr>
              <a:t>Każdy może złożyć </a:t>
            </a:r>
            <a:r>
              <a:rPr lang="pl-PL" sz="2300" b="1" dirty="0">
                <a:solidFill>
                  <a:schemeClr val="tx1"/>
                </a:solidFill>
              </a:rPr>
              <a:t>wniosek o zapewnienie dostępności cyfrowej </a:t>
            </a:r>
            <a:r>
              <a:rPr lang="pl-PL" sz="2300" dirty="0">
                <a:solidFill>
                  <a:schemeClr val="tx1"/>
                </a:solidFill>
              </a:rPr>
              <a:t>strony internetowej, aplikacji mobilnej lub ich elementów </a:t>
            </a:r>
            <a:r>
              <a:rPr lang="pl-PL" sz="2300" dirty="0"/>
              <a:t>—</a:t>
            </a:r>
            <a:r>
              <a:rPr lang="pl-PL" sz="2300" dirty="0">
                <a:solidFill>
                  <a:schemeClr val="tx1"/>
                </a:solidFill>
              </a:rPr>
              <a:t> podmiot ma 7 dni na odpowiedź i dostosowanie (czas na dostosowanie może być wydłużony do 2 miesięcy).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>
                <a:solidFill>
                  <a:schemeClr val="tx1"/>
                </a:solidFill>
              </a:rPr>
              <a:t>Każdy komu podmiot odmówił zapewnienia dostępności lub zaproponował nieakceptowane przez tę osobę rozwiązanie, może złożyć </a:t>
            </a:r>
            <a:r>
              <a:rPr lang="pl-PL" sz="2300" b="1" dirty="0">
                <a:solidFill>
                  <a:schemeClr val="tx1"/>
                </a:solidFill>
              </a:rPr>
              <a:t>skargę.</a:t>
            </a:r>
          </a:p>
        </p:txBody>
      </p:sp>
    </p:spTree>
    <p:extLst>
      <p:ext uri="{BB962C8B-B14F-4D97-AF65-F5344CB8AC3E}">
        <p14:creationId xmlns:p14="http://schemas.microsoft.com/office/powerpoint/2010/main" val="16903024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</a:t>
            </a:r>
            <a:r>
              <a:rPr lang="pl-PL" sz="2000" dirty="0"/>
              <a:t>—</a:t>
            </a:r>
            <a:r>
              <a:rPr lang="pl-PL" dirty="0"/>
              <a:t> kary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300" dirty="0"/>
              <a:t>Ustawa wprowadza kary za: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nieuzasadnione i uporczywe łamanie zasad dostępności stron www i aplikacji mobilnych — </a:t>
            </a:r>
            <a:r>
              <a:rPr lang="pl-PL" sz="2300" b="1" dirty="0"/>
              <a:t>do 10 tys. zł,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/>
              <a:t>brak deklaracji dostępności — </a:t>
            </a:r>
            <a:r>
              <a:rPr lang="pl-PL" sz="2300" b="1" dirty="0"/>
              <a:t>do 5 tys. zł</a:t>
            </a:r>
            <a:r>
              <a:rPr lang="pl-PL" sz="23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45845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Ustawa o dostępności cyfrowej wyznacza wyłącznie minimalny poziom dostępności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2057341"/>
            <a:ext cx="10203030" cy="363225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b="1" dirty="0"/>
              <a:t>Dostępność cyfrowa jest znacznie szersza</a:t>
            </a:r>
            <a:r>
              <a:rPr lang="pl-PL" sz="2300" dirty="0"/>
              <a:t> i daje o wiele więcej możliwości zapewniania przyjazności dla osób z niepełnosprawnościami, niż opisuje to ustawa.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/>
              <a:t>Ustawa o dostępności cyfrowej określa minimalny poziom, który muszą spełniać strony internetowe i aplikacjach mobilne podmiotów publicznych w całej Unii Europejskiej.</a:t>
            </a:r>
          </a:p>
        </p:txBody>
      </p:sp>
    </p:spTree>
    <p:extLst>
      <p:ext uri="{BB962C8B-B14F-4D97-AF65-F5344CB8AC3E}">
        <p14:creationId xmlns:p14="http://schemas.microsoft.com/office/powerpoint/2010/main" val="2700255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Bądź na bieżąco!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300" dirty="0"/>
              <a:t>Przepisy i wymagania dotyczące dostępności cyfrowej zmieniają się: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od 2025 r. nowa ustawa o dostępności produktów i usług,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nowe wytyczne WCAG w wersji 2.2.,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300" dirty="0"/>
              <a:t>przy projektach unijnych w ramach nowej perspektywy, mogą dojść kolejne wymagania antydyskryminacyjne, w tym związane z dostępnością cyfrową — wyższe niż w ustawie o dostępności cyfrowej.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1609273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2. Przeanalizuj „stan posiadania”</a:t>
            </a:r>
          </a:p>
        </p:txBody>
      </p:sp>
    </p:spTree>
    <p:extLst>
      <p:ext uri="{BB962C8B-B14F-4D97-AF65-F5344CB8AC3E}">
        <p14:creationId xmlns:p14="http://schemas.microsoft.com/office/powerpoint/2010/main" val="36635182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Jakie rozwiązania cyfrowe wykorzystuje (bezpośrednio i pośrednio) twój podmiot?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59586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Zrób listę:</a:t>
            </a:r>
          </a:p>
          <a:p>
            <a:pPr marL="457200" indent="-457200" fontAlgn="base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posiadanych stron internetowych i aplikacji mobilnych (pamiętaj o oficjalnym wykazie Ministerstwa Cyfryzacji),</a:t>
            </a:r>
          </a:p>
          <a:p>
            <a:pPr marL="457200" indent="-457200" fontAlgn="base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używanych rozwiązań intranetowych i ekstranetowych, </a:t>
            </a:r>
          </a:p>
          <a:p>
            <a:pPr marL="457200" indent="-457200" fontAlgn="base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profili i kanałów w portalach społecznościowych,</a:t>
            </a:r>
          </a:p>
          <a:p>
            <a:pPr marL="457200" indent="-457200" fontAlgn="base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innych stron i aplikacji, na których publikujesz informacje (np. platformy zakupowe, portale rekrutacyjne).</a:t>
            </a:r>
          </a:p>
          <a:p>
            <a:pPr fontAlgn="base"/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910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Jakie rodzaje treści prezentuje w tych rozwiązaniach cyfrowych twój podmiot?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768583"/>
            <a:ext cx="10203030" cy="40124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l-PL"/>
            </a:defPPr>
            <a:lvl1pPr indent="0" fontAlgn="base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3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dirty="0"/>
              <a:t>Określ rodzaje treści w każdym z rozwiązań. Zwróć uwagę na dokumenty i multimedia — one również muszą być dostępne cyfrowo. </a:t>
            </a:r>
          </a:p>
          <a:p>
            <a:r>
              <a:rPr lang="pl-PL" dirty="0"/>
              <a:t>To ważne, bo różne rodzaje treści wymagają różnych działań i różnych zasobów dla zapewnienia ich dostępności cyfrowej.</a:t>
            </a:r>
          </a:p>
          <a:p>
            <a:r>
              <a:rPr lang="pl-PL" dirty="0"/>
              <a:t>Na przykład:</a:t>
            </a:r>
          </a:p>
          <a:p>
            <a:pPr>
              <a:spcBef>
                <a:spcPts val="800"/>
              </a:spcBef>
            </a:pPr>
            <a:r>
              <a:rPr lang="pl-PL" dirty="0"/>
              <a:t>Zapewnienie dostępności cyfrowej filmu może oznaczać konieczność dodania do niego napisów rozszerzonych i </a:t>
            </a:r>
            <a:r>
              <a:rPr lang="pl-PL" dirty="0" err="1"/>
              <a:t>audiodeskrypcji</a:t>
            </a:r>
            <a:r>
              <a:rPr lang="pl-PL" dirty="0"/>
              <a:t> — do tego może być potrzebna pomoc zewnętrznych specjalistów.</a:t>
            </a:r>
          </a:p>
        </p:txBody>
      </p:sp>
    </p:spTree>
    <p:extLst>
      <p:ext uri="{BB962C8B-B14F-4D97-AF65-F5344CB8AC3E}">
        <p14:creationId xmlns:p14="http://schemas.microsoft.com/office/powerpoint/2010/main" val="52042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Niezbędna dla niektórych, przydatna dla wszystkich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576098"/>
            <a:ext cx="10560424" cy="211782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Dostępność cyfrowa umożliwia samodzielne korzystanie ze stron internetowych i aplikacji mobilnych przez osoby z niepełnosprawnościami.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Jednocześnie wiele jej elementów jest uniwersalnych (np. kontrast, napisy do filmów) i poprawia użyteczność rozwiązań cyfrowych dla każdego.</a:t>
            </a:r>
          </a:p>
        </p:txBody>
      </p:sp>
    </p:spTree>
    <p:extLst>
      <p:ext uri="{BB962C8B-B14F-4D97-AF65-F5344CB8AC3E}">
        <p14:creationId xmlns:p14="http://schemas.microsoft.com/office/powerpoint/2010/main" val="32021418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3. Określ cele związane z dostępnością cyfrową</a:t>
            </a:r>
          </a:p>
        </p:txBody>
      </p:sp>
    </p:spTree>
    <p:extLst>
      <p:ext uri="{BB962C8B-B14F-4D97-AF65-F5344CB8AC3E}">
        <p14:creationId xmlns:p14="http://schemas.microsoft.com/office/powerpoint/2010/main" val="41149972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Dopasuj cele do sytuacji twojego podmiotu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768583"/>
            <a:ext cx="10203030" cy="40124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l-PL"/>
            </a:defPPr>
            <a:lvl1pPr indent="0" fontAlgn="base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3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dirty="0"/>
              <a:t>Celem </a:t>
            </a:r>
            <a:r>
              <a:rPr lang="pl-PL" b="1" dirty="0"/>
              <a:t>minimum</a:t>
            </a:r>
            <a:r>
              <a:rPr lang="pl-PL" dirty="0"/>
              <a:t> dla podmiotów publicznych jest </a:t>
            </a:r>
            <a:r>
              <a:rPr lang="pl-PL" b="1" dirty="0"/>
              <a:t>spełnienie</a:t>
            </a:r>
            <a:r>
              <a:rPr lang="pl-PL" dirty="0"/>
              <a:t> wymogów </a:t>
            </a:r>
            <a:r>
              <a:rPr lang="pl-PL" b="1" dirty="0"/>
              <a:t>ustawy o dostępności cyfrowej </a:t>
            </a:r>
            <a:r>
              <a:rPr lang="pl-PL" dirty="0"/>
              <a:t>(a nie wymagań WCAG!), ale dostępność cyfrowa na tym się nie kończy.</a:t>
            </a:r>
          </a:p>
          <a:p>
            <a:r>
              <a:rPr lang="pl-PL" dirty="0"/>
              <a:t>Możesz tworzyć także dodatkowe </a:t>
            </a:r>
            <a:r>
              <a:rPr lang="pl-PL" b="1" dirty="0"/>
              <a:t>wewnętrzne wymagania</a:t>
            </a:r>
            <a:r>
              <a:rPr lang="pl-PL" dirty="0"/>
              <a:t>, zwiększające poziom dostępności cyfrowej, np. dodawanie tłumacza języka migowego do wszystkich publikowanych filmów, obowiązkowe testy nowych stron i aplikacji z użytkownikami z niepełnosprawnościami.</a:t>
            </a:r>
          </a:p>
          <a:p>
            <a:r>
              <a:rPr lang="pl-PL" dirty="0"/>
              <a:t>Pamiętaj! Część programów unijnych stawia </a:t>
            </a:r>
            <a:r>
              <a:rPr lang="pl-PL" b="1" dirty="0"/>
              <a:t>wyższe wymagania </a:t>
            </a:r>
            <a:r>
              <a:rPr lang="pl-PL" dirty="0"/>
              <a:t>dostępności niż te określone w ustawie o dostępności cyfrowej. </a:t>
            </a:r>
          </a:p>
        </p:txBody>
      </p:sp>
    </p:spTree>
    <p:extLst>
      <p:ext uri="{BB962C8B-B14F-4D97-AF65-F5344CB8AC3E}">
        <p14:creationId xmlns:p14="http://schemas.microsoft.com/office/powerpoint/2010/main" val="66672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dirty="0"/>
              <a:t>Cele powinny być konkretne, mierzalne i osadzone w czasie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768583"/>
            <a:ext cx="10203030" cy="40124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l-PL"/>
            </a:defPPr>
            <a:lvl1pPr indent="0" fontAlgn="base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3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spcBef>
                <a:spcPts val="2400"/>
              </a:spcBef>
            </a:pPr>
            <a:r>
              <a:rPr lang="pl-PL" dirty="0"/>
              <a:t>Na przykład: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pl-PL" dirty="0"/>
              <a:t>zapewnienie zgodności z ustawą o dostępności cyfrowej posiadanych stron internetowych: … do 30 czerwca 2025 r.,</a:t>
            </a:r>
          </a:p>
          <a:p>
            <a:pPr marL="342900" indent="-3429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pl-PL" dirty="0"/>
              <a:t>zapewnienie napisów rozszerzonych w filmach zamieszczonych na kanale YouTube … do 30 listopada 2024 r.</a:t>
            </a:r>
          </a:p>
        </p:txBody>
      </p:sp>
    </p:spTree>
    <p:extLst>
      <p:ext uri="{BB962C8B-B14F-4D97-AF65-F5344CB8AC3E}">
        <p14:creationId xmlns:p14="http://schemas.microsoft.com/office/powerpoint/2010/main" val="40274189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4. Określ zasoby osobowe i przydziel zadania</a:t>
            </a:r>
          </a:p>
        </p:txBody>
      </p:sp>
    </p:spTree>
    <p:extLst>
      <p:ext uri="{BB962C8B-B14F-4D97-AF65-F5344CB8AC3E}">
        <p14:creationId xmlns:p14="http://schemas.microsoft.com/office/powerpoint/2010/main" val="13222581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Dostępność cyfrowa to „gra zespołowa”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7874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spcBef>
                <a:spcPts val="1800"/>
              </a:spcBef>
            </a:pP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Dostępność cyfrowa wdrażana jednoosobowo rzadko się uda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— bez względu na to, czy odpowiada za nią informatyk, administrator, redaktor czy nawet specjalista ds. dostępności cyfrowej.</a:t>
            </a:r>
          </a:p>
          <a:p>
            <a:pPr fontAlgn="base"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Szczególnie w dużych podmiotach i organizacjach, niezbędny jest </a:t>
            </a: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zespół dedykowany do tematu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dostępności cyfrowej.</a:t>
            </a:r>
          </a:p>
          <a:p>
            <a:pPr fontAlgn="base"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Może się okazać, że do części zadań potrzebujesz nowych pracowników, przeszkolenia obecnych pracowników lub zatrudnienia zewnętrznych specjalistów.</a:t>
            </a:r>
          </a:p>
        </p:txBody>
      </p:sp>
    </p:spTree>
    <p:extLst>
      <p:ext uri="{BB962C8B-B14F-4D97-AF65-F5344CB8AC3E}">
        <p14:creationId xmlns:p14="http://schemas.microsoft.com/office/powerpoint/2010/main" val="30058830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Przełożenie na decyzje 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636502"/>
            <a:ext cx="10660956" cy="2494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l-PL"/>
            </a:defPPr>
            <a:lvl1pPr indent="0" fontAlgn="base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3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b="0" dirty="0"/>
              <a:t>Wdrożenie ułatwia umiejscowienie minimum jednego członka zespołu wysoko w hierarchii danego podmiotu.</a:t>
            </a:r>
          </a:p>
          <a:p>
            <a:r>
              <a:rPr lang="pl-PL" b="0" dirty="0"/>
              <a:t>Dostępność jest działaniem strategicznym </a:t>
            </a:r>
            <a:r>
              <a:rPr lang="pl-PL" dirty="0"/>
              <a:t>—</a:t>
            </a:r>
            <a:r>
              <a:rPr lang="pl-PL" b="0" dirty="0"/>
              <a:t> żeby się udała, musi być uwzględniania we wszystkich działaniach informacyjnych i komunikacyjnych podmiotu.</a:t>
            </a:r>
          </a:p>
        </p:txBody>
      </p:sp>
    </p:spTree>
    <p:extLst>
      <p:ext uri="{BB962C8B-B14F-4D97-AF65-F5344CB8AC3E}">
        <p14:creationId xmlns:p14="http://schemas.microsoft.com/office/powerpoint/2010/main" val="14455311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Opracuj procedury i podziel zadania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831798" y="169746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l-PL"/>
            </a:defPPr>
            <a:lvl1pPr indent="0" fontAlgn="base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3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dirty="0"/>
              <a:t>Zaplanuj między innymi </a:t>
            </a:r>
            <a:r>
              <a:rPr lang="pl-PL" b="1" dirty="0"/>
              <a:t>kto i w jakich sposób</a:t>
            </a:r>
            <a:r>
              <a:rPr lang="pl-PL" dirty="0"/>
              <a:t>:</a:t>
            </a:r>
          </a:p>
          <a:p>
            <a:pPr lvl="1">
              <a:spcBef>
                <a:spcPts val="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monitoruje stan dostępności cyfrowej,</a:t>
            </a:r>
          </a:p>
          <a:p>
            <a:pPr lvl="1">
              <a:spcBef>
                <a:spcPts val="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dba o dostępność cyfrową multimediów, </a:t>
            </a:r>
          </a:p>
          <a:p>
            <a:pPr lvl="1">
              <a:spcBef>
                <a:spcPts val="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uwzględnia dostępność cyfrową w zamówieniach publicznych,</a:t>
            </a:r>
          </a:p>
          <a:p>
            <a:pPr lvl="1">
              <a:spcBef>
                <a:spcPts val="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zbiera wnioski i skargi związane z dostępnością cyfrową,</a:t>
            </a:r>
          </a:p>
          <a:p>
            <a:pPr lvl="1">
              <a:spcBef>
                <a:spcPts val="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wdraża poprawki wynikające ze zgłoszonych wniosków i skarg,</a:t>
            </a:r>
          </a:p>
          <a:p>
            <a:pPr lvl="1">
              <a:spcBef>
                <a:spcPts val="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dba o dostępność cyfrową w publikacjach w mediach społecznościowych.</a:t>
            </a:r>
          </a:p>
          <a:p>
            <a:r>
              <a:rPr lang="pl-PL" dirty="0"/>
              <a:t>Regularnie sprawdzaj, </a:t>
            </a:r>
            <a:r>
              <a:rPr lang="pl-PL" b="1" dirty="0"/>
              <a:t>czy te procedury działają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90296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Wszystkie ręce na pokład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07622"/>
            <a:ext cx="10375750" cy="42622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Nawet rozbudowany zespół specjalistów nie zapewni dostępności cyfrowej, jeśli będzie wciąż poprawiać pracę innych osób.</a:t>
            </a:r>
          </a:p>
          <a:p>
            <a:pPr fontAlgn="base"/>
            <a:endParaRPr lang="pl-PL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fontAlgn="base"/>
            <a:r>
              <a:rPr lang="pl-PL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Zaangażuj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 dbanie o dostępność cyfrową </a:t>
            </a:r>
            <a:r>
              <a:rPr lang="pl-PL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wszystkich pracowników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Pomogą w tym np.: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szablony dostępnych cyfrowo dokumentów,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wewnętrzne szkolenia z zakresu dostępności cyfrowej,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uwzględnianie umiejętności związanych z dostępnością podczas rekrutacji,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obowiązkowe szkolenia dla nowych pracowników.</a:t>
            </a:r>
          </a:p>
        </p:txBody>
      </p:sp>
    </p:spTree>
    <p:extLst>
      <p:ext uri="{BB962C8B-B14F-4D97-AF65-F5344CB8AC3E}">
        <p14:creationId xmlns:p14="http://schemas.microsoft.com/office/powerpoint/2010/main" val="26986107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Uwzględniaj dostępność cyfrową w zamówieniach i umowach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910822"/>
            <a:ext cx="10660956" cy="3691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l-PL"/>
            </a:defPPr>
            <a:lvl1pPr indent="0" fontAlgn="base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dirty="0"/>
              <a:t>Od </a:t>
            </a:r>
            <a:r>
              <a:rPr lang="pl-PL" b="1" dirty="0"/>
              <a:t>6 wrześnie 2021 r</a:t>
            </a:r>
            <a:r>
              <a:rPr lang="pl-PL" dirty="0"/>
              <a:t>. we wszystkich zamówieniach publicznych i umowach musisz uwzględniać kwestie dostępności, adekwatnie do przedmiotu zamówienia/umowy.</a:t>
            </a:r>
          </a:p>
          <a:p>
            <a:r>
              <a:rPr lang="pl-PL" dirty="0"/>
              <a:t>Wymagaj zgodności z ustawą o dostępności cyfrowej,</a:t>
            </a:r>
          </a:p>
          <a:p>
            <a:r>
              <a:rPr lang="pl-PL" dirty="0"/>
              <a:t>Szukaj doświadczonych wykonawców.</a:t>
            </a:r>
          </a:p>
          <a:p>
            <a:r>
              <a:rPr lang="pl-PL" dirty="0"/>
              <a:t>Weryfikuj proces realizacji zamówienia i dostarczone rozwiązania pod kątem dostępności cyfrowej.</a:t>
            </a:r>
          </a:p>
        </p:txBody>
      </p:sp>
    </p:spTree>
    <p:extLst>
      <p:ext uri="{BB962C8B-B14F-4D97-AF65-F5344CB8AC3E}">
        <p14:creationId xmlns:p14="http://schemas.microsoft.com/office/powerpoint/2010/main" val="5860285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5. Określ inne niezbędne zasoby</a:t>
            </a:r>
          </a:p>
        </p:txBody>
      </p:sp>
    </p:spTree>
    <p:extLst>
      <p:ext uri="{BB962C8B-B14F-4D97-AF65-F5344CB8AC3E}">
        <p14:creationId xmlns:p14="http://schemas.microsoft.com/office/powerpoint/2010/main" val="3109494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Obowiązek i szansa dla podmiotów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576098"/>
            <a:ext cx="10560424" cy="259534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Dostępność cyfrowa to obowiązek prawny — dotyczy stron internetowych,  aplikacji mobilnych i wszystkich treści publikowanych w Internecie przez podmioty publiczne.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Jednocześnie to szansa na dotarcie z informacjami i usługami do szerokiej grupy użytkowników, w tym osób z niepełnosprawnościami.</a:t>
            </a:r>
          </a:p>
        </p:txBody>
      </p:sp>
    </p:spTree>
    <p:extLst>
      <p:ext uri="{BB962C8B-B14F-4D97-AF65-F5344CB8AC3E}">
        <p14:creationId xmlns:p14="http://schemas.microsoft.com/office/powerpoint/2010/main" val="14932894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Oprogramowanie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42314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spcBef>
                <a:spcPts val="1800"/>
              </a:spcBef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wdrażanie dostępności cyfrowej niezbędne są odpowiednie </a:t>
            </a:r>
            <a:r>
              <a:rPr lang="pl-PL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narzędzia </a:t>
            </a:r>
            <a:br>
              <a:rPr lang="pl-PL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oprogramowanie </a:t>
            </a: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—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np. programy do badania dostępności, programy do przygotowywania dostępnych cyfrowo dokumentów itp.</a:t>
            </a:r>
          </a:p>
          <a:p>
            <a:pPr fontAlgn="base">
              <a:lnSpc>
                <a:spcPct val="120000"/>
              </a:lnSpc>
              <a:spcBef>
                <a:spcPts val="1800"/>
              </a:spcBef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Część z tych rozwiązań jest bezpłatna (np. wtyczki do automatycznych testów dostępności cyfrowej, czytnik ekranu NVDA).</a:t>
            </a:r>
          </a:p>
          <a:p>
            <a:pPr fontAlgn="base">
              <a:lnSpc>
                <a:spcPct val="120000"/>
              </a:lnSpc>
              <a:spcBef>
                <a:spcPts val="1800"/>
              </a:spcBef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Programy te mogą już być w zasobach podmiotu (np. dokumenty można tworzyć w sposób dostępny w programach MS Office).</a:t>
            </a:r>
          </a:p>
          <a:p>
            <a:pPr fontAlgn="base">
              <a:lnSpc>
                <a:spcPct val="120000"/>
              </a:lnSpc>
              <a:spcBef>
                <a:spcPts val="1800"/>
              </a:spcBef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Sprawdź koniecznie, czy edytor treści na stronie internetowej umożliwia tworzenie tych treści w sposób dostępny. Ewentualna wymiana edytora to bardzo duże zadanie.</a:t>
            </a:r>
            <a:endParaRPr lang="pl-PL" sz="21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1462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Wiedza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423142"/>
            <a:ext cx="10274150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l-PL"/>
            </a:defPPr>
            <a:lvl1pPr indent="0" fontAlgn="base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dirty="0"/>
              <a:t>Oferta szkoleń i konferencji poświęconych dostępności cyfrowej jest coraz większa. Warto brać w nich udział!</a:t>
            </a:r>
          </a:p>
          <a:p>
            <a:r>
              <a:rPr lang="pl-PL" dirty="0"/>
              <a:t>Dużo wydarzeń dostępnościowych odbywa się co roku </a:t>
            </a:r>
            <a:r>
              <a:rPr lang="pl-PL" b="1" dirty="0"/>
              <a:t>w drugiej połowie maja</a:t>
            </a:r>
            <a:r>
              <a:rPr lang="pl-PL" dirty="0"/>
              <a:t> w ramach GAAD, czyli Global Accessibility </a:t>
            </a:r>
            <a:r>
              <a:rPr lang="pl-PL" dirty="0" err="1"/>
              <a:t>Awareness</a:t>
            </a:r>
            <a:r>
              <a:rPr lang="pl-PL" dirty="0"/>
              <a:t> Day (trzeci czwartek maja).</a:t>
            </a:r>
          </a:p>
          <a:p>
            <a:r>
              <a:rPr lang="pl-PL" dirty="0"/>
              <a:t>Zachęcaj do udziału w tych wydarzenia pracowników podmiotu lub organizacji. Możesz także organizować szkolenia wewnętrzne.</a:t>
            </a:r>
          </a:p>
          <a:p>
            <a:r>
              <a:rPr lang="pl-PL" dirty="0"/>
              <a:t>Możesz także korzystać z </a:t>
            </a:r>
            <a:r>
              <a:rPr lang="pl-PL" dirty="0">
                <a:hlinkClick r:id="rId2"/>
              </a:rPr>
              <a:t>artykułów i poradników zamieszczonych na stronie rządowej poświęconej dostępności cyfrowej</a:t>
            </a:r>
            <a:r>
              <a:rPr lang="pl-PL" dirty="0">
                <a:hlinkClick r:id="rId3"/>
              </a:rPr>
              <a:t>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98131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Pozostałe zasoby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575543"/>
            <a:ext cx="10660956" cy="2793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l-PL"/>
            </a:defPPr>
            <a:lvl1pPr indent="0" fontAlgn="base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dirty="0"/>
              <a:t>Bardzo istotne jest badanie dostępności cyfrowej z użytkownikami, w tym z osobami z niepełnosprawnościami.</a:t>
            </a:r>
          </a:p>
          <a:p>
            <a:r>
              <a:rPr lang="pl-PL" dirty="0"/>
              <a:t> Jeśli zdecydujesz się na takie testy, pamiętaj, że muszą się one odbywać w miejscu dostępnym architektonicznie. Jeśli budynek podmiotu lub organizacji nie spełnia tego wymogu, niezbędne będzie wynajęcie odpowiedniego pomieszczenia. Wydatki takie musisz przewidzieć w budżecie.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07292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6. Oszacuj koszty </a:t>
            </a:r>
          </a:p>
        </p:txBody>
      </p:sp>
    </p:spTree>
    <p:extLst>
      <p:ext uri="{BB962C8B-B14F-4D97-AF65-F5344CB8AC3E}">
        <p14:creationId xmlns:p14="http://schemas.microsoft.com/office/powerpoint/2010/main" val="9327776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Budżet na dostępność cyfrową 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575542"/>
            <a:ext cx="10660956" cy="45915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l-PL"/>
            </a:defPPr>
            <a:lvl1pPr indent="0" fontAlgn="base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dirty="0"/>
              <a:t>Koszty zapewniania dostępności cyfrowej są różne. Zależą od wielkości </a:t>
            </a:r>
            <a:br>
              <a:rPr lang="pl-PL" dirty="0"/>
            </a:br>
            <a:r>
              <a:rPr lang="pl-PL" dirty="0"/>
              <a:t>i złożoności strony lub aplikacji. </a:t>
            </a:r>
          </a:p>
          <a:p>
            <a:r>
              <a:rPr lang="pl-PL" dirty="0"/>
              <a:t>Przy większej liczbie posiadanych stron i aplikacji koszty wzrastają, ale nie proporcjonalnie. Część z działań i rozwiązań będzie taka sama dla każdej z tych stron i aplikacji. </a:t>
            </a:r>
          </a:p>
          <a:p>
            <a:r>
              <a:rPr lang="pl-PL" dirty="0"/>
              <a:t>Koszty związane z dostępnością to nie tylko zlecenie audytu. To także koszty: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dirty="0"/>
              <a:t>codziennych działań pracowników podmiotu,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dirty="0"/>
              <a:t>szkoleń, 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dirty="0"/>
              <a:t>oprogramowania i licencji itp.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84919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Orientacyjne koszty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932330" y="1595863"/>
            <a:ext cx="10213190" cy="2793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l-PL"/>
            </a:defPPr>
            <a:lvl1pPr indent="0" fontAlgn="base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dirty="0"/>
              <a:t>Koszt audytu eksperckiego, zlecanego doświadczonemu specjaliście to kilka do kilkunastu tysięcy złotych. Nie uwzględnia on poprawy samej strony lub aplikacji </a:t>
            </a:r>
            <a:r>
              <a:rPr lang="pl-PL" sz="2000" dirty="0"/>
              <a:t>—</a:t>
            </a:r>
            <a:r>
              <a:rPr lang="pl-PL" dirty="0"/>
              <a:t> na to musisz przewidzieć oddzielne koszty.</a:t>
            </a:r>
          </a:p>
          <a:p>
            <a:r>
              <a:rPr lang="pl-PL" dirty="0"/>
              <a:t>Koszty oprogramowania do badania i tworzenia dostępnych treści są bardzo różne </a:t>
            </a:r>
            <a:r>
              <a:rPr lang="pl-PL" sz="2000" dirty="0"/>
              <a:t>—</a:t>
            </a:r>
            <a:r>
              <a:rPr lang="pl-PL" dirty="0"/>
              <a:t> od kilkudziesięciu złotych do kilku tysięcy złotych. Na szczęście istnieje wiele bezpłatnych narzędzi i warto zacząć od nich.</a:t>
            </a:r>
          </a:p>
          <a:p>
            <a:r>
              <a:rPr lang="pl-PL" dirty="0"/>
              <a:t>Szacując koszty działań zleconych </a:t>
            </a:r>
            <a:r>
              <a:rPr lang="pl-PL" sz="2000" dirty="0"/>
              <a:t>—</a:t>
            </a:r>
            <a:r>
              <a:rPr lang="pl-PL" dirty="0"/>
              <a:t> opisz dokładnie, czego się spodziewasz jako wyniku (np. raport ze wskazaniem błędów + rekomendacje jak je rozwiązać) </a:t>
            </a:r>
            <a:r>
              <a:rPr lang="pl-PL" sz="2000" dirty="0"/>
              <a:t>—</a:t>
            </a:r>
            <a:r>
              <a:rPr lang="pl-PL" dirty="0"/>
              <a:t> uzyskasz bardziej precyzyjne wyceny.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97358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Nadmierne koszty w ustawie o dostępności cyfrowej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Podmiot publiczny może nie zapewniać dostępności cyfrowej elementów strony internetowej lub elementów aplikacji mobilnej, jeżeli wiązałoby się to z poniesieniem nadmiernych kosztów.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Decyzja o nadmiernym koszcie zapewnienia dostępności cyfrowej musi być </a:t>
            </a:r>
            <a:r>
              <a:rPr lang="pl-PL" sz="2100" b="1" dirty="0"/>
              <a:t>poprzedzona</a:t>
            </a:r>
            <a:r>
              <a:rPr lang="pl-PL" sz="2100" dirty="0"/>
              <a:t> oceną zapewnienia dostępności cyfrowej strony internetowej lub aplikacji mobilnej. Zakres tej oceny określa ustawa.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7399130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 ma dwóch takich samych sytuacji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53369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Nie ma listy tego, co można uznać za nadmierny koszt, ani wysokości kosztu, od której można by mówić, że jest on na pewno nadmierny.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Nawet ten sam podmiot robiąc analizę pod kątem oceny kosztów, w jednym momencie może uznać dany koszt za nadmierny, a przy ponownej analizie już za adekwatny.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Kopiowanie ocen stosowanych przez inne podmioty lub powoływanie się na wyniki analiz wykonywanych przez inne podmioty jest niedopuszczalne.  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19720645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7. Określ priorytety i stwórz szczegółowy plan działań</a:t>
            </a:r>
          </a:p>
        </p:txBody>
      </p:sp>
    </p:spTree>
    <p:extLst>
      <p:ext uri="{BB962C8B-B14F-4D97-AF65-F5344CB8AC3E}">
        <p14:creationId xmlns:p14="http://schemas.microsoft.com/office/powerpoint/2010/main" val="23407712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>
                <a:solidFill>
                  <a:schemeClr val="tx1"/>
                </a:solidFill>
              </a:rPr>
              <a:t>Konkretne działania do wykonania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529020"/>
            <a:ext cx="10560424" cy="519689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200" dirty="0"/>
              <a:t>Do każdego z celów stwórz listę konkretnych działań do wykonania.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200" dirty="0"/>
              <a:t>Na przykład, dodanie napisów rozszerzonych do filmów na kanale YouTube podziale na:</a:t>
            </a: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ustalenie standardu tworzenia napisów,</a:t>
            </a: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wybranie i poznanie narzędzia do tworzenia napisów, </a:t>
            </a: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przeszkolenie pracowników ze standardów tworzenia napisów,</a:t>
            </a: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wybranie priorytetowych filmów i poprawienie ich,</a:t>
            </a: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zweryfikowanie poprawności napisów z użytkownikami lub ekspertami,</a:t>
            </a:r>
          </a:p>
          <a:p>
            <a:pPr marL="342900" indent="-342900">
              <a:lnSpc>
                <a:spcPct val="12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poprawa błędów i praca nad pozostałymi filmami.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48137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Proces wymagający zaplanowania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576098"/>
            <a:ext cx="10560424" cy="280870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Dostępność cyfrowa „staje się”, a nie „jest”. Nie jest też dana „raz na zawsze” – bez dbania o nią na co dzień można bardzo obniżyć jej poziom.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Dostępność cyfrowa dotyczy bardzo wielu elementów i wymaga zaangażowania wielu osób. Warto ją zatem dobrze zaplanować i konsekwentnie wdrażać. 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4775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>
                <a:solidFill>
                  <a:schemeClr val="tx1"/>
                </a:solidFill>
              </a:rPr>
              <a:t>Ustal co jest najwa</a:t>
            </a:r>
            <a:r>
              <a:rPr lang="pl-PL" dirty="0">
                <a:solidFill>
                  <a:schemeClr val="tx1"/>
                </a:solidFill>
              </a:rPr>
              <a:t>żniejsze w danym momencie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>
            <a:normAutofit/>
          </a:bodyPr>
          <a:lstStyle/>
          <a:p>
            <a:r>
              <a:rPr lang="pl-PL" sz="2200" dirty="0"/>
              <a:t>Skup się na działaniach, które </a:t>
            </a:r>
            <a:r>
              <a:rPr lang="pl-PL" sz="2200" b="1" dirty="0"/>
              <a:t>powstrzymają powstawanie kolejnych błędów</a:t>
            </a:r>
            <a:r>
              <a:rPr lang="pl-PL" sz="2200" dirty="0"/>
              <a:t>.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200" dirty="0"/>
              <a:t>Poprawiając zidentyfikowane błędy, skup się na tych, które uniemożliwiają skorzystanie ze strony i aplikacji lub które są istotne dla użytkowników. Na przykład: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najpierw poprawa nawigacji klawiaturą, a nie dodanie tytułów do ramek,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200" dirty="0"/>
              <a:t>najpierw dostępność treści w popularnych mediach społecznościowych, a nie filmów, które obejrzało dotąd kilka osób.</a:t>
            </a:r>
          </a:p>
        </p:txBody>
      </p:sp>
    </p:spTree>
    <p:extLst>
      <p:ext uri="{BB962C8B-B14F-4D97-AF65-F5344CB8AC3E}">
        <p14:creationId xmlns:p14="http://schemas.microsoft.com/office/powerpoint/2010/main" val="39973084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8. Monitoruj stan dostępności cyfrowej</a:t>
            </a:r>
          </a:p>
        </p:txBody>
      </p:sp>
    </p:spTree>
    <p:extLst>
      <p:ext uri="{BB962C8B-B14F-4D97-AF65-F5344CB8AC3E}">
        <p14:creationId xmlns:p14="http://schemas.microsoft.com/office/powerpoint/2010/main" val="30048173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Nie tylko audyty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900663"/>
            <a:ext cx="10660956" cy="2925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Korzystaj z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różnych sposobów monitorowania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dostosowanych do potrzeb, czasu i budżetu np. : </a:t>
            </a:r>
          </a:p>
          <a:p>
            <a:pPr marL="1028700" lvl="1" indent="-342900" fontAlgn="base">
              <a:spcBef>
                <a:spcPts val="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testów automatycznych, </a:t>
            </a:r>
          </a:p>
          <a:p>
            <a:pPr marL="1028700" lvl="1" indent="-342900" fontAlgn="base">
              <a:spcBef>
                <a:spcPts val="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audytów eksperckich,</a:t>
            </a:r>
          </a:p>
          <a:p>
            <a:pPr marL="1028700" lvl="1" indent="-342900" fontAlgn="base">
              <a:spcBef>
                <a:spcPts val="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badań z użytkownikami. </a:t>
            </a:r>
          </a:p>
          <a:p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42254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Badaj stan dostępności cyfrowej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687303"/>
            <a:ext cx="10660956" cy="2244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fontAlgn="base">
              <a:spcBef>
                <a:spcPts val="1800"/>
              </a:spcBef>
              <a:buNone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Badać możesz:</a:t>
            </a:r>
          </a:p>
          <a:p>
            <a:pPr marL="342900" lvl="1" indent="-342900" fontAlgn="base">
              <a:spcBef>
                <a:spcPts val="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samodzielnie </a:t>
            </a:r>
            <a:r>
              <a:rPr lang="pl-PL" dirty="0"/>
              <a:t>—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wypróbuj naszą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Listę Kontrolna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Proste testy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analizy stron internetowych), </a:t>
            </a:r>
          </a:p>
          <a:p>
            <a:pPr marL="342900" lvl="1" indent="-342900" fontAlgn="base">
              <a:spcBef>
                <a:spcPts val="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zlecając badania innym pracownikom podmiotu,</a:t>
            </a:r>
          </a:p>
          <a:p>
            <a:pPr marL="342900" lvl="1" indent="-342900" fontAlgn="base">
              <a:spcBef>
                <a:spcPts val="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korzystając ze specjalistów zewnętrznych. </a:t>
            </a:r>
          </a:p>
          <a:p>
            <a:pPr marL="0" lvl="1" indent="0" fontAlgn="base">
              <a:spcBef>
                <a:spcPts val="1800"/>
              </a:spcBef>
              <a:buNone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Możesz także część łączyć metody </a:t>
            </a:r>
            <a:r>
              <a:rPr lang="pl-PL" dirty="0"/>
              <a:t>—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np. szczególnie złożone podstrony przetestować z pomocą eksperta, a samemu skupić na tych prostszych. </a:t>
            </a:r>
          </a:p>
          <a:p>
            <a:pPr fontAlgn="base">
              <a:spcBef>
                <a:spcPts val="1800"/>
              </a:spcBef>
            </a:pP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Najważniejsze jest, co zrobisz z wynikami tych badań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22849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Obowiązkowy przegląd deklaracji dostępności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42314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najmniej raz w roku, </a:t>
            </a: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 31 marca, musisz przejrzeć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zaktualizować każdą deklarację dostępności. </a:t>
            </a:r>
          </a:p>
          <a:p>
            <a:pPr fontAlgn="base"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Jeśli podmiot ma wiele stron i aplikacji, to taki przegląd może zająć dużo czasu. </a:t>
            </a: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Zaplanuj go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wcześniej.</a:t>
            </a:r>
          </a:p>
          <a:p>
            <a:pPr fontAlgn="base"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Datę ostatniego wykonanego przeglądu podaj koniecznie w deklaracji dostępności.    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07490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9. Weryfikuj i w razie potrzeby modyfikuj plan wdrażania dostępności cyfrowej</a:t>
            </a:r>
            <a:b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b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endParaRPr lang="pl-PL" b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1429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Sprawdzaj postępy w realizacji planu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084730" y="1575542"/>
            <a:ext cx="9938870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Regularnie weryfikuj, co udało się już zrobić.</a:t>
            </a:r>
          </a:p>
          <a:p>
            <a:pPr fontAlgn="base"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Twój plan może wymagać modyfikacji i zmiany priorytetów w związku z np.:</a:t>
            </a:r>
          </a:p>
          <a:p>
            <a:pPr marL="342900" indent="-342900" fontAlgn="base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żądaniami zapewnienia dostępności cyfrowej konkretnych elementów, </a:t>
            </a:r>
          </a:p>
          <a:p>
            <a:pPr marL="342900" indent="-342900" fontAlgn="base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uruchomieniem nowego ważnego kanału komunikacji (np. nowa strona internetowa).</a:t>
            </a:r>
          </a:p>
          <a:p>
            <a:pPr fontAlgn="base"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Informuj wszystkich pracowników o zmianach w planie. Jeśli zmiany wpływają także na użytkowników, możesz poinformować ich o tym np. w deklaracji dostępności. </a:t>
            </a:r>
          </a:p>
          <a:p>
            <a:pPr fontAlgn="base">
              <a:spcBef>
                <a:spcPts val="1800"/>
              </a:spcBef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76009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10. Komunikuj wyniki działań</a:t>
            </a:r>
            <a:b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b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endParaRPr lang="pl-PL" b="0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4469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617458"/>
            <a:ext cx="10560424" cy="683387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Komunikacja w</a:t>
            </a:r>
            <a:r>
              <a:rPr lang="pl-PL" b="1" dirty="0">
                <a:solidFill>
                  <a:schemeClr val="tx1"/>
                </a:solidFill>
              </a:rPr>
              <a:t>ewnętrzna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932330" y="1568918"/>
            <a:ext cx="10660956" cy="44372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Pokazuj pracownikom podmiotu co udało się wam już zrealizować z zakresu dostępności cyfrowej, a co zaplanowane jest na najbliższy czas.</a:t>
            </a:r>
          </a:p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Dostępność cyfrowa nie dzieje się sama i do jej zapewnienia potrzebna jest praca konkretnych osób. Warto o tym przypominać i doceniać zaangażowanych pracowników.</a:t>
            </a:r>
          </a:p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Twórz okazje do komunikacji i szkoleń wewnętrznych np. w ramach GAAD, czyli Global Accessibility </a:t>
            </a:r>
            <a:r>
              <a:rPr lang="pl-PL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Awareness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Day (trzeci czwartek maja).</a:t>
            </a:r>
          </a:p>
          <a:p>
            <a:pPr>
              <a:lnSpc>
                <a:spcPct val="120000"/>
              </a:lnSpc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endParaRPr lang="pl-PL" sz="23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058855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617458"/>
            <a:ext cx="10560424" cy="683387"/>
          </a:xfrm>
        </p:spPr>
        <p:txBody>
          <a:bodyPr>
            <a:noAutofit/>
          </a:bodyPr>
          <a:lstStyle/>
          <a:p>
            <a:r>
              <a:rPr lang="pl-PL" b="1" dirty="0">
                <a:solidFill>
                  <a:schemeClr val="tx1"/>
                </a:solidFill>
              </a:rPr>
              <a:t>Komunikacja na zewnątrz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932330" y="1568918"/>
            <a:ext cx="10660956" cy="44372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Korzystaj z </a:t>
            </a: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deklaracji dostępności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Deklaracja ta to nie „laurka” tylko </a:t>
            </a:r>
            <a:r>
              <a:rPr lang="pl-PL" sz="2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opis aktualnego stanu dostępności podmiotu publicznego dla osób z niepełnosprawnościami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Nie ukrywaj błędów dostępności cyfrowej strony czy aplikacji. Opisz je w zrozumiały sposób, możesz także podać daty, kiedy planujesz ich usunięcie. To pokazuje, że dostępność faktycznie jest procesem, który jest ważny dla podmiotu.</a:t>
            </a:r>
          </a:p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Komunikuj osiągane cele z zakresu zapewniania dostępności cyfrowej np. w mediach społecznościowych. </a:t>
            </a:r>
          </a:p>
        </p:txBody>
      </p:sp>
    </p:spTree>
    <p:extLst>
      <p:ext uri="{BB962C8B-B14F-4D97-AF65-F5344CB8AC3E}">
        <p14:creationId xmlns:p14="http://schemas.microsoft.com/office/powerpoint/2010/main" val="3835870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>
            <a:normAutofit/>
          </a:bodyPr>
          <a:lstStyle/>
          <a:p>
            <a:r>
              <a:rPr lang="pl-PL" sz="4000" b="1" dirty="0"/>
              <a:t>Kto i jak korzysta z dostępności cyfrowej?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21798066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Ważne!</a:t>
            </a:r>
            <a:endParaRPr lang="pl-PL" i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Deklaracją dostępności </a:t>
            </a:r>
            <a:r>
              <a:rPr lang="pl-PL" sz="2100" b="1" dirty="0">
                <a:latin typeface="Lato Black" panose="020F0A02020204030203" pitchFamily="34" charset="-18"/>
              </a:rPr>
              <a:t>NIE JEST</a:t>
            </a:r>
            <a:r>
              <a:rPr lang="pl-PL" sz="2100" b="1" dirty="0"/>
              <a:t>: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100" dirty="0"/>
              <a:t>raport o stanie zapewnienia dostępności dla osób ze szczególnymi potrzebami,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100" dirty="0"/>
              <a:t>informacja w formacie łatwym do czytania i w polskim języku migowym o tym, czym zajmuje się podmiot,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100" dirty="0"/>
              <a:t>opis, w dowolnej formie tego, jak podmiot dba o dostępność.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388833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/>
          <a:lstStyle/>
          <a:p>
            <a:r>
              <a:rPr lang="pl-PL" dirty="0"/>
              <a:t>Pytania?</a:t>
            </a:r>
          </a:p>
        </p:txBody>
      </p:sp>
    </p:spTree>
    <p:extLst>
      <p:ext uri="{BB962C8B-B14F-4D97-AF65-F5344CB8AC3E}">
        <p14:creationId xmlns:p14="http://schemas.microsoft.com/office/powerpoint/2010/main" val="32983024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Pomocne źródła i narzędzia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polskie tłumaczenie wytycznych WCAG 2.1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ustawa o dostępności cyfrowej stron internetowych i aplikacji podmiotów publicznych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artykuły o dostępności cyfrowej i poradniki na oficjalnej stronie rządowej w portalu gov.pl</a:t>
            </a:r>
            <a:endParaRPr lang="pl-PL" sz="23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4218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2659998"/>
            <a:ext cx="10515600" cy="875558"/>
          </a:xfrm>
        </p:spPr>
        <p:txBody>
          <a:bodyPr/>
          <a:lstStyle/>
          <a:p>
            <a:r>
              <a:rPr lang="pl-PL" dirty="0"/>
              <a:t>Dziękuję za uwagę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831850" y="4436198"/>
            <a:ext cx="10435918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Zapraszamy na naszą stronę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https://www.gov.pl/web/dostepnosc-cyfrowa</a:t>
            </a: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do kontaktu 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dostepnosc.cyfrowa@mc.gov.pl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 </a:t>
            </a:r>
          </a:p>
          <a:p>
            <a:pPr>
              <a:lnSpc>
                <a:spcPct val="15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269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Spójność potrzeb, a nie cech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133600"/>
            <a:ext cx="10560424" cy="33020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Użytkownicy różnią się między sobą i korzystają z różnych rozwiązań, ale ich potrzeby są podobne.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Także osoby z niepełnosprawnościami różnią się między sobą, np. korzystają z różnych technologii asystujących, potrafią obsługiwać te technologie na różnym poziomie. Ale ich potrzeby skorzystania z informacji czy usługi są takie same jak każdej innej osoby. </a:t>
            </a:r>
          </a:p>
        </p:txBody>
      </p:sp>
    </p:spTree>
    <p:extLst>
      <p:ext uri="{BB962C8B-B14F-4D97-AF65-F5344CB8AC3E}">
        <p14:creationId xmlns:p14="http://schemas.microsoft.com/office/powerpoint/2010/main" val="2826110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Osoby słabowidzące 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istotny jest dla nich dobry kontrast treści do tła,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wygodne są dla nich duże obszary </a:t>
            </a:r>
            <a:r>
              <a:rPr lang="pl-PL" sz="23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klikalne</a:t>
            </a: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powiększają treści na ekranie i zmieniają kolorystykę treści i tła — dopasowując do swoich potrzeb,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rozpraszają ich elementy rozwijające się w zaskakujących momentach </a:t>
            </a:r>
            <a:b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(np. po najechaniu kursorem myszy) oraz niespójny układ i nawigacja.</a:t>
            </a:r>
          </a:p>
        </p:txBody>
      </p:sp>
    </p:spTree>
    <p:extLst>
      <p:ext uri="{BB962C8B-B14F-4D97-AF65-F5344CB8AC3E}">
        <p14:creationId xmlns:p14="http://schemas.microsoft.com/office/powerpoint/2010/main" val="1754565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Osoby niewidome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„widzą” i nawigują czytnikami ekranu,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mają do dyspozycji własne, dodatkowe skróty klawiaturowe </a:t>
            </a:r>
            <a:b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gesty,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potrzebują alternatywy dla treści graficznych i części multimediów,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potrzebują solidnej struktury, spójności i kolejności kodu,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najwygodniejsze są dla nich rozwiązania bazujące na standardach sieciowych.</a:t>
            </a:r>
          </a:p>
        </p:txBody>
      </p:sp>
    </p:spTree>
    <p:extLst>
      <p:ext uri="{BB962C8B-B14F-4D97-AF65-F5344CB8AC3E}">
        <p14:creationId xmlns:p14="http://schemas.microsoft.com/office/powerpoint/2010/main" val="2409238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3061</Words>
  <Application>Microsoft Office PowerPoint</Application>
  <PresentationFormat>Panoramiczny</PresentationFormat>
  <Paragraphs>271</Paragraphs>
  <Slides>63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63</vt:i4>
      </vt:variant>
    </vt:vector>
  </HeadingPairs>
  <TitlesOfParts>
    <vt:vector size="70" baseType="lpstr">
      <vt:lpstr>Calibri Light</vt:lpstr>
      <vt:lpstr>Open Sans</vt:lpstr>
      <vt:lpstr>Lato Black</vt:lpstr>
      <vt:lpstr>Arial</vt:lpstr>
      <vt:lpstr>Calibri</vt:lpstr>
      <vt:lpstr>Open Sans Semibold</vt:lpstr>
      <vt:lpstr>Office Theme</vt:lpstr>
      <vt:lpstr>Zarządzanie dostępnością cyfrową w podmiocie publicznym i organizacji </vt:lpstr>
      <vt:lpstr>Czym jest dostępność cyfrowa?</vt:lpstr>
      <vt:lpstr>Niezbędna dla niektórych, przydatna dla wszystkich</vt:lpstr>
      <vt:lpstr>Obowiązek i szansa dla podmiotów publicznych</vt:lpstr>
      <vt:lpstr>Proces wymagający zaplanowania</vt:lpstr>
      <vt:lpstr>Kto i jak korzysta z dostępności cyfrowej?</vt:lpstr>
      <vt:lpstr>Spójność potrzeb, a nie cech</vt:lpstr>
      <vt:lpstr>Osoby słabowidzące </vt:lpstr>
      <vt:lpstr>Osoby niewidome</vt:lpstr>
      <vt:lpstr>Osoby z niepełnosprawnością ruchową</vt:lpstr>
      <vt:lpstr>Osoby słabosłyszące </vt:lpstr>
      <vt:lpstr>Osoby niesłyszące (Głusi)</vt:lpstr>
      <vt:lpstr>Inni użytkownicy korzystający z dostępności cyfrowej</vt:lpstr>
      <vt:lpstr>10 kluczowych działań  w zarządzaniu dostępnością cyfrową</vt:lpstr>
      <vt:lpstr>1. Poznaj wymagania prawne</vt:lpstr>
      <vt:lpstr>Przepisy prawne</vt:lpstr>
      <vt:lpstr>Ustawa o dostępności cyfrowej — kogo dotyczy</vt:lpstr>
      <vt:lpstr>Ustawa o dostępności cyfrowej — czego dotyczy</vt:lpstr>
      <vt:lpstr>Ustawa o dostępności cyfrowej — od kiedy obowiązuje</vt:lpstr>
      <vt:lpstr>Ustawa o dostępności cyfrowej — jak określa wymagania dostępności cyfrowej</vt:lpstr>
      <vt:lpstr>Ustawa o dostępności cyfrowej — wyłączenia</vt:lpstr>
      <vt:lpstr>Ustawa o dostępności cyfrowej — nadmierne koszty</vt:lpstr>
      <vt:lpstr>Ustawa o dostępności cyfrowej — reagowanie na wnioski i skargi</vt:lpstr>
      <vt:lpstr>Ustawa o dostępności cyfrowej — kary</vt:lpstr>
      <vt:lpstr>Ustawa o dostępności cyfrowej wyznacza wyłącznie minimalny poziom dostępności</vt:lpstr>
      <vt:lpstr>Bądź na bieżąco!</vt:lpstr>
      <vt:lpstr>2. Przeanalizuj „stan posiadania”</vt:lpstr>
      <vt:lpstr>Jakie rozwiązania cyfrowe wykorzystuje (bezpośrednio i pośrednio) twój podmiot?</vt:lpstr>
      <vt:lpstr>Jakie rodzaje treści prezentuje w tych rozwiązaniach cyfrowych twój podmiot?</vt:lpstr>
      <vt:lpstr>3. Określ cele związane z dostępnością cyfrową</vt:lpstr>
      <vt:lpstr>Dopasuj cele do sytuacji twojego podmiotu</vt:lpstr>
      <vt:lpstr>Cele powinny być konkretne, mierzalne i osadzone w czasie</vt:lpstr>
      <vt:lpstr>4. Określ zasoby osobowe i przydziel zadania</vt:lpstr>
      <vt:lpstr>Dostępność cyfrowa to „gra zespołowa”</vt:lpstr>
      <vt:lpstr>Przełożenie na decyzje </vt:lpstr>
      <vt:lpstr>Opracuj procedury i podziel zadania</vt:lpstr>
      <vt:lpstr>Wszystkie ręce na pokład</vt:lpstr>
      <vt:lpstr>Uwzględniaj dostępność cyfrową w zamówieniach i umowach</vt:lpstr>
      <vt:lpstr>5. Określ inne niezbędne zasoby</vt:lpstr>
      <vt:lpstr>Oprogramowanie</vt:lpstr>
      <vt:lpstr>Wiedza</vt:lpstr>
      <vt:lpstr>Pozostałe zasoby</vt:lpstr>
      <vt:lpstr>6. Oszacuj koszty </vt:lpstr>
      <vt:lpstr>Budżet na dostępność cyfrową </vt:lpstr>
      <vt:lpstr>Orientacyjne koszty</vt:lpstr>
      <vt:lpstr>Nadmierne koszty w ustawie o dostępności cyfrowej</vt:lpstr>
      <vt:lpstr>Nie ma dwóch takich samych sytuacji</vt:lpstr>
      <vt:lpstr>7. Określ priorytety i stwórz szczegółowy plan działań</vt:lpstr>
      <vt:lpstr>Konkretne działania do wykonania</vt:lpstr>
      <vt:lpstr>Ustal co jest najważniejsze w danym momencie</vt:lpstr>
      <vt:lpstr>8. Monitoruj stan dostępności cyfrowej</vt:lpstr>
      <vt:lpstr>Nie tylko audyty</vt:lpstr>
      <vt:lpstr>Badaj stan dostępności cyfrowej</vt:lpstr>
      <vt:lpstr>Obowiązkowy przegląd deklaracji dostępności</vt:lpstr>
      <vt:lpstr>9. Weryfikuj i w razie potrzeby modyfikuj plan wdrażania dostępności cyfrowej  </vt:lpstr>
      <vt:lpstr>Sprawdzaj postępy w realizacji planu</vt:lpstr>
      <vt:lpstr>10. Komunikuj wyniki działań  </vt:lpstr>
      <vt:lpstr>Komunikacja wewnętrzna</vt:lpstr>
      <vt:lpstr>Komunikacja na zewnątrz</vt:lpstr>
      <vt:lpstr>Ważne!</vt:lpstr>
      <vt:lpstr>Pytania?</vt:lpstr>
      <vt:lpstr>Pomocne źródła i narzędzia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2023-12-22T12:16:14Z</dcterms:created>
  <dcterms:modified xsi:type="dcterms:W3CDTF">2024-09-10T06:39:44Z</dcterms:modified>
</cp:coreProperties>
</file>