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jpeg" ContentType="image/jpeg"/>
  <Override PartName="/ppt/media/image1.jpeg" ContentType="image/jpeg"/>
  <Override PartName="/ppt/media/image7.png" ContentType="image/png"/>
  <Override PartName="/ppt/media/image5.jpeg" ContentType="image/jpeg"/>
  <Override PartName="/ppt/media/image2.gif" ContentType="image/gif"/>
  <Override PartName="/ppt/media/image33.jpeg" ContentType="image/jpeg"/>
  <Override PartName="/ppt/media/media3.m4a" ContentType="application/vnd.sun.star.media"/>
  <Override PartName="/ppt/media/media6.m4a" ContentType="application/vnd.sun.star.media"/>
  <Override PartName="/ppt/media/image4.png" ContentType="image/png"/>
  <Override PartName="/ppt/media/image8.jpeg" ContentType="image/jpeg"/>
  <Override PartName="/ppt/media/image2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24.jpeg" ContentType="image/jpeg"/>
  <Override PartName="/ppt/media/media15.m4a" ContentType="application/vnd.sun.star.media"/>
  <Override PartName="/ppt/media/image16.png" ContentType="image/png"/>
  <Override PartName="/ppt/media/image17.jpeg" ContentType="image/jpeg"/>
  <Override PartName="/ppt/media/image18.jpeg" ContentType="image/jpeg"/>
  <Override PartName="/ppt/media/image31.png" ContentType="image/png"/>
  <Override PartName="/ppt/media/media19.m4a" ContentType="application/vnd.sun.star.media"/>
  <Override PartName="/ppt/media/image20.png" ContentType="image/png"/>
  <Override PartName="/ppt/media/image21.jpeg" ContentType="image/jpeg"/>
  <Override PartName="/ppt/media/media22.m4a" ContentType="application/vnd.sun.star.media"/>
  <Override PartName="/ppt/media/image23.png" ContentType="image/png"/>
  <Override PartName="/ppt/media/media25.m4a" ContentType="application/vnd.sun.star.media"/>
  <Override PartName="/ppt/media/image26.png" ContentType="image/png"/>
  <Override PartName="/ppt/media/image27.jpeg" ContentType="image/jpeg"/>
  <Override PartName="/ppt/media/image28.jpeg" ContentType="image/jpeg"/>
  <Override PartName="/ppt/media/media30.m4a" ContentType="application/vnd.sun.star.media"/>
  <Override PartName="/ppt/media/image32.jpeg" ContentType="image/jpeg"/>
  <Override PartName="/ppt/media/media34.m4a" ContentType="application/vnd.sun.star.media"/>
  <Override PartName="/ppt/media/image37.jpeg" ContentType="image/jpeg"/>
  <Override PartName="/ppt/media/image35.png" ContentType="image/png"/>
  <Override PartName="/ppt/media/image36.jpeg" ContentType="image/jpeg"/>
  <Override PartName="/ppt/media/media38.m4a" ContentType="application/vnd.sun.star.media"/>
  <Override PartName="/ppt/media/image3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latin typeface="Arial"/>
              </a:rPr>
              <a:t>Kliknij, aby przesunąć slajd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35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36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EC9CC93-3714-48D0-9C72-1550C6E53AD0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  <p:sp>
        <p:nvSpPr>
          <p:cNvPr id="43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  <p:sp>
        <p:nvSpPr>
          <p:cNvPr id="44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pl-PL" sz="2000" spc="-1" strike="noStrike">
              <a:latin typeface="Arial"/>
            </a:endParaRPr>
          </a:p>
        </p:txBody>
      </p:sp>
      <p:sp>
        <p:nvSpPr>
          <p:cNvPr id="44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799920" y="723600"/>
            <a:ext cx="1638360" cy="360"/>
          </a:xfrm>
          <a:prstGeom prst="line">
            <a:avLst/>
          </a:prstGeom>
          <a:ln w="442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1"/>
          <p:cNvSpPr/>
          <p:nvPr/>
        </p:nvSpPr>
        <p:spPr>
          <a:xfrm>
            <a:off x="5715000" y="738000"/>
            <a:ext cx="5676840" cy="360"/>
          </a:xfrm>
          <a:prstGeom prst="line">
            <a:avLst/>
          </a:prstGeom>
          <a:ln w="442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Line 2"/>
          <p:cNvSpPr/>
          <p:nvPr/>
        </p:nvSpPr>
        <p:spPr>
          <a:xfrm>
            <a:off x="5715000" y="6134040"/>
            <a:ext cx="5676840" cy="36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Line 1"/>
          <p:cNvSpPr/>
          <p:nvPr/>
        </p:nvSpPr>
        <p:spPr>
          <a:xfrm>
            <a:off x="799920" y="6142680"/>
            <a:ext cx="10591920" cy="36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Line 1"/>
          <p:cNvSpPr/>
          <p:nvPr/>
        </p:nvSpPr>
        <p:spPr>
          <a:xfrm>
            <a:off x="7987320" y="729360"/>
            <a:ext cx="1638360" cy="360"/>
          </a:xfrm>
          <a:prstGeom prst="line">
            <a:avLst/>
          </a:prstGeom>
          <a:ln w="442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 1"/>
          <p:cNvSpPr/>
          <p:nvPr/>
        </p:nvSpPr>
        <p:spPr>
          <a:xfrm>
            <a:off x="799920" y="723600"/>
            <a:ext cx="4915080" cy="360"/>
          </a:xfrm>
          <a:prstGeom prst="line">
            <a:avLst/>
          </a:prstGeom>
          <a:ln w="442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Line 2"/>
          <p:cNvSpPr/>
          <p:nvPr/>
        </p:nvSpPr>
        <p:spPr>
          <a:xfrm>
            <a:off x="799920" y="6134040"/>
            <a:ext cx="4915080" cy="36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ine 1"/>
          <p:cNvSpPr/>
          <p:nvPr/>
        </p:nvSpPr>
        <p:spPr>
          <a:xfrm>
            <a:off x="799920" y="723600"/>
            <a:ext cx="4915080" cy="360"/>
          </a:xfrm>
          <a:prstGeom prst="line">
            <a:avLst/>
          </a:prstGeom>
          <a:ln w="442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Line 2"/>
          <p:cNvSpPr/>
          <p:nvPr/>
        </p:nvSpPr>
        <p:spPr>
          <a:xfrm>
            <a:off x="799920" y="6134040"/>
            <a:ext cx="4915080" cy="36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e 1"/>
          <p:cNvSpPr/>
          <p:nvPr/>
        </p:nvSpPr>
        <p:spPr>
          <a:xfrm>
            <a:off x="800280" y="723600"/>
            <a:ext cx="10610640" cy="360"/>
          </a:xfrm>
          <a:prstGeom prst="line">
            <a:avLst/>
          </a:prstGeom>
          <a:ln w="442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Line 1"/>
          <p:cNvSpPr/>
          <p:nvPr/>
        </p:nvSpPr>
        <p:spPr>
          <a:xfrm>
            <a:off x="799920" y="723600"/>
            <a:ext cx="10591920" cy="360"/>
          </a:xfrm>
          <a:prstGeom prst="line">
            <a:avLst/>
          </a:prstGeom>
          <a:ln w="442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Line 2"/>
          <p:cNvSpPr/>
          <p:nvPr/>
        </p:nvSpPr>
        <p:spPr>
          <a:xfrm>
            <a:off x="799920" y="6142680"/>
            <a:ext cx="10591920" cy="36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Line 1"/>
          <p:cNvSpPr/>
          <p:nvPr/>
        </p:nvSpPr>
        <p:spPr>
          <a:xfrm>
            <a:off x="799920" y="4144320"/>
            <a:ext cx="10630080" cy="360"/>
          </a:xfrm>
          <a:prstGeom prst="line">
            <a:avLst/>
          </a:prstGeom>
          <a:ln w="4428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gif"/><Relationship Id="rId3" Type="http://schemas.openxmlformats.org/officeDocument/2006/relationships/video" Target="../media/media3.m4a"/><Relationship Id="rId4" Type="http://schemas.microsoft.com/office/2007/relationships/media" Target="../media/media3.m4a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video" Target="../media/media38.m4a"/><Relationship Id="rId4" Type="http://schemas.microsoft.com/office/2007/relationships/media" Target="../media/media38.m4a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97.xml"/><Relationship Id="rId7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video" Target="../media/media6.m4a"/><Relationship Id="rId3" Type="http://schemas.microsoft.com/office/2007/relationships/media" Target="../media/media6.m4a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video" Target="../media/media15.m4a"/><Relationship Id="rId6" Type="http://schemas.microsoft.com/office/2007/relationships/media" Target="../media/media15.m4a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video" Target="../media/media19.m4a"/><Relationship Id="rId4" Type="http://schemas.microsoft.com/office/2007/relationships/media" Target="../media/media19.m4a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video" Target="../media/media22.m4a"/><Relationship Id="rId3" Type="http://schemas.microsoft.com/office/2007/relationships/media" Target="../media/media22.m4a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video" Target="../media/media25.m4a"/><Relationship Id="rId3" Type="http://schemas.microsoft.com/office/2007/relationships/media" Target="../media/media25.m4a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video" Target="../media/media30.m4a"/><Relationship Id="rId5" Type="http://schemas.microsoft.com/office/2007/relationships/media" Target="../media/media30.m4a"/><Relationship Id="rId6" Type="http://schemas.openxmlformats.org/officeDocument/2006/relationships/image" Target="../media/image31.png"/><Relationship Id="rId7" Type="http://schemas.openxmlformats.org/officeDocument/2006/relationships/slideLayout" Target="../slideLayouts/slideLayout8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video" Target="../media/media34.m4a"/><Relationship Id="rId4" Type="http://schemas.microsoft.com/office/2007/relationships/media" Target="../media/media34.m4a"/><Relationship Id="rId5" Type="http://schemas.openxmlformats.org/officeDocument/2006/relationships/image" Target="../media/image35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685800" y="908640"/>
            <a:ext cx="3620160" cy="363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0" lang="pl-PL" sz="4000" spc="26" strike="noStrike" cap="all">
                <a:solidFill>
                  <a:srgbClr val="ffffff"/>
                </a:solidFill>
                <a:latin typeface="Univers Condensed"/>
              </a:rPr>
              <a:t>Fontanny podziwiajmy </a:t>
            </a:r>
            <a:br/>
            <a:r>
              <a:rPr b="0" lang="pl-PL" sz="4000" spc="26" strike="noStrike" cap="all">
                <a:solidFill>
                  <a:srgbClr val="ffffff"/>
                </a:solidFill>
                <a:latin typeface="Univers Condensed"/>
              </a:rPr>
              <a:t>z daleka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705960" y="5220360"/>
            <a:ext cx="3216960" cy="93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400" spc="-1" strike="noStrike">
                <a:solidFill>
                  <a:srgbClr val="ffffff"/>
                </a:solidFill>
                <a:latin typeface="Univers Condensed"/>
              </a:rPr>
              <a:t>Wojewódzka Stacja </a:t>
            </a:r>
            <a:br/>
            <a:r>
              <a:rPr b="0" lang="pl-PL" sz="1400" spc="-1" strike="noStrike">
                <a:solidFill>
                  <a:srgbClr val="ffffff"/>
                </a:solidFill>
                <a:latin typeface="Univers Condensed"/>
              </a:rPr>
              <a:t>Sanitarno-Epidemiologiczna </a:t>
            </a:r>
            <a:br/>
            <a:r>
              <a:rPr b="0" lang="pl-PL" sz="1400" spc="-1" strike="noStrike">
                <a:solidFill>
                  <a:srgbClr val="ffffff"/>
                </a:solidFill>
                <a:latin typeface="Univers Condensed"/>
              </a:rPr>
              <a:t>w Warszawie</a:t>
            </a:r>
            <a:endParaRPr b="0" lang="pl-PL" sz="1400" spc="-1" strike="noStrike">
              <a:latin typeface="Arial"/>
            </a:endParaRPr>
          </a:p>
        </p:txBody>
      </p:sp>
      <p:pic>
        <p:nvPicPr>
          <p:cNvPr id="363" name="Obraz — symbol zastępczy 10" descr=""/>
          <p:cNvPicPr/>
          <p:nvPr/>
        </p:nvPicPr>
        <p:blipFill>
          <a:blip r:embed="rId1"/>
          <a:stretch/>
        </p:blipFill>
        <p:spPr>
          <a:xfrm>
            <a:off x="4876200" y="0"/>
            <a:ext cx="7315200" cy="6857280"/>
          </a:xfrm>
          <a:prstGeom prst="rect">
            <a:avLst/>
          </a:prstGeom>
          <a:ln>
            <a:noFill/>
          </a:ln>
        </p:spPr>
      </p:pic>
      <p:sp>
        <p:nvSpPr>
          <p:cNvPr id="364" name="CustomShape 3"/>
          <p:cNvSpPr/>
          <p:nvPr/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5" name="Symbol zastępczy zawartości 3" descr=""/>
          <p:cNvPicPr/>
          <p:nvPr/>
        </p:nvPicPr>
        <p:blipFill>
          <a:blip r:embed="rId2"/>
          <a:stretch/>
        </p:blipFill>
        <p:spPr>
          <a:xfrm>
            <a:off x="790920" y="4311000"/>
            <a:ext cx="825480" cy="827640"/>
          </a:xfrm>
          <a:prstGeom prst="rect">
            <a:avLst/>
          </a:prstGeom>
          <a:ln>
            <a:noFill/>
          </a:ln>
        </p:spPr>
      </p:pic>
      <p:pic>
        <p:nvPicPr>
          <p:cNvPr id="366" name="Picture 1" descr="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r:embed="rId4"/>
              </p:ext>
            </p:extLst>
          </p:nvPr>
        </p:nvPicPr>
        <p:blipFill>
          <a:blip r:embed="rId5"/>
        </p:blipFill>
        <p:spPr>
          <a:xfrm>
            <a:off x="11398320" y="189360"/>
            <a:ext cx="484920" cy="48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2838" fill="hold"/>
                                        <p:tgtEl>
                                          <p:spTgt spid="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714240" y="4307040"/>
            <a:ext cx="10676880" cy="70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4000" spc="26" strike="noStrike" cap="all">
                <a:solidFill>
                  <a:srgbClr val="ffffff"/>
                </a:solidFill>
                <a:latin typeface="Univers Condensed"/>
              </a:rPr>
              <a:t>Dziękujemy!</a:t>
            </a:r>
            <a:endParaRPr b="0" lang="pl-PL" sz="4000" spc="-1" strike="noStrike">
              <a:latin typeface="Arial"/>
            </a:endParaRPr>
          </a:p>
        </p:txBody>
      </p:sp>
      <p:pic>
        <p:nvPicPr>
          <p:cNvPr id="428" name="Obraz — symbol zastępczy 16" descr=""/>
          <p:cNvPicPr/>
          <p:nvPr/>
        </p:nvPicPr>
        <p:blipFill>
          <a:blip r:embed="rId1"/>
          <a:stretch/>
        </p:blipFill>
        <p:spPr>
          <a:xfrm>
            <a:off x="800280" y="727200"/>
            <a:ext cx="5176080" cy="3071160"/>
          </a:xfrm>
          <a:prstGeom prst="rect">
            <a:avLst/>
          </a:prstGeom>
          <a:ln>
            <a:noFill/>
          </a:ln>
        </p:spPr>
      </p:pic>
      <p:pic>
        <p:nvPicPr>
          <p:cNvPr id="429" name="Obraz — symbol zastępczy 10" descr=""/>
          <p:cNvPicPr/>
          <p:nvPr/>
        </p:nvPicPr>
        <p:blipFill>
          <a:blip r:embed="rId2"/>
          <a:stretch/>
        </p:blipFill>
        <p:spPr>
          <a:xfrm>
            <a:off x="6146640" y="727200"/>
            <a:ext cx="5244480" cy="3069360"/>
          </a:xfrm>
          <a:prstGeom prst="rect">
            <a:avLst/>
          </a:prstGeom>
          <a:ln>
            <a:noFill/>
          </a:ln>
        </p:spPr>
      </p:pic>
      <p:sp>
        <p:nvSpPr>
          <p:cNvPr id="430" name="CustomShape 2"/>
          <p:cNvSpPr/>
          <p:nvPr/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CustomShape 3"/>
          <p:cNvSpPr/>
          <p:nvPr/>
        </p:nvSpPr>
        <p:spPr>
          <a:xfrm>
            <a:off x="714240" y="4955400"/>
            <a:ext cx="10591200" cy="13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6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Arial"/>
              </a:rPr>
              <a:t>PROJEKT EDUKACYJNY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6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Arial"/>
              </a:rPr>
              <a:t>MAZOWIECKIEGO PAŃSTWOWEGO WOJEWÓDZKIEGO INSPEKTORA SANITARNEGO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60000"/>
              </a:lnSpc>
            </a:pPr>
            <a:r>
              <a:rPr b="0" lang="pl-PL" sz="1400" spc="-1" strike="noStrike">
                <a:solidFill>
                  <a:srgbClr val="ffffff"/>
                </a:solidFill>
                <a:latin typeface="Univers Condensed"/>
              </a:rPr>
              <a:t>OPRACOWANIE: ODDZIAŁ NADZORU HIGIENY KOMUNALNEJ WOJEWÓDZKIEJ STACJI SANITARNO-EPIDEMIOLOGICZNEJ W WARSZAWIE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400" spc="-1" strike="noStrike"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2606760" y="6463800"/>
            <a:ext cx="6755040" cy="2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l-PL" sz="1000" spc="-1" strike="noStrike">
                <a:solidFill>
                  <a:srgbClr val="ffffff"/>
                </a:solidFill>
                <a:latin typeface="Univers Condensed"/>
                <a:ea typeface="DejaVu Sans"/>
              </a:rPr>
              <a:t>Zdjęcia wykorzystane z: pl.freepik.com, unsplash.com oraz własne</a:t>
            </a:r>
            <a:endParaRPr b="0" lang="pl-PL" sz="1000" spc="-1" strike="noStrike">
              <a:latin typeface="Arial"/>
            </a:endParaRPr>
          </a:p>
        </p:txBody>
      </p:sp>
      <p:sp>
        <p:nvSpPr>
          <p:cNvPr id="433" name="Line 5"/>
          <p:cNvSpPr/>
          <p:nvPr/>
        </p:nvSpPr>
        <p:spPr>
          <a:xfrm>
            <a:off x="2606400" y="6420960"/>
            <a:ext cx="6755760" cy="360"/>
          </a:xfrm>
          <a:prstGeom prst="line">
            <a:avLst/>
          </a:prstGeom>
          <a:ln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4" name="Picture 1" descr="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r:embed="rId4"/>
              </p:ext>
            </p:extLst>
          </p:nvPr>
        </p:nvPicPr>
        <p:blipFill>
          <a:blip r:embed="rId5"/>
        </p:blipFill>
        <p:spPr>
          <a:xfrm>
            <a:off x="11004840" y="239760"/>
            <a:ext cx="440640" cy="44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0" dur="18525" fill="hold"/>
                                        <p:tgtEl>
                                          <p:spTgt spid="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Obraz — symbol zastępczy 16" descr=""/>
          <p:cNvPicPr/>
          <p:nvPr/>
        </p:nvPicPr>
        <p:blipFill>
          <a:blip r:embed="rId1"/>
          <a:stretch/>
        </p:blipFill>
        <p:spPr>
          <a:xfrm>
            <a:off x="0" y="0"/>
            <a:ext cx="4876200" cy="6857280"/>
          </a:xfrm>
          <a:prstGeom prst="rect">
            <a:avLst/>
          </a:prstGeom>
          <a:ln>
            <a:noFill/>
          </a:ln>
        </p:spPr>
      </p:pic>
      <p:sp>
        <p:nvSpPr>
          <p:cNvPr id="368" name="CustomShape 1"/>
          <p:cNvSpPr/>
          <p:nvPr/>
        </p:nvSpPr>
        <p:spPr>
          <a:xfrm>
            <a:off x="5567040" y="1463040"/>
            <a:ext cx="6005160" cy="211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4800" spc="-1" strike="noStrike">
                <a:solidFill>
                  <a:srgbClr val="ff0000"/>
                </a:solidFill>
                <a:latin typeface="Arial Rounded MT Bold"/>
              </a:rPr>
              <a:t>! </a:t>
            </a:r>
            <a:r>
              <a:rPr b="0" lang="pl-PL" sz="2800" spc="-1" strike="noStrike">
                <a:solidFill>
                  <a:srgbClr val="000000"/>
                </a:solidFill>
                <a:latin typeface="Univers Condensed"/>
              </a:rPr>
              <a:t>Woda w fontannach płynie w obiegu zamkniętym. </a:t>
            </a:r>
            <a:br/>
            <a:br/>
            <a:r>
              <a:rPr b="0" lang="pl-PL" sz="4400" spc="-1" strike="noStrike">
                <a:solidFill>
                  <a:srgbClr val="ff0000"/>
                </a:solidFill>
                <a:latin typeface="Arial Rounded MT Bold"/>
              </a:rPr>
              <a:t>!</a:t>
            </a:r>
            <a:r>
              <a:rPr b="0" lang="pl-PL" sz="2800" spc="-1" strike="noStrike">
                <a:solidFill>
                  <a:srgbClr val="ff0000"/>
                </a:solidFill>
                <a:latin typeface="Univers Condensed"/>
              </a:rPr>
              <a:t> </a:t>
            </a:r>
            <a:r>
              <a:rPr b="0" lang="pl-PL" sz="2800" spc="-1" strike="noStrike">
                <a:solidFill>
                  <a:srgbClr val="000000"/>
                </a:solidFill>
                <a:latin typeface="Univers Condensed"/>
              </a:rPr>
              <a:t>Nie jest filtrowana ani oczyszczana.</a:t>
            </a:r>
            <a:r>
              <a:rPr b="0" lang="pl-PL" sz="1800" spc="-1" strike="noStrike">
                <a:solidFill>
                  <a:srgbClr val="000000"/>
                </a:solidFill>
                <a:latin typeface="Univers Condensed"/>
              </a:rPr>
              <a:t> 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3"/>
          <p:cNvSpPr/>
          <p:nvPr/>
        </p:nvSpPr>
        <p:spPr>
          <a:xfrm>
            <a:off x="5534640" y="4505040"/>
            <a:ext cx="606960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0" lang="pl-PL" sz="4000" spc="26" strike="noStrike" cap="all">
                <a:solidFill>
                  <a:srgbClr val="ff0000"/>
                </a:solidFill>
                <a:latin typeface="Univers Condensed"/>
              </a:rPr>
              <a:t>Nie nadaje się </a:t>
            </a:r>
            <a:br/>
            <a:r>
              <a:rPr b="0" lang="pl-PL" sz="4000" spc="26" strike="noStrike" cap="all">
                <a:solidFill>
                  <a:srgbClr val="ff0000"/>
                </a:solidFill>
                <a:latin typeface="Univers Condensed"/>
              </a:rPr>
              <a:t>do kąpieli ani do picia.</a:t>
            </a:r>
            <a:endParaRPr b="0" lang="pl-PL" sz="4000" spc="-1" strike="noStrike">
              <a:latin typeface="Arial"/>
            </a:endParaRPr>
          </a:p>
        </p:txBody>
      </p:sp>
      <p:pic>
        <p:nvPicPr>
          <p:cNvPr id="371" name="Picture 1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11067840" y="195480"/>
            <a:ext cx="466200" cy="466200"/>
          </a:xfrm>
          <a:prstGeom prst="rect">
            <a:avLst/>
          </a:prstGeom>
          <a:ln>
            <a:noFill/>
          </a:ln>
        </p:spPr>
      </p:pic>
      <p:sp>
        <p:nvSpPr>
          <p:cNvPr id="372" name="CustomShape 4"/>
          <p:cNvSpPr/>
          <p:nvPr/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l-PL" sz="800" spc="-1" strike="noStrike">
                <a:solidFill>
                  <a:srgbClr val="a6a6a6"/>
                </a:solidFill>
                <a:latin typeface="Univers Condensed"/>
              </a:rPr>
              <a:t>© Wojewódzka Stacja Sanitarno-Epidemiologiczna w Warszawie</a:t>
            </a:r>
            <a:endParaRPr b="0" lang="pl-PL" sz="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2" dur="10959" fill="hold"/>
                                        <p:tgtEl>
                                          <p:spTgt spid="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99920" y="742320"/>
            <a:ext cx="10591200" cy="177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pl-PL" sz="4000" spc="-1" strike="noStrike">
                <a:solidFill>
                  <a:srgbClr val="000000"/>
                </a:solidFill>
                <a:latin typeface="Univers Condensed"/>
              </a:rPr>
              <a:t>Miejskie fontanny to nie baseny </a:t>
            </a:r>
            <a:endParaRPr b="0" lang="pl-PL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pl-PL" sz="4000" spc="-1" strike="noStrike">
                <a:solidFill>
                  <a:srgbClr val="000000"/>
                </a:solidFill>
                <a:latin typeface="Univers Condensed"/>
              </a:rPr>
              <a:t>i nie należy się w nich kąpać.</a:t>
            </a:r>
            <a:endParaRPr b="0" lang="pl-PL" sz="4000" spc="-1" strike="noStrike">
              <a:latin typeface="Arial"/>
            </a:endParaRPr>
          </a:p>
        </p:txBody>
      </p:sp>
      <p:pic>
        <p:nvPicPr>
          <p:cNvPr id="374" name="Obraz — symbol zastępczy 13" descr=""/>
          <p:cNvPicPr/>
          <p:nvPr/>
        </p:nvPicPr>
        <p:blipFill>
          <a:blip r:embed="rId1"/>
          <a:stretch/>
        </p:blipFill>
        <p:spPr>
          <a:xfrm rot="10800000">
            <a:off x="801000" y="2517120"/>
            <a:ext cx="5133240" cy="3268440"/>
          </a:xfrm>
          <a:prstGeom prst="rect">
            <a:avLst/>
          </a:prstGeom>
          <a:ln>
            <a:noFill/>
          </a:ln>
        </p:spPr>
      </p:pic>
      <p:pic>
        <p:nvPicPr>
          <p:cNvPr id="375" name="Obraz — symbol zastępczy 14" descr=""/>
          <p:cNvPicPr/>
          <p:nvPr/>
        </p:nvPicPr>
        <p:blipFill>
          <a:blip r:embed="rId2"/>
          <a:stretch/>
        </p:blipFill>
        <p:spPr>
          <a:xfrm>
            <a:off x="6209640" y="2516400"/>
            <a:ext cx="5181480" cy="3268440"/>
          </a:xfrm>
          <a:prstGeom prst="rect">
            <a:avLst/>
          </a:prstGeom>
          <a:ln>
            <a:noFill/>
          </a:ln>
        </p:spPr>
      </p:pic>
      <p:sp>
        <p:nvSpPr>
          <p:cNvPr id="376" name="CustomShape 2"/>
          <p:cNvSpPr/>
          <p:nvPr/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l-PL" sz="800" spc="-1" strike="noStrike">
                <a:solidFill>
                  <a:srgbClr val="a6a6a6"/>
                </a:solidFill>
                <a:latin typeface="Univers Condensed"/>
              </a:rPr>
              <a:t>© Wojewódzka Stacja Sanitarno-Epidemiologiczna w Warszawie</a:t>
            </a:r>
            <a:endParaRPr b="0" lang="pl-PL" sz="800" spc="-1" strike="noStrike">
              <a:latin typeface="Arial"/>
            </a:endParaRPr>
          </a:p>
        </p:txBody>
      </p:sp>
      <p:sp>
        <p:nvSpPr>
          <p:cNvPr id="377" name="CustomShape 3"/>
          <p:cNvSpPr/>
          <p:nvPr/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4"/>
          <p:cNvSpPr/>
          <p:nvPr/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79" name="Nagrany dźwięk" descr=""/>
          <p:cNvPicPr/>
          <p:nvPr/>
        </p:nvPicPr>
        <p:blipFill>
          <a:blip r:embed="rId3"/>
          <a:stretch/>
        </p:blipFill>
        <p:spPr>
          <a:xfrm>
            <a:off x="11121120" y="294480"/>
            <a:ext cx="447120" cy="447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8" dur="4800" fill="hold"/>
                                        <p:tgtEl>
                                          <p:spTgt spid="3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4210920" y="202320"/>
            <a:ext cx="3371040" cy="913680"/>
          </a:xfrm>
          <a:prstGeom prst="rect">
            <a:avLst/>
          </a:prstGeom>
          <a:solidFill>
            <a:schemeClr val="tx1"/>
          </a:solidFill>
          <a:ln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1" name="CustomShape 2"/>
          <p:cNvSpPr/>
          <p:nvPr/>
        </p:nvSpPr>
        <p:spPr>
          <a:xfrm>
            <a:off x="511920" y="5411880"/>
            <a:ext cx="1450080" cy="913680"/>
          </a:xfrm>
          <a:prstGeom prst="rect">
            <a:avLst/>
          </a:prstGeom>
          <a:solidFill>
            <a:schemeClr val="tx1"/>
          </a:solidFill>
          <a:ln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2" name="CustomShape 3"/>
          <p:cNvSpPr/>
          <p:nvPr/>
        </p:nvSpPr>
        <p:spPr>
          <a:xfrm>
            <a:off x="7887600" y="909720"/>
            <a:ext cx="3702960" cy="128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0" lang="pl-PL" sz="3700" spc="26" strike="noStrike" cap="all">
                <a:solidFill>
                  <a:srgbClr val="000000"/>
                </a:solidFill>
                <a:latin typeface="Univers Condensed"/>
              </a:rPr>
              <a:t>Znajdować się w niej mogą:</a:t>
            </a:r>
            <a:endParaRPr b="0" lang="pl-PL" sz="3700" spc="-1" strike="noStrike">
              <a:latin typeface="Arial"/>
            </a:endParaRPr>
          </a:p>
        </p:txBody>
      </p:sp>
      <p:pic>
        <p:nvPicPr>
          <p:cNvPr id="383" name="Symbol zastępczy obrazu 22" descr=""/>
          <p:cNvPicPr/>
          <p:nvPr/>
        </p:nvPicPr>
        <p:blipFill>
          <a:blip r:embed="rId1"/>
          <a:stretch/>
        </p:blipFill>
        <p:spPr>
          <a:xfrm>
            <a:off x="3997440" y="3708360"/>
            <a:ext cx="3371040" cy="2424960"/>
          </a:xfrm>
          <a:prstGeom prst="rect">
            <a:avLst/>
          </a:prstGeom>
          <a:ln>
            <a:noFill/>
          </a:ln>
        </p:spPr>
      </p:pic>
      <p:pic>
        <p:nvPicPr>
          <p:cNvPr id="384" name="Symbol zastępczy zawartości 2" descr=""/>
          <p:cNvPicPr/>
          <p:nvPr/>
        </p:nvPicPr>
        <p:blipFill>
          <a:blip r:embed="rId2"/>
          <a:stretch/>
        </p:blipFill>
        <p:spPr>
          <a:xfrm>
            <a:off x="715320" y="3048120"/>
            <a:ext cx="3177360" cy="3085560"/>
          </a:xfrm>
          <a:prstGeom prst="rect">
            <a:avLst/>
          </a:prstGeom>
          <a:ln>
            <a:noFill/>
          </a:ln>
        </p:spPr>
      </p:pic>
      <p:pic>
        <p:nvPicPr>
          <p:cNvPr id="385" name="Symbol zastępczy zawartości 4" descr=""/>
          <p:cNvPicPr/>
          <p:nvPr/>
        </p:nvPicPr>
        <p:blipFill>
          <a:blip r:embed="rId3"/>
          <a:stretch/>
        </p:blipFill>
        <p:spPr>
          <a:xfrm>
            <a:off x="3997440" y="441360"/>
            <a:ext cx="3371040" cy="3158280"/>
          </a:xfrm>
          <a:prstGeom prst="rect">
            <a:avLst/>
          </a:prstGeom>
          <a:ln>
            <a:noFill/>
          </a:ln>
        </p:spPr>
      </p:pic>
      <p:sp>
        <p:nvSpPr>
          <p:cNvPr id="386" name="CustomShape 4"/>
          <p:cNvSpPr/>
          <p:nvPr/>
        </p:nvSpPr>
        <p:spPr>
          <a:xfrm>
            <a:off x="7887600" y="2380320"/>
            <a:ext cx="3702960" cy="386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Univers Condensed"/>
              </a:rPr>
              <a:t>Zanieczyszczenia np.: kamienie, odchody zwierząt, szczególnie ptaków i kotów, które  często załatwiają w nich swoje potrzeby fizjologiczne.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2800" spc="-1" strike="noStrike">
              <a:latin typeface="Arial"/>
            </a:endParaRPr>
          </a:p>
        </p:txBody>
      </p:sp>
      <p:sp>
        <p:nvSpPr>
          <p:cNvPr id="387" name="CustomShape 5"/>
          <p:cNvSpPr/>
          <p:nvPr/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pl-PL" sz="800" spc="-1" strike="noStrike">
                <a:solidFill>
                  <a:srgbClr val="a6a6a6"/>
                </a:solidFill>
                <a:latin typeface="Univers Condensed"/>
              </a:rPr>
              <a:t>© Wojewódzka Stacja Sanitarno-Epidemiologiczna w Warszawie</a:t>
            </a:r>
            <a:endParaRPr b="0" lang="pl-PL" sz="800" spc="-1" strike="noStrike">
              <a:latin typeface="Arial"/>
            </a:endParaRPr>
          </a:p>
        </p:txBody>
      </p:sp>
      <p:sp>
        <p:nvSpPr>
          <p:cNvPr id="388" name="CustomShape 6"/>
          <p:cNvSpPr/>
          <p:nvPr/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9" name="Grafika 36" descr=""/>
          <p:cNvPicPr/>
          <p:nvPr/>
        </p:nvPicPr>
        <p:blipFill>
          <a:blip r:embed="rId4"/>
          <a:stretch/>
        </p:blipFill>
        <p:spPr>
          <a:xfrm>
            <a:off x="1254960" y="339480"/>
            <a:ext cx="1792800" cy="2485440"/>
          </a:xfrm>
          <a:prstGeom prst="rect">
            <a:avLst/>
          </a:prstGeom>
          <a:ln>
            <a:noFill/>
          </a:ln>
        </p:spPr>
      </p:pic>
      <p:pic>
        <p:nvPicPr>
          <p:cNvPr id="390" name="Picture 1" descr="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r:embed="rId6"/>
              </p:ext>
            </p:extLst>
          </p:nvPr>
        </p:nvPicPr>
        <p:blipFill>
          <a:blip r:embed="rId7"/>
        </p:blipFill>
        <p:spPr>
          <a:xfrm>
            <a:off x="11154240" y="292320"/>
            <a:ext cx="436680" cy="436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4" dur="15346" fill="hold"/>
                                        <p:tgtEl>
                                          <p:spTgt spid="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868680" y="5000040"/>
            <a:ext cx="5226480" cy="145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4000" spc="26" strike="noStrike" cap="all">
                <a:solidFill>
                  <a:srgbClr val="000000"/>
                </a:solidFill>
                <a:latin typeface="Univers Condensed"/>
              </a:rPr>
              <a:t>A także:</a:t>
            </a:r>
            <a:endParaRPr b="0" lang="pl-PL" sz="4000" spc="-1" strike="noStrike">
              <a:latin typeface="Arial"/>
            </a:endParaRPr>
          </a:p>
        </p:txBody>
      </p:sp>
      <p:pic>
        <p:nvPicPr>
          <p:cNvPr id="392" name="Obraz — symbol zastępczy 9" descr=""/>
          <p:cNvPicPr/>
          <p:nvPr/>
        </p:nvPicPr>
        <p:blipFill>
          <a:blip r:embed="rId1"/>
          <a:stretch/>
        </p:blipFill>
        <p:spPr>
          <a:xfrm>
            <a:off x="5252400" y="860760"/>
            <a:ext cx="6565320" cy="5592960"/>
          </a:xfrm>
          <a:prstGeom prst="rect">
            <a:avLst/>
          </a:prstGeom>
          <a:ln>
            <a:noFill/>
          </a:ln>
        </p:spPr>
      </p:pic>
      <p:sp>
        <p:nvSpPr>
          <p:cNvPr id="393" name="CustomShape 2"/>
          <p:cNvSpPr/>
          <p:nvPr/>
        </p:nvSpPr>
        <p:spPr>
          <a:xfrm>
            <a:off x="3501360" y="2926080"/>
            <a:ext cx="46220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0000"/>
                </a:solidFill>
                <a:latin typeface="Univers Condensed"/>
              </a:rPr>
              <a:t>! bakterie gronkowca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0000"/>
                </a:solidFill>
                <a:latin typeface="Univers Condensed"/>
              </a:rPr>
              <a:t>! pałeczki legionelli 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0000"/>
                </a:solidFill>
                <a:latin typeface="Univers Condensed"/>
              </a:rPr>
              <a:t>! bakterie salmonelli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ff0000"/>
                </a:solidFill>
                <a:latin typeface="Univers Condensed"/>
              </a:rPr>
              <a:t>! bakterie kałowe 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3200" spc="-1" strike="noStrike">
              <a:latin typeface="Arial"/>
            </a:endParaRPr>
          </a:p>
        </p:txBody>
      </p:sp>
      <p:pic>
        <p:nvPicPr>
          <p:cNvPr id="394" name="Symbol zastępczy obrazu 8" descr=""/>
          <p:cNvPicPr/>
          <p:nvPr/>
        </p:nvPicPr>
        <p:blipFill>
          <a:blip r:embed="rId2"/>
          <a:stretch/>
        </p:blipFill>
        <p:spPr>
          <a:xfrm>
            <a:off x="0" y="860760"/>
            <a:ext cx="3131640" cy="3267360"/>
          </a:xfrm>
          <a:prstGeom prst="rect">
            <a:avLst/>
          </a:prstGeom>
          <a:ln>
            <a:noFill/>
          </a:ln>
        </p:spPr>
      </p:pic>
      <p:sp>
        <p:nvSpPr>
          <p:cNvPr id="395" name="CustomShape 3"/>
          <p:cNvSpPr/>
          <p:nvPr/>
        </p:nvSpPr>
        <p:spPr>
          <a:xfrm>
            <a:off x="685080" y="6344280"/>
            <a:ext cx="4538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pl-PL" sz="800" spc="-1" strike="noStrike">
                <a:solidFill>
                  <a:srgbClr val="a6a6a6"/>
                </a:solidFill>
                <a:latin typeface="Univers Condensed"/>
                <a:ea typeface="DejaVu Sans"/>
              </a:rPr>
              <a:t>© Wojewódzka Stacja Sanitarno-Epidemiologiczna w Warszawie</a:t>
            </a:r>
            <a:endParaRPr b="0" lang="pl-PL" sz="800" spc="-1" strike="noStrike">
              <a:latin typeface="Arial"/>
            </a:endParaRPr>
          </a:p>
        </p:txBody>
      </p:sp>
      <p:pic>
        <p:nvPicPr>
          <p:cNvPr id="396" name="Picture 1" descr="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r:embed="rId4"/>
              </p:ext>
            </p:extLst>
          </p:nvPr>
        </p:nvPicPr>
        <p:blipFill>
          <a:blip r:embed="rId5"/>
        </p:blipFill>
        <p:spPr>
          <a:xfrm>
            <a:off x="11098800" y="351360"/>
            <a:ext cx="440640" cy="44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30" dur="11906" fill="hold"/>
                                        <p:tgtEl>
                                          <p:spTgt spid="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684720" y="871920"/>
            <a:ext cx="5226480" cy="150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4000" spc="26" strike="noStrike" cap="all">
                <a:solidFill>
                  <a:srgbClr val="000000"/>
                </a:solidFill>
                <a:latin typeface="Univers Condensed"/>
              </a:rPr>
              <a:t>Kąpiel w fontannie może powodować: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608760" y="2423520"/>
            <a:ext cx="485712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latin typeface="Univers Condensed"/>
              </a:rPr>
              <a:t>zatrucia pokarmowe </a:t>
            </a:r>
            <a:endParaRPr b="0" lang="pl-PL" sz="1800" spc="-1" strike="noStrike">
              <a:latin typeface="Arial"/>
            </a:endParaRPr>
          </a:p>
          <a:p>
            <a:pPr marL="4572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latin typeface="Univers Condensed"/>
              </a:rPr>
              <a:t>zapalenia spojówek </a:t>
            </a:r>
            <a:endParaRPr b="0" lang="pl-PL" sz="1800" spc="-1" strike="noStrike">
              <a:latin typeface="Arial"/>
            </a:endParaRPr>
          </a:p>
          <a:p>
            <a:pPr marL="4572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latin typeface="Univers Condensed"/>
              </a:rPr>
              <a:t>schorzenia dróg oddechowych</a:t>
            </a:r>
            <a:endParaRPr b="0" lang="pl-PL" sz="1800" spc="-1" strike="noStrike">
              <a:latin typeface="Arial"/>
            </a:endParaRPr>
          </a:p>
          <a:p>
            <a:pPr marL="4572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latin typeface="Univers Condensed"/>
              </a:rPr>
              <a:t>infekcje dróg moczowych</a:t>
            </a:r>
            <a:endParaRPr b="0" lang="pl-PL" sz="1800" spc="-1" strike="noStrike">
              <a:latin typeface="Arial"/>
            </a:endParaRPr>
          </a:p>
          <a:p>
            <a:pPr marL="4572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latin typeface="Univers Condensed"/>
              </a:rPr>
              <a:t>ostre zapalenie płuc</a:t>
            </a:r>
            <a:endParaRPr b="0" lang="pl-PL" sz="1800" spc="-1" strike="noStrike">
              <a:latin typeface="Arial"/>
            </a:endParaRPr>
          </a:p>
          <a:p>
            <a:pPr marL="4572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latin typeface="Univers Condensed"/>
              </a:rPr>
              <a:t>reakcje alergiczne</a:t>
            </a:r>
            <a:endParaRPr b="0" lang="pl-PL" sz="1800" spc="-1" strike="noStrike">
              <a:latin typeface="Arial"/>
            </a:endParaRPr>
          </a:p>
          <a:p>
            <a:pPr marL="4572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latin typeface="Univers Condensed"/>
              </a:rPr>
              <a:t>grzybicę stóp i inne choroby skóry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399" name="Symbol zastępczy obrazu 16" descr=""/>
          <p:cNvPicPr/>
          <p:nvPr/>
        </p:nvPicPr>
        <p:blipFill>
          <a:blip r:embed="rId1"/>
          <a:stretch/>
        </p:blipFill>
        <p:spPr>
          <a:xfrm>
            <a:off x="6515280" y="0"/>
            <a:ext cx="5676120" cy="6857280"/>
          </a:xfrm>
          <a:prstGeom prst="rect">
            <a:avLst/>
          </a:prstGeom>
          <a:ln>
            <a:noFill/>
          </a:ln>
        </p:spPr>
      </p:pic>
      <p:sp>
        <p:nvSpPr>
          <p:cNvPr id="400" name="CustomShape 3"/>
          <p:cNvSpPr/>
          <p:nvPr/>
        </p:nvSpPr>
        <p:spPr>
          <a:xfrm>
            <a:off x="538560" y="6302520"/>
            <a:ext cx="45378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l-PL" sz="800" spc="-1" strike="noStrike">
                <a:solidFill>
                  <a:srgbClr val="a6a6a6"/>
                </a:solidFill>
                <a:latin typeface="Univers Condensed"/>
              </a:rPr>
              <a:t>© Wojewódzka Stacja Sanitarno-Epidemiologiczna w Warszawie</a:t>
            </a:r>
            <a:endParaRPr b="0" lang="pl-PL" sz="800" spc="-1" strike="noStrike">
              <a:latin typeface="Arial"/>
            </a:endParaRPr>
          </a:p>
        </p:txBody>
      </p:sp>
      <p:sp>
        <p:nvSpPr>
          <p:cNvPr id="401" name="CustomShape 4"/>
          <p:cNvSpPr/>
          <p:nvPr/>
        </p:nvSpPr>
        <p:spPr>
          <a:xfrm>
            <a:off x="11050920" y="6284520"/>
            <a:ext cx="67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02" name="Picture 1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11143440" y="315360"/>
            <a:ext cx="477000" cy="477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36" dur="17296" fill="hold"/>
                                        <p:tgtEl>
                                          <p:spTgt spid="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ymbol zastępczy obrazu 5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404" name="CustomShape 1"/>
          <p:cNvSpPr/>
          <p:nvPr/>
        </p:nvSpPr>
        <p:spPr>
          <a:xfrm>
            <a:off x="554760" y="1228320"/>
            <a:ext cx="3991320" cy="23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4000" spc="26" strike="noStrike">
                <a:solidFill>
                  <a:srgbClr val="ffffff"/>
                </a:solidFill>
                <a:latin typeface="Univers Condensed"/>
              </a:rPr>
              <a:t>KĄPIELE W FONTANNACH MOGĄ BYĆ RÓWNIEŻ PRZYCZYNĄ URAZÓW. </a:t>
            </a:r>
            <a:endParaRPr b="0" lang="pl-PL" sz="4000" spc="-1" strike="noStrike">
              <a:latin typeface="Arial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7645320" y="1621440"/>
            <a:ext cx="3877200" cy="369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100000"/>
              </a:lnSpc>
            </a:pPr>
            <a:r>
              <a:rPr b="0" lang="pl-PL" sz="2800" spc="-1" strike="noStrike">
                <a:solidFill>
                  <a:srgbClr val="ffffff"/>
                </a:solidFill>
                <a:latin typeface="Univers Condensed"/>
              </a:rPr>
              <a:t>Mokre obrzeża, płyty, 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Univers Condensed"/>
              </a:rPr>
              <a:t>na które wylewa się woda </a:t>
            </a:r>
            <a:br/>
            <a:r>
              <a:rPr b="0" lang="pl-PL" sz="2800" spc="-1" strike="noStrike">
                <a:solidFill>
                  <a:srgbClr val="ffffff"/>
                </a:solidFill>
                <a:latin typeface="Univers Condensed"/>
              </a:rPr>
              <a:t>są śliskie, co może grozić poślizgnięciem, upadkiem, urazem głowy czy skaleczeniem. </a:t>
            </a:r>
            <a:endParaRPr b="0" lang="pl-PL" sz="2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l-PL" sz="2800" spc="-1" strike="noStrike">
                <a:solidFill>
                  <a:srgbClr val="ffffff"/>
                </a:solidFill>
                <a:latin typeface="Univers Condensed"/>
              </a:rPr>
              <a:t>Otwarta rana jest łatwym miejscem przedostania się bakterii czy wirusów.</a:t>
            </a:r>
            <a:endParaRPr b="0" lang="pl-PL" sz="2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pl-PL" sz="2800" spc="-1" strike="noStrike">
              <a:latin typeface="Arial"/>
            </a:endParaRPr>
          </a:p>
        </p:txBody>
      </p:sp>
      <p:sp>
        <p:nvSpPr>
          <p:cNvPr id="406" name="CustomShape 3"/>
          <p:cNvSpPr/>
          <p:nvPr/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4"/>
          <p:cNvSpPr/>
          <p:nvPr/>
        </p:nvSpPr>
        <p:spPr>
          <a:xfrm>
            <a:off x="538560" y="6302520"/>
            <a:ext cx="45378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l-PL" sz="800" spc="-1" strike="noStrike">
                <a:solidFill>
                  <a:srgbClr val="a6a6a6"/>
                </a:solidFill>
                <a:latin typeface="Univers Condensed"/>
                <a:ea typeface="DejaVu Sans"/>
              </a:rPr>
              <a:t>© Wojewódzka Stacja Sanitarno-Epidemiologiczna w Warszawie</a:t>
            </a:r>
            <a:endParaRPr b="0" lang="pl-PL" sz="800" spc="-1" strike="noStrike">
              <a:latin typeface="Arial"/>
            </a:endParaRPr>
          </a:p>
        </p:txBody>
      </p:sp>
      <p:pic>
        <p:nvPicPr>
          <p:cNvPr id="408" name="Picture 1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11045520" y="248400"/>
            <a:ext cx="466560" cy="46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42" dur="19474" fill="hold"/>
                                        <p:tgtEl>
                                          <p:spTgt spid="4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700200" y="909720"/>
            <a:ext cx="10690920" cy="212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0" lang="pl-PL" sz="2800" spc="26" strike="noStrike" cap="all">
                <a:solidFill>
                  <a:srgbClr val="000000"/>
                </a:solidFill>
                <a:latin typeface="Univers Condensed"/>
              </a:rPr>
              <a:t>Bezpiecznie można korzystać z miejsc </a:t>
            </a:r>
            <a:br/>
            <a:r>
              <a:rPr b="0" lang="pl-PL" sz="2800" spc="26" strike="noStrike" cap="all">
                <a:solidFill>
                  <a:srgbClr val="000000"/>
                </a:solidFill>
                <a:latin typeface="Univers Condensed"/>
              </a:rPr>
              <a:t>przeznaczonych do kąpieli, </a:t>
            </a:r>
            <a:br/>
            <a:r>
              <a:rPr b="0" lang="pl-PL" sz="2800" spc="26" strike="noStrike" cap="all">
                <a:solidFill>
                  <a:srgbClr val="000000"/>
                </a:solidFill>
                <a:latin typeface="Univers Condensed"/>
              </a:rPr>
              <a:t>w których woda jest badana, </a:t>
            </a:r>
            <a:br/>
            <a:r>
              <a:rPr b="0" lang="pl-PL" sz="2800" spc="26" strike="noStrike" cap="all">
                <a:solidFill>
                  <a:srgbClr val="000000"/>
                </a:solidFill>
                <a:latin typeface="Univers Condensed"/>
              </a:rPr>
              <a:t>takich jak: </a:t>
            </a:r>
            <a:endParaRPr b="0" lang="pl-PL" sz="2800" spc="-1" strike="noStrike">
              <a:latin typeface="Arial"/>
            </a:endParaRPr>
          </a:p>
        </p:txBody>
      </p:sp>
      <p:sp>
        <p:nvSpPr>
          <p:cNvPr id="410" name="CustomShape 2"/>
          <p:cNvSpPr/>
          <p:nvPr/>
        </p:nvSpPr>
        <p:spPr>
          <a:xfrm>
            <a:off x="700200" y="2975040"/>
            <a:ext cx="3539520" cy="26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Univers Condensed"/>
              </a:rPr>
              <a:t>baseny kryte i odkryte</a:t>
            </a:r>
            <a:endParaRPr b="0" lang="pl-PL" sz="2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Univers Condensed"/>
              </a:rPr>
              <a:t>kąpieliska</a:t>
            </a:r>
            <a:endParaRPr b="0" lang="pl-PL" sz="2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Univers Condensed"/>
              </a:rPr>
              <a:t>miejsca okazjonalnie wykorzystywane do kąpieli</a:t>
            </a:r>
            <a:endParaRPr b="0" lang="pl-PL" sz="28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Univers Condensed"/>
              </a:rPr>
              <a:t>wodne place zabaw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l-PL" sz="2800" spc="-1" strike="noStrike">
              <a:latin typeface="Arial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12" name="Symbol zastępczy zawartości 15" descr=""/>
          <p:cNvPicPr/>
          <p:nvPr/>
        </p:nvPicPr>
        <p:blipFill>
          <a:blip r:embed="rId1"/>
          <a:stretch/>
        </p:blipFill>
        <p:spPr>
          <a:xfrm>
            <a:off x="4435200" y="2197440"/>
            <a:ext cx="2163600" cy="3817080"/>
          </a:xfrm>
          <a:prstGeom prst="rect">
            <a:avLst/>
          </a:prstGeom>
          <a:ln>
            <a:noFill/>
          </a:ln>
        </p:spPr>
      </p:pic>
      <p:pic>
        <p:nvPicPr>
          <p:cNvPr id="413" name="Symbol zastępczy zawartości 17" descr=""/>
          <p:cNvPicPr/>
          <p:nvPr/>
        </p:nvPicPr>
        <p:blipFill>
          <a:blip r:embed="rId2"/>
          <a:stretch/>
        </p:blipFill>
        <p:spPr>
          <a:xfrm>
            <a:off x="6841440" y="1519920"/>
            <a:ext cx="2163600" cy="3817080"/>
          </a:xfrm>
          <a:prstGeom prst="rect">
            <a:avLst/>
          </a:prstGeom>
          <a:ln>
            <a:noFill/>
          </a:ln>
        </p:spPr>
      </p:pic>
      <p:pic>
        <p:nvPicPr>
          <p:cNvPr id="414" name="Symbol zastępczy obrazu 23" descr=""/>
          <p:cNvPicPr/>
          <p:nvPr/>
        </p:nvPicPr>
        <p:blipFill>
          <a:blip r:embed="rId3"/>
          <a:stretch/>
        </p:blipFill>
        <p:spPr>
          <a:xfrm>
            <a:off x="9241200" y="909720"/>
            <a:ext cx="2163600" cy="3817080"/>
          </a:xfrm>
          <a:prstGeom prst="rect">
            <a:avLst/>
          </a:prstGeom>
          <a:ln>
            <a:noFill/>
          </a:ln>
        </p:spPr>
      </p:pic>
      <p:sp>
        <p:nvSpPr>
          <p:cNvPr id="415" name="CustomShape 4"/>
          <p:cNvSpPr/>
          <p:nvPr/>
        </p:nvSpPr>
        <p:spPr>
          <a:xfrm>
            <a:off x="9599760" y="6356520"/>
            <a:ext cx="25916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  <a:spcAft>
                <a:spcPts val="601"/>
              </a:spcAft>
            </a:pPr>
            <a:r>
              <a:rPr b="0" lang="pl-PL" sz="1050" spc="-1" strike="noStrike">
                <a:solidFill>
                  <a:srgbClr val="000000"/>
                </a:solidFill>
                <a:latin typeface="Univers Condensed"/>
              </a:rPr>
              <a:t>20XX-02-11</a:t>
            </a:r>
            <a:endParaRPr b="0" lang="pl-PL" sz="1050" spc="-1" strike="noStrike">
              <a:latin typeface="Arial"/>
            </a:endParaRPr>
          </a:p>
        </p:txBody>
      </p:sp>
      <p:sp>
        <p:nvSpPr>
          <p:cNvPr id="416" name="CustomShape 5"/>
          <p:cNvSpPr/>
          <p:nvPr/>
        </p:nvSpPr>
        <p:spPr>
          <a:xfrm>
            <a:off x="6816960" y="5401080"/>
            <a:ext cx="6604920" cy="74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Szukając ochłody w upalne dni wybierajmy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kurtyny wodne.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417" name="Picture 1" descr="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r:embed="rId5"/>
              </p:ext>
            </p:extLst>
          </p:nvPr>
        </p:nvPicPr>
        <p:blipFill>
          <a:blip r:embed="rId6"/>
        </p:blipFill>
        <p:spPr>
          <a:xfrm>
            <a:off x="10919160" y="207360"/>
            <a:ext cx="472320" cy="472320"/>
          </a:xfrm>
          <a:prstGeom prst="rect">
            <a:avLst/>
          </a:prstGeom>
          <a:ln>
            <a:noFill/>
          </a:ln>
        </p:spPr>
      </p:pic>
      <p:sp>
        <p:nvSpPr>
          <p:cNvPr id="418" name="CustomShape 6"/>
          <p:cNvSpPr/>
          <p:nvPr/>
        </p:nvSpPr>
        <p:spPr>
          <a:xfrm>
            <a:off x="538560" y="6302520"/>
            <a:ext cx="45378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l-PL" sz="800" spc="-1" strike="noStrike">
                <a:solidFill>
                  <a:srgbClr val="a6a6a6"/>
                </a:solidFill>
                <a:latin typeface="Univers Condensed"/>
                <a:ea typeface="DejaVu Sans"/>
              </a:rPr>
              <a:t>© Wojewódzka Stacja Sanitarno-Epidemiologiczna w Warszawie</a:t>
            </a:r>
            <a:endParaRPr b="0" lang="pl-PL" sz="800" spc="-1" strike="noStrike"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48" dur="18940" fill="hold"/>
                                        <p:tgtEl>
                                          <p:spTgt spid="4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5604840" y="860760"/>
            <a:ext cx="5921640" cy="127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0" lang="pl-PL" sz="2500" spc="26" strike="noStrike" cap="all">
                <a:solidFill>
                  <a:srgbClr val="000000"/>
                </a:solidFill>
                <a:latin typeface="Univers Condensed"/>
              </a:rPr>
              <a:t>Za złamanie zakazu kąpieli</a:t>
            </a:r>
            <a:br/>
            <a:r>
              <a:rPr b="0" lang="pl-PL" sz="2500" spc="26" strike="noStrike" cap="all">
                <a:solidFill>
                  <a:srgbClr val="000000"/>
                </a:solidFill>
                <a:latin typeface="Univers Condensed"/>
              </a:rPr>
              <a:t>w fontannie może grozić mandat</a:t>
            </a:r>
            <a:br/>
            <a:endParaRPr b="0" lang="pl-PL" sz="2500" spc="-1" strike="noStrike">
              <a:latin typeface="Arial"/>
            </a:endParaRPr>
          </a:p>
        </p:txBody>
      </p:sp>
      <p:pic>
        <p:nvPicPr>
          <p:cNvPr id="420" name="Symbol zastępczy zawartości 14" descr=""/>
          <p:cNvPicPr/>
          <p:nvPr/>
        </p:nvPicPr>
        <p:blipFill>
          <a:blip r:embed="rId1"/>
          <a:stretch/>
        </p:blipFill>
        <p:spPr>
          <a:xfrm>
            <a:off x="0" y="0"/>
            <a:ext cx="4876200" cy="6857280"/>
          </a:xfrm>
          <a:prstGeom prst="rect">
            <a:avLst/>
          </a:prstGeom>
          <a:ln>
            <a:noFill/>
          </a:ln>
        </p:spPr>
      </p:pic>
      <p:pic>
        <p:nvPicPr>
          <p:cNvPr id="421" name="Symbol zastępczy zawartości 16" descr=""/>
          <p:cNvPicPr/>
          <p:nvPr/>
        </p:nvPicPr>
        <p:blipFill>
          <a:blip r:embed="rId2"/>
          <a:stretch/>
        </p:blipFill>
        <p:spPr>
          <a:xfrm>
            <a:off x="6046560" y="1876680"/>
            <a:ext cx="4924800" cy="3439080"/>
          </a:xfrm>
          <a:prstGeom prst="rect">
            <a:avLst/>
          </a:prstGeom>
          <a:ln>
            <a:noFill/>
          </a:ln>
        </p:spPr>
      </p:pic>
      <p:sp>
        <p:nvSpPr>
          <p:cNvPr id="422" name="CustomShape 2"/>
          <p:cNvSpPr/>
          <p:nvPr/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CustomShape 3"/>
          <p:cNvSpPr/>
          <p:nvPr/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4"/>
          <p:cNvSpPr/>
          <p:nvPr/>
        </p:nvSpPr>
        <p:spPr>
          <a:xfrm>
            <a:off x="5604840" y="5195520"/>
            <a:ext cx="60940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pl-PL" sz="1800" spc="-1" strike="noStrike">
                <a:solidFill>
                  <a:srgbClr val="000000"/>
                </a:solidFill>
                <a:latin typeface="Arial"/>
                <a:ea typeface="DejaVu Sans"/>
              </a:rPr>
              <a:t>Rozporządzenie Prezesa Rady Ministrów z dnia 22 lutego 2002 r. w sprawie nakładania grzywien w drodze mandatu karnego. (Dz. U. 2017 poz. 613 z późn. zm)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425" name="Picture 1" descr="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r:embed="rId4"/>
              </p:ext>
            </p:extLst>
          </p:nvPr>
        </p:nvPicPr>
        <p:blipFill>
          <a:blip r:embed="rId5"/>
        </p:blipFill>
        <p:spPr>
          <a:xfrm>
            <a:off x="11101320" y="227160"/>
            <a:ext cx="444240" cy="444240"/>
          </a:xfrm>
          <a:prstGeom prst="rect">
            <a:avLst/>
          </a:prstGeom>
          <a:ln>
            <a:noFill/>
          </a:ln>
        </p:spPr>
      </p:pic>
      <p:sp>
        <p:nvSpPr>
          <p:cNvPr id="426" name="CustomShape 5"/>
          <p:cNvSpPr/>
          <p:nvPr/>
        </p:nvSpPr>
        <p:spPr>
          <a:xfrm>
            <a:off x="538560" y="6302520"/>
            <a:ext cx="45378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pl-PL" sz="800" spc="-1" strike="noStrike">
                <a:solidFill>
                  <a:srgbClr val="a6a6a6"/>
                </a:solidFill>
                <a:latin typeface="Univers Condensed"/>
                <a:ea typeface="DejaVu Sans"/>
              </a:rPr>
              <a:t>© Wojewódzka Stacja Sanitarno-Epidemiologiczna w Warszawie</a:t>
            </a:r>
            <a:endParaRPr b="0" lang="pl-PL" sz="800" spc="-1" strike="noStrike"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54" dur="7078" fill="hold"/>
                                        <p:tgtEl>
                                          <p:spTgt spid="4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kroniki</Template>
  <TotalTime>426</TotalTime>
  <Application>LibreOffice/6.0.5.2$Windows_X86_64 LibreOffice_project/54c8cbb85f300ac59db32fe8a675ff7683cd5a16</Application>
  <Words>356</Words>
  <Paragraphs>60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2023-08-07T10:17:36Z</dcterms:created>
  <dc:creator>WSSE Warszawa - Iwona Sobiechowska-Żołna</dc:creator>
  <dc:description/>
  <dc:language>pl-PL</dc:language>
  <cp:lastModifiedBy>Grażyna Wasilewska</cp:lastModifiedBy>
  <dcterms:modified xsi:type="dcterms:W3CDTF">2024-05-20T12:49:06Z</dcterms:modified>
  <cp:revision>11</cp:revision>
  <dc:subject/>
  <dc:title>Fontanny podziwiajmy  z daleka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0x01010079F111ED35F8CC479449609E8A0923A6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10</vt:i4>
  </property>
  <property fmtid="{D5CDD505-2E9C-101B-9397-08002B2CF9AE}" pid="8" name="Notes">
    <vt:i4>4</vt:i4>
  </property>
  <property fmtid="{D5CDD505-2E9C-101B-9397-08002B2CF9AE}" pid="9" name="PresentationFormat">
    <vt:lpwstr>Panoramiczny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10</vt:i4>
  </property>
</Properties>
</file>