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  <p:sldMasterId id="2147483674" r:id="rId2"/>
  </p:sldMasterIdLst>
  <p:notesMasterIdLst>
    <p:notesMasterId r:id="rId41"/>
  </p:notesMasterIdLst>
  <p:sldIdLst>
    <p:sldId id="256" r:id="rId3"/>
    <p:sldId id="296" r:id="rId4"/>
    <p:sldId id="257" r:id="rId5"/>
    <p:sldId id="268" r:id="rId6"/>
    <p:sldId id="26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embeddedFontLst>
    <p:embeddedFont>
      <p:font typeface="Arial Black" pitchFamily="34" charset="0"/>
      <p:bold r:id="rId42"/>
    </p:embeddedFont>
    <p:embeddedFont>
      <p:font typeface="Lucida Sans Unicode" pitchFamily="34" charset="0"/>
      <p:regular r:id="rId43"/>
    </p:embeddedFont>
    <p:embeddedFont>
      <p:font typeface="Calibri" pitchFamily="34" charset="0"/>
      <p:regular r:id="rId44"/>
      <p:bold r:id="rId45"/>
      <p:italic r:id="rId46"/>
      <p:boldItalic r:id="rId47"/>
    </p:embeddedFont>
    <p:embeddedFont>
      <p:font typeface="Wingdings 3" pitchFamily="18" charset="2"/>
      <p:regular r:id="rId48"/>
    </p:embeddedFont>
    <p:embeddedFont>
      <p:font typeface="Wingdings 2" pitchFamily="18" charset="2"/>
      <p:regular r:id="rId49"/>
    </p:embeddedFont>
    <p:embeddedFont>
      <p:font typeface="Verdana" pitchFamily="34" charset="0"/>
      <p:regular r:id="rId50"/>
      <p:bold r:id="rId51"/>
      <p:italic r:id="rId52"/>
      <p:boldItalic r:id="rId5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font" Target="fonts/font9.fntdata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font" Target="fonts/font4.fntdata"/><Relationship Id="rId53" Type="http://schemas.openxmlformats.org/officeDocument/2006/relationships/font" Target="fonts/font12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font" Target="fonts/font8.fntdata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3.fntdata"/><Relationship Id="rId52" Type="http://schemas.openxmlformats.org/officeDocument/2006/relationships/font" Target="fonts/font1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2.fntdata"/><Relationship Id="rId48" Type="http://schemas.openxmlformats.org/officeDocument/2006/relationships/font" Target="fonts/font7.fntdata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font" Target="fonts/font10.fntdata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506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994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655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177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103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2610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863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518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4894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1098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28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764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09588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1206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017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118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8711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72356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448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767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3535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5365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1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945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07222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3616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6997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02901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2408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3690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80408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1098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17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613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56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760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22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46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856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17883" y="2492896"/>
            <a:ext cx="9144000" cy="108012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Arial Black"/>
              <a:buNone/>
            </a:pP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 </a:t>
            </a:r>
            <a:r>
              <a:rPr lang="pl-PL" sz="2880" dirty="0">
                <a:latin typeface="Arial Black"/>
                <a:ea typeface="Arial Black"/>
                <a:cs typeface="Arial Black"/>
                <a:sym typeface="Arial Black"/>
              </a:rPr>
              <a:t>1</a:t>
            </a:r>
            <a: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: </a:t>
            </a:r>
            <a:b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lvl="0" algn="ctr">
              <a:buSzPct val="25000"/>
            </a:pPr>
            <a:r>
              <a:rPr lang="pl-PL" sz="2880" dirty="0"/>
              <a:t>Struktura i organizacja ochrony przeciwpożarowej, Ochotniczych Straży Pożarnych oraz ochrony ludności</a:t>
            </a:r>
            <a: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1244283" y="390019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lvl="0" algn="ctr">
              <a:buClr>
                <a:srgbClr val="FFC700"/>
              </a:buClr>
              <a:buSzPct val="25000"/>
            </a:pPr>
            <a: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sz="333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23000" y="1088594"/>
            <a:ext cx="8921000" cy="576940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Uzyskanie </a:t>
            </a:r>
            <a:r>
              <a:rPr lang="pl-PL" altLang="pl-PL" sz="2800" dirty="0"/>
              <a:t>niezbędnego wyszkolenia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Przestrzeganie </a:t>
            </a:r>
            <a:r>
              <a:rPr lang="pl-PL" altLang="pl-PL" sz="2800" dirty="0"/>
              <a:t>zasad i przepisów BHP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Wykonywanie </a:t>
            </a:r>
            <a:r>
              <a:rPr lang="pl-PL" altLang="pl-PL" sz="2800" dirty="0"/>
              <a:t>badań lekarskich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Dbanie </a:t>
            </a:r>
            <a:r>
              <a:rPr lang="pl-PL" altLang="pl-PL" sz="2800" dirty="0"/>
              <a:t>o powierzony sprzęt i wyposażenie oraz mienie OSP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Dbanie </a:t>
            </a:r>
            <a:r>
              <a:rPr lang="pl-PL" altLang="pl-PL" sz="2800" dirty="0"/>
              <a:t>o dobre imię OSP oraz wykazywanie się koleżeństwem i zrozumieniem wobec kolegów.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53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279886"/>
            <a:ext cx="7560993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B050"/>
                </a:solidFill>
              </a:rPr>
              <a:t>Uprawnienia </a:t>
            </a:r>
            <a:r>
              <a:rPr lang="pl-PL" altLang="pl-PL" sz="2400" u="sng" dirty="0" smtClean="0">
                <a:solidFill>
                  <a:srgbClr val="00B050"/>
                </a:solidFill>
              </a:rPr>
              <a:t>ratownika </a:t>
            </a:r>
            <a:r>
              <a:rPr lang="pl-PL" altLang="pl-PL" sz="2400" u="sng" dirty="0">
                <a:solidFill>
                  <a:srgbClr val="00B050"/>
                </a:solidFill>
              </a:rPr>
              <a:t>OSP</a:t>
            </a:r>
            <a:endParaRPr lang="pl-PL" sz="2520" b="1" i="0" u="sng" strike="noStrike" cap="none" dirty="0">
              <a:solidFill>
                <a:srgbClr val="00B050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82438" y="2030624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 smtClean="0"/>
              <a:t>Zapewnienie </a:t>
            </a:r>
            <a:r>
              <a:rPr lang="pl-PL" altLang="pl-PL" dirty="0"/>
              <a:t>badań lekarskich;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Zapewnienie niezbędnych środków ochrony osobistej;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Wypłacenie ustalonego ekwiwalentu pieniężnego za udział w akcjach i ćwiczeniach;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smtClean="0"/>
              <a:t>Podstawy Prawne Funkcjonowania OSP i ZOSP RP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xmlns="" val="23176714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</a:t>
            </a:r>
            <a:r>
              <a:rPr lang="pl-PL" altLang="pl-PL" sz="2400" dirty="0" smtClean="0"/>
              <a:t>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Ochrona </a:t>
            </a:r>
            <a:r>
              <a:rPr lang="pl-PL" altLang="pl-PL" sz="2800" dirty="0"/>
              <a:t>prawna w czasie wykonywania zadań i obowiązków ratownika OSP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Świadczenie odszkodowawcze z tytułu wypadku w czasie działań ratowniczych i ćwiczeń;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Ubezpieczenie </a:t>
            </a:r>
            <a:r>
              <a:rPr lang="pl-PL" altLang="pl-PL" sz="2800" dirty="0"/>
              <a:t>od wypadków zaistniałych 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w czasie wykonywania </a:t>
            </a:r>
            <a:r>
              <a:rPr lang="pl-PL" altLang="pl-PL" sz="2800" dirty="0"/>
              <a:t>zadań statutowych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Zapewnienie </a:t>
            </a:r>
            <a:r>
              <a:rPr lang="pl-PL" altLang="pl-PL" sz="2800" dirty="0"/>
              <a:t>umundurowania i dystynkcji.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4786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Wymagania stawiane ratownikom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358775" lvl="2" indent="0">
              <a:lnSpc>
                <a:spcPct val="90000"/>
              </a:lnSpc>
              <a:buNone/>
            </a:pPr>
            <a:r>
              <a:rPr lang="pl-PL" altLang="pl-PL" sz="2800" dirty="0" smtClean="0"/>
              <a:t>   Wiek </a:t>
            </a:r>
            <a:r>
              <a:rPr lang="pl-PL" altLang="pl-PL" sz="2800" dirty="0"/>
              <a:t>18 – 65 lat</a:t>
            </a:r>
            <a:r>
              <a:rPr lang="pl-PL" altLang="pl-PL" sz="2800" dirty="0" smtClean="0"/>
              <a:t>;</a:t>
            </a:r>
          </a:p>
          <a:p>
            <a:pPr marL="358775" lvl="2" indent="0" algn="ctr">
              <a:lnSpc>
                <a:spcPct val="90000"/>
              </a:lnSpc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 smtClean="0"/>
              <a:t>   </a:t>
            </a:r>
            <a:r>
              <a:rPr lang="pl-PL" altLang="pl-PL" sz="2800" dirty="0"/>
              <a:t>Wykształcenie co najmniej pełne podstawowe</a:t>
            </a:r>
            <a:r>
              <a:rPr lang="pl-PL" altLang="pl-PL" sz="2800" dirty="0" smtClean="0"/>
              <a:t>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 smtClean="0"/>
              <a:t>   </a:t>
            </a:r>
            <a:r>
              <a:rPr lang="pl-PL" altLang="pl-PL" sz="2800" dirty="0"/>
              <a:t>Dobry stan zdrowia potwierdzony zaświadczeniem </a:t>
            </a:r>
            <a:r>
              <a:rPr lang="pl-PL" altLang="pl-PL" sz="2800" dirty="0" smtClean="0"/>
              <a:t>   lekarskim;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 smtClean="0"/>
              <a:t>   </a:t>
            </a:r>
            <a:r>
              <a:rPr lang="pl-PL" altLang="pl-PL" sz="2800" dirty="0"/>
              <a:t>Wyszkolenie pożarnicze:</a:t>
            </a:r>
          </a:p>
          <a:p>
            <a:pPr marL="179388" lvl="1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l-PL" altLang="pl-PL" dirty="0" smtClean="0"/>
              <a:t>   podstawowe strażaka ratownika, uzupełniające w związku z pełnioną funkcją, samokształcenie </a:t>
            </a:r>
            <a:r>
              <a:rPr lang="pl-PL" altLang="pl-PL" dirty="0"/>
              <a:t>doskonalące.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0579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638977" y="1279886"/>
            <a:ext cx="7097039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FF0000"/>
                </a:solidFill>
              </a:rPr>
              <a:t>Wymagania stawiane ratownikom OSP</a:t>
            </a:r>
            <a:endParaRPr lang="pl-PL" sz="2520" b="1" i="0" u="sng" strike="noStrike" cap="none" dirty="0">
              <a:solidFill>
                <a:srgbClr val="FF0000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994053"/>
            <a:ext cx="8921000" cy="486394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Cechy </a:t>
            </a:r>
            <a:r>
              <a:rPr lang="pl-PL" altLang="pl-PL" sz="2400" dirty="0"/>
              <a:t>osobiste</a:t>
            </a:r>
            <a:r>
              <a:rPr lang="pl-PL" altLang="pl-PL" sz="2400" dirty="0" smtClean="0"/>
              <a:t>:</a:t>
            </a:r>
            <a:endParaRPr lang="pl-PL" altLang="pl-PL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Odporność </a:t>
            </a:r>
            <a:r>
              <a:rPr lang="pl-PL" altLang="pl-PL" sz="2400" dirty="0"/>
              <a:t>na stres – opanowanie i spokój w sytuacjach trudnych;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</a:t>
            </a:r>
            <a:r>
              <a:rPr lang="pl-PL" altLang="pl-PL" sz="2400" dirty="0"/>
              <a:t>	Zdyscyplinowanie i zaangażowanie oraz poczucie odpowiedzialności;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	Zdolność podejmowania szybkich decyzji;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Stanowczość i konsekwencja w realizacji powierzonego zadania;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 Koleżeństwo </a:t>
            </a:r>
            <a:r>
              <a:rPr lang="pl-PL" altLang="pl-PL" sz="2400" dirty="0"/>
              <a:t>i kultura osobista.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dirty="0" smtClean="0"/>
              <a:t>Podstawy 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xmlns="" val="30447631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0" y="1780025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r>
              <a:rPr lang="pl-PL" altLang="pl-PL" sz="2400" dirty="0"/>
              <a:t>Stanowi integralną część organizacji bezpieczeństwa wewnętrznego państwa, obejmującą, w celu ratowania życia, zdrowia, mienia lub środowiska, prognozowanie, rozpoznawanie i zwalczanie pożarów, klęsk żywiołowych lub innych miejscowych zagrożeń</a:t>
            </a:r>
            <a:r>
              <a:rPr lang="pl-PL" altLang="pl-PL" sz="2400" dirty="0" smtClean="0"/>
              <a:t>.</a:t>
            </a:r>
          </a:p>
          <a:p>
            <a:pPr algn="ctr" eaLnBrk="1" hangingPunct="1">
              <a:buFontTx/>
              <a:buNone/>
            </a:pPr>
            <a:r>
              <a:rPr lang="pl-PL" altLang="pl-PL" sz="2400" dirty="0" smtClean="0"/>
              <a:t> </a:t>
            </a:r>
            <a:endParaRPr lang="pl-PL" altLang="pl-PL" sz="2400" dirty="0"/>
          </a:p>
          <a:p>
            <a:pPr algn="just" eaLnBrk="1" hangingPunct="1">
              <a:buFontTx/>
              <a:buNone/>
            </a:pPr>
            <a:r>
              <a:rPr lang="pl-PL" altLang="pl-PL" sz="2400" dirty="0" smtClean="0"/>
              <a:t> System </a:t>
            </a:r>
            <a:r>
              <a:rPr lang="pl-PL" altLang="pl-PL" sz="2400" dirty="0"/>
              <a:t>ten skupia jednostki ochrony przeciwpożarowej, inne służby, inspekcje, straże, instytucje oraz podmioty, które dobrowolnie w drodze umowy cywilnoprawnej zgodziły się współdziałać w akcjach ratowniczych</a:t>
            </a:r>
            <a:r>
              <a:rPr lang="pl-PL" altLang="pl-PL" sz="2400" dirty="0">
                <a:latin typeface="Times New Roman" panose="02020603050405020304" pitchFamily="18" charset="0"/>
              </a:rPr>
              <a:t>.</a:t>
            </a:r>
          </a:p>
          <a:p>
            <a:pPr marL="438912" marR="0" lvl="0" indent="-324612" algn="just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6597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22999" y="1500741"/>
            <a:ext cx="8921000" cy="535725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endParaRPr lang="pl-PL" altLang="pl-PL" sz="2400" dirty="0" smtClean="0"/>
          </a:p>
          <a:p>
            <a:pPr algn="just" eaLnBrk="1" hangingPunct="1">
              <a:buFontTx/>
              <a:buNone/>
            </a:pPr>
            <a:r>
              <a:rPr lang="pl-PL" altLang="pl-PL" sz="2400" dirty="0" smtClean="0"/>
              <a:t>Celem </a:t>
            </a:r>
            <a:r>
              <a:rPr lang="pl-PL" altLang="pl-PL" sz="2400" dirty="0"/>
              <a:t>funkcjonowania Krajowego Systemu Ratowniczo - Gaśniczego  jest ochrona życia, zdrowia, mienia lub środowiska poprzez</a:t>
            </a:r>
            <a:r>
              <a:rPr lang="pl-PL" altLang="pl-PL" sz="2800" dirty="0"/>
              <a:t>:</a:t>
            </a:r>
          </a:p>
          <a:p>
            <a:pPr eaLnBrk="1" hangingPunct="1">
              <a:buFontTx/>
              <a:buNone/>
            </a:pPr>
            <a:endParaRPr lang="pl-PL" altLang="pl-PL" sz="2800" dirty="0"/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walkę z pożarami lub innymi klęskami żywiołowymi,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techniczne,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chemiczne,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ekologiczne,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medyczne.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3533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Schemat organizacyjny KSRG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roup 4"/>
          <p:cNvGrpSpPr>
            <a:grpSpLocks noChangeAspect="1"/>
          </p:cNvGrpSpPr>
          <p:nvPr/>
        </p:nvGrpSpPr>
        <p:grpSpPr bwMode="auto">
          <a:xfrm>
            <a:off x="900113" y="1374774"/>
            <a:ext cx="6674394" cy="5389564"/>
            <a:chOff x="2198" y="2886"/>
            <a:chExt cx="6912" cy="6624"/>
          </a:xfrm>
        </p:grpSpPr>
        <p:sp>
          <p:nvSpPr>
            <p:cNvPr id="35" name="AutoShape 5"/>
            <p:cNvSpPr>
              <a:spLocks noChangeAspect="1" noChangeArrowheads="1"/>
            </p:cNvSpPr>
            <p:nvPr/>
          </p:nvSpPr>
          <p:spPr bwMode="auto">
            <a:xfrm>
              <a:off x="2198" y="2886"/>
              <a:ext cx="6912" cy="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 flipH="1">
              <a:off x="4934" y="3318"/>
              <a:ext cx="288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4934" y="3318"/>
              <a:ext cx="1" cy="158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>
              <a:off x="4934" y="4902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H="1">
              <a:off x="4502" y="5046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 flipH="1">
              <a:off x="4934" y="5190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4934" y="5190"/>
              <a:ext cx="1" cy="129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4934" y="6486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 flipH="1">
              <a:off x="4502" y="6630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 flipH="1">
              <a:off x="4934" y="6774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4934" y="6774"/>
              <a:ext cx="1" cy="21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>
              <a:off x="5366" y="7926"/>
              <a:ext cx="3600" cy="864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rgbClr val="000000"/>
                  </a:solidFill>
                </a:rPr>
                <a:t>Komendant Główny</a:t>
              </a:r>
              <a:endParaRPr lang="pl-PL" altLang="pl-PL" sz="1000" b="1">
                <a:solidFill>
                  <a:srgbClr val="0000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Zastępca Szefa Obrony Cywilnej Kraju</a:t>
              </a:r>
              <a:endParaRPr lang="pl-PL" altLang="pl-PL" sz="1800"/>
            </a:p>
          </p:txBody>
        </p:sp>
        <p:sp>
          <p:nvSpPr>
            <p:cNvPr id="47" name="AutoShape 17"/>
            <p:cNvSpPr>
              <a:spLocks noChangeArrowheads="1"/>
            </p:cNvSpPr>
            <p:nvPr/>
          </p:nvSpPr>
          <p:spPr bwMode="auto">
            <a:xfrm>
              <a:off x="5360" y="8784"/>
              <a:ext cx="2585" cy="483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Głównego</a:t>
              </a:r>
              <a:endParaRPr lang="pl-PL" altLang="pl-PL" sz="1800"/>
            </a:p>
          </p:txBody>
        </p:sp>
        <p:sp>
          <p:nvSpPr>
            <p:cNvPr id="48" name="AutoShape 18"/>
            <p:cNvSpPr>
              <a:spLocks noChangeArrowheads="1"/>
            </p:cNvSpPr>
            <p:nvPr/>
          </p:nvSpPr>
          <p:spPr bwMode="auto">
            <a:xfrm>
              <a:off x="5360" y="7344"/>
              <a:ext cx="1968" cy="576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SZEF OBRONY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CYWILNEJ KRAJU</a:t>
              </a:r>
              <a:endParaRPr lang="pl-PL" altLang="pl-PL" sz="1800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>
              <a:off x="4934" y="8934"/>
              <a:ext cx="432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5222" y="3030"/>
              <a:ext cx="1872" cy="7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5510" y="3174"/>
              <a:ext cx="1440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/>
                <a:t>ZDARZENIE</a:t>
              </a:r>
              <a:endParaRPr lang="pl-PL" altLang="pl-PL" sz="1800"/>
            </a:p>
          </p:txBody>
        </p:sp>
        <p:sp>
          <p:nvSpPr>
            <p:cNvPr id="52" name="AutoShape 22"/>
            <p:cNvSpPr>
              <a:spLocks noChangeArrowheads="1"/>
            </p:cNvSpPr>
            <p:nvPr/>
          </p:nvSpPr>
          <p:spPr bwMode="auto">
            <a:xfrm>
              <a:off x="5366" y="4182"/>
              <a:ext cx="2275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Powiatowy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>
              <a:off x="5381" y="4758"/>
              <a:ext cx="1805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Powiatowego</a:t>
              </a:r>
              <a:endParaRPr lang="pl-PL" altLang="pl-PL" sz="1800"/>
            </a:p>
          </p:txBody>
        </p:sp>
        <p:sp>
          <p:nvSpPr>
            <p:cNvPr id="54" name="AutoShape 24"/>
            <p:cNvSpPr>
              <a:spLocks noChangeArrowheads="1"/>
            </p:cNvSpPr>
            <p:nvPr/>
          </p:nvSpPr>
          <p:spPr bwMode="auto">
            <a:xfrm>
              <a:off x="5366" y="5766"/>
              <a:ext cx="2350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Wojewódzki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5" name="AutoShape 25"/>
            <p:cNvSpPr>
              <a:spLocks noChangeArrowheads="1"/>
            </p:cNvSpPr>
            <p:nvPr/>
          </p:nvSpPr>
          <p:spPr bwMode="auto">
            <a:xfrm>
              <a:off x="5412" y="6364"/>
              <a:ext cx="2010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Wojewódzkiwego</a:t>
              </a:r>
            </a:p>
          </p:txBody>
        </p:sp>
        <p:sp>
          <p:nvSpPr>
            <p:cNvPr id="56" name="AutoShape 26"/>
            <p:cNvSpPr>
              <a:spLocks noChangeArrowheads="1"/>
            </p:cNvSpPr>
            <p:nvPr/>
          </p:nvSpPr>
          <p:spPr bwMode="auto">
            <a:xfrm>
              <a:off x="2774" y="4614"/>
              <a:ext cx="1728" cy="864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POWIATOWE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7" name="AutoShape 27"/>
            <p:cNvSpPr>
              <a:spLocks noChangeArrowheads="1"/>
            </p:cNvSpPr>
            <p:nvPr/>
          </p:nvSpPr>
          <p:spPr bwMode="auto">
            <a:xfrm>
              <a:off x="2774" y="4182"/>
              <a:ext cx="1635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STAROSTA</a:t>
              </a:r>
              <a:endParaRPr lang="pl-PL" altLang="pl-PL" sz="1800"/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2774" y="6342"/>
              <a:ext cx="1728" cy="1008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WOJEWÓDZKIE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9" name="AutoShape 29"/>
            <p:cNvSpPr>
              <a:spLocks noChangeArrowheads="1"/>
            </p:cNvSpPr>
            <p:nvPr/>
          </p:nvSpPr>
          <p:spPr bwMode="auto">
            <a:xfrm>
              <a:off x="2774" y="5910"/>
              <a:ext cx="1872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WOJEWODA</a:t>
              </a:r>
              <a:endParaRPr lang="pl-PL" altLang="pl-PL"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289796488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301218" y="1702744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</a:pPr>
            <a:r>
              <a:rPr lang="pl-PL" altLang="pl-PL" sz="2400" u="sng" dirty="0" smtClean="0"/>
              <a:t>Na poziomie powiatowym system tworzą:</a:t>
            </a:r>
          </a:p>
          <a:p>
            <a:pPr>
              <a:buFontTx/>
              <a:buNone/>
            </a:pPr>
            <a:r>
              <a:rPr lang="pl-PL" altLang="pl-PL" sz="2400" dirty="0" smtClean="0"/>
              <a:t>  1)	komenda powiatowa Państwowej Straży Pożarnej,</a:t>
            </a:r>
          </a:p>
          <a:p>
            <a:pPr>
              <a:buFontTx/>
              <a:buNone/>
            </a:pPr>
            <a:r>
              <a:rPr lang="pl-PL" altLang="pl-PL" sz="2400" dirty="0" smtClean="0"/>
              <a:t>  2)	jednostki ochrony przeciwpożarowej mające siedzibę na obszarze powiatu włączone do systemu,</a:t>
            </a:r>
          </a:p>
          <a:p>
            <a:pPr>
              <a:buFontTx/>
              <a:buNone/>
            </a:pPr>
            <a:r>
              <a:rPr lang="pl-PL" altLang="pl-PL" sz="2400" dirty="0" smtClean="0"/>
              <a:t>  3)	powiatowy zespół do spraw ochrony przeciwpożarowej i  ratownictwa,</a:t>
            </a:r>
          </a:p>
          <a:p>
            <a:pPr>
              <a:buFontTx/>
              <a:buNone/>
            </a:pPr>
            <a:r>
              <a:rPr lang="pl-PL" altLang="pl-PL" sz="2400" dirty="0" smtClean="0"/>
              <a:t>  4)	włączone do systemu inne służby, inspekcje, straże i instytucje, </a:t>
            </a:r>
          </a:p>
          <a:p>
            <a:pPr>
              <a:buFontTx/>
              <a:buNone/>
            </a:pPr>
            <a:r>
              <a:rPr lang="pl-PL" altLang="pl-PL" sz="2400" dirty="0" smtClean="0"/>
              <a:t>  5)	specjaliści w sprawach ratownictwa i inne podmioty, włączeni do systemu w drodze umowy cywilnoprawnej.</a:t>
            </a:r>
          </a:p>
        </p:txBody>
      </p:sp>
    </p:spTree>
    <p:extLst>
      <p:ext uri="{BB962C8B-B14F-4D97-AF65-F5344CB8AC3E}">
        <p14:creationId xmlns:p14="http://schemas.microsoft.com/office/powerpoint/2010/main" xmlns="" val="39230358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557338"/>
            <a:ext cx="8378232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 smtClean="0"/>
              <a:t>Na poziomie powiatowym obejmuje:</a:t>
            </a:r>
          </a:p>
          <a:p>
            <a:pPr algn="ctr">
              <a:buFontTx/>
              <a:buNone/>
              <a:defRPr/>
            </a:pPr>
            <a:endParaRPr lang="pl-PL" altLang="pl-PL" sz="2400" u="sng" dirty="0" smtClean="0"/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sz="2400" dirty="0" smtClean="0"/>
              <a:t>   1) opracowanie analiz zagrożeń oraz analiz zabezpieczenia           operacyjnego; 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altLang="pl-PL" sz="2400" dirty="0" smtClean="0"/>
              <a:t>   2) </a:t>
            </a:r>
            <a:r>
              <a:rPr lang="pl-PL" sz="2400" dirty="0" smtClean="0"/>
              <a:t>opracowanie powiatowego planu ratowniczego;</a:t>
            </a:r>
            <a:endParaRPr lang="pl-PL" altLang="pl-PL" sz="2400" dirty="0" smtClean="0"/>
          </a:p>
          <a:p>
            <a:pPr>
              <a:buFontTx/>
              <a:buNone/>
              <a:defRPr/>
            </a:pPr>
            <a:r>
              <a:rPr lang="pl-PL" altLang="pl-PL" sz="2400" dirty="0" smtClean="0"/>
              <a:t>3) </a:t>
            </a:r>
            <a:r>
              <a:rPr lang="pl-PL" sz="2400" dirty="0" smtClean="0"/>
              <a:t>ustalenie sieci podmiotów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i ich obszarów chronionych;</a:t>
            </a:r>
            <a:endParaRPr lang="pl-PL" altLang="pl-PL" sz="2400" dirty="0" smtClean="0"/>
          </a:p>
          <a:p>
            <a:pPr>
              <a:buFontTx/>
              <a:buNone/>
              <a:defRPr/>
            </a:pPr>
            <a:r>
              <a:rPr lang="pl-PL" altLang="pl-PL" sz="2400" dirty="0" smtClean="0"/>
              <a:t>4)</a:t>
            </a:r>
            <a:r>
              <a:rPr lang="pl-PL" sz="2400" dirty="0" smtClean="0"/>
              <a:t>aktualizację danych dotyczących gotowości operacyjnej i podwyższonej gotowości operacyjnej;</a:t>
            </a:r>
            <a:r>
              <a:rPr lang="pl-PL" altLang="pl-PL" sz="2400" dirty="0" smtClean="0"/>
              <a:t> </a:t>
            </a:r>
          </a:p>
          <a:p>
            <a:pPr>
              <a:buFontTx/>
              <a:buNone/>
              <a:defRPr/>
            </a:pPr>
            <a:r>
              <a:rPr lang="pl-PL" altLang="pl-PL" sz="2400" dirty="0" smtClean="0"/>
              <a:t>5) </a:t>
            </a:r>
            <a:r>
              <a:rPr lang="pl-PL" sz="2400" dirty="0" smtClean="0"/>
              <a:t>ustalenie metod powiadamiania w sytuacji wystąpienia nagłego lub nadzwyczajnego zagrożenia;</a:t>
            </a:r>
          </a:p>
        </p:txBody>
      </p:sp>
    </p:spTree>
    <p:extLst>
      <p:ext uri="{BB962C8B-B14F-4D97-AF65-F5344CB8AC3E}">
        <p14:creationId xmlns:p14="http://schemas.microsoft.com/office/powerpoint/2010/main" xmlns="" val="15132327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10" name="Symbol zastępczy zawartości 1"/>
          <p:cNvSpPr>
            <a:spLocks noGrp="1"/>
          </p:cNvSpPr>
          <p:nvPr>
            <p:ph type="body" idx="1"/>
          </p:nvPr>
        </p:nvSpPr>
        <p:spPr>
          <a:xfrm>
            <a:off x="187569" y="1820300"/>
            <a:ext cx="8704911" cy="412329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Jednostki organizacyjne ochrony przeciwpożarowej i ich </a:t>
            </a:r>
            <a:r>
              <a:rPr lang="pl-PL" dirty="0" smtClean="0"/>
              <a:t>zadania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Podstawy </a:t>
            </a:r>
            <a:r>
              <a:rPr lang="pl-PL" dirty="0"/>
              <a:t>prawne funkcjonowania OSP i ZOSP </a:t>
            </a:r>
            <a:r>
              <a:rPr lang="pl-PL" dirty="0" smtClean="0"/>
              <a:t>RP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Krajowy </a:t>
            </a:r>
            <a:r>
              <a:rPr lang="pl-PL" dirty="0"/>
              <a:t>System </a:t>
            </a:r>
            <a:r>
              <a:rPr lang="pl-PL" dirty="0" smtClean="0"/>
              <a:t>Ratowniczo-Gaśniczy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Zadania </a:t>
            </a:r>
            <a:r>
              <a:rPr lang="pl-PL" dirty="0"/>
              <a:t>OSP w powszechnym systemie ochrony ludności.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2T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xmlns="" val="12672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82438" y="1636811"/>
            <a:ext cx="8412046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 smtClean="0"/>
              <a:t>Na poziomie powiatowym obejmuje:</a:t>
            </a:r>
          </a:p>
          <a:p>
            <a:pPr algn="ctr">
              <a:buFontTx/>
              <a:buNone/>
              <a:defRPr/>
            </a:pPr>
            <a:endParaRPr lang="pl-PL" altLang="pl-PL" sz="2400" u="sng" dirty="0" smtClean="0"/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sz="2400" dirty="0" smtClean="0"/>
              <a:t>      6) przemieszczanie sił i środków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do czasowych miejsc stacjonowania; 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altLang="pl-PL" sz="2400" dirty="0" smtClean="0"/>
              <a:t>      7) </a:t>
            </a:r>
            <a:r>
              <a:rPr lang="pl-PL" sz="2400" dirty="0" smtClean="0"/>
              <a:t>ustalenie zasad powiadamiania, alarmowania i    współdziałania podmiotów podczas działań ratowniczych;</a:t>
            </a:r>
            <a:endParaRPr lang="pl-PL" altLang="pl-PL" sz="2400" dirty="0" smtClean="0"/>
          </a:p>
          <a:p>
            <a:pPr>
              <a:buFontTx/>
              <a:buNone/>
              <a:defRPr/>
            </a:pPr>
            <a:r>
              <a:rPr lang="pl-PL" altLang="pl-PL" sz="2400" dirty="0" smtClean="0"/>
              <a:t> 8) </a:t>
            </a:r>
            <a:r>
              <a:rPr lang="pl-PL" sz="2400" dirty="0" smtClean="0"/>
              <a:t>wdrożenie systemu dysponowania sił i środków do działań ratowniczych.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8031495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system tworzą 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1) komenda wojewódzka Państwowej Straży Pożarnej,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2) wydzielone siły i środki z poziomów powiatowych stanowiące wojewódzki odwód operacyjny,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3) ośrodki szkolenia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4) wojewódzki zespół do spraw ochrony przeciwpożarowej i ratownictwa,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5) krajowe bazy sprzętu specjalistycznego Państwowej Straży Pożarnej.</a:t>
            </a:r>
          </a:p>
        </p:txBody>
      </p:sp>
    </p:spTree>
    <p:extLst>
      <p:ext uri="{BB962C8B-B14F-4D97-AF65-F5344CB8AC3E}">
        <p14:creationId xmlns:p14="http://schemas.microsoft.com/office/powerpoint/2010/main" xmlns="" val="42615221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1) </a:t>
            </a:r>
            <a:r>
              <a:rPr lang="pl-PL" sz="2400" dirty="0" smtClean="0"/>
              <a:t>opracowanie analiz zagrożeń oraz analiz zabezpieczenia operacyjnego;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2) </a:t>
            </a:r>
            <a:r>
              <a:rPr lang="pl-PL" sz="2400" dirty="0" smtClean="0"/>
              <a:t>opracowanie wojewódzkiego planu ratowniczego;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3) </a:t>
            </a:r>
            <a:r>
              <a:rPr lang="pl-PL" sz="2400" dirty="0" smtClean="0"/>
              <a:t>ustalanie obszarów chronionych dla specjalistycznych grup ratowniczych oraz dla podmiotów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przewidzianych do realizacji zadań poza terenem własnego działania;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4) </a:t>
            </a:r>
            <a:r>
              <a:rPr lang="pl-PL" sz="2400" dirty="0" smtClean="0"/>
              <a:t>aktualizację danych dotyczących gotowości operacyjnej odwodów operacyjnych na obszarze województwa oraz w ramach pomocy transgranicznej;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7156820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5) </a:t>
            </a:r>
            <a:r>
              <a:rPr lang="pl-PL" sz="2400" dirty="0" smtClean="0"/>
              <a:t>dysponowanie sił i środków specjalistycznych grup ratowniczych i odwodów operacyjnych na obszarze województwa;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6) </a:t>
            </a:r>
            <a:r>
              <a:rPr lang="pl-PL" sz="2400" dirty="0" smtClean="0"/>
              <a:t>ustalanie zasad powiadamiania i współdziałania podmiotów na obszarze województwa podczas działań ratowniczych.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263013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2218" y="174521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system tworzą 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 1) Komenda Główna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2) wydzielone siły i środki z wojewódzkich odwodów operacyjnych stanowiące centralny odwód operacyjny,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 3) szkoły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4) krajowe bazy sprzętu specjalistycznego Państwowej Straży Pożarnej,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 5) jednostki badawczo-rozwojowe ochrony przeciwpożarowej</a:t>
            </a:r>
            <a:r>
              <a:rPr lang="pl-PL" altLang="pl-PL" sz="24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15485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1) </a:t>
            </a:r>
            <a:r>
              <a:rPr lang="pl-PL" sz="2400" dirty="0" smtClean="0"/>
              <a:t>aktualizację danych dotyczących gotowości operacyjnej centralnego odwodu operacyjnego i podmiotów przewidzianych do współdziałania na obszarze kraju i poza jego granicami;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2) </a:t>
            </a:r>
            <a:r>
              <a:rPr lang="pl-PL" sz="2400" dirty="0" smtClean="0"/>
              <a:t>dysponowanie sił i środków centralnego odwodu operacyjnego na obszarze kraju i poza granice kraju;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3) </a:t>
            </a:r>
            <a:r>
              <a:rPr lang="pl-PL" sz="2400" dirty="0" smtClean="0"/>
              <a:t>opracowanie zasad powiadamiania i współdziałania podmiotów na obszarze kraju podczas działań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4) </a:t>
            </a:r>
            <a:r>
              <a:rPr lang="pl-PL" sz="2400" dirty="0" smtClean="0"/>
              <a:t>opracowanie zasad organizowania działań ratowniczych;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3324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5) </a:t>
            </a:r>
            <a:r>
              <a:rPr lang="pl-PL" sz="2400" dirty="0" smtClean="0"/>
              <a:t>opracowanie zasad ewidencjonowania zdarzeń;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6) </a:t>
            </a:r>
            <a:r>
              <a:rPr lang="pl-PL" sz="2400" dirty="0" smtClean="0"/>
              <a:t>opracowanie zasad organizacji i funkcjonowania systemów teleinformatycznych, w tym na potrzeby kierującego działaniem ratowniczym;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7) </a:t>
            </a:r>
            <a:r>
              <a:rPr lang="pl-PL" sz="2400" dirty="0" smtClean="0"/>
              <a:t>opracowanie zasad organizacji łączności alarmowania, powiadamiania, dysponowania oraz współdziałania na potrzeby działań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8) </a:t>
            </a:r>
            <a:r>
              <a:rPr lang="pl-PL" sz="2400" dirty="0" smtClean="0"/>
              <a:t>opracowanie zasad współpracy podczas działań ratowniczych z nadawcami programów radiowych i telewizyjnych oraz z wolontariuszami;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010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9) </a:t>
            </a:r>
            <a:r>
              <a:rPr lang="pl-PL" sz="2400" dirty="0" smtClean="0"/>
              <a:t>opracowanie zasad wsparcia psychologicznego osób uczestniczących w działaniach ratowniczych;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10) </a:t>
            </a:r>
            <a:r>
              <a:rPr lang="pl-PL" sz="2400" dirty="0" smtClean="0"/>
              <a:t>opracowanie zasad tworzenia przez podmioty </a:t>
            </a:r>
            <a:r>
              <a:rPr lang="pl-PL" sz="2400" dirty="0" err="1" smtClean="0"/>
              <a:t>ksrg</a:t>
            </a:r>
            <a:r>
              <a:rPr lang="pl-PL" sz="2400" dirty="0" smtClean="0"/>
              <a:t> wspólnych zespołów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11) </a:t>
            </a:r>
            <a:r>
              <a:rPr lang="pl-PL" sz="2400" dirty="0" smtClean="0"/>
              <a:t>opracowanie zasad organizowania ćwiczeń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12) </a:t>
            </a:r>
            <a:r>
              <a:rPr lang="pl-PL" sz="2400" dirty="0" smtClean="0"/>
              <a:t>opracowanie zasad podwyższania gotowości operacyjnej;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/>
              <a:t>  13) opracowanie zasad analizowania zdarzeń;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/>
              <a:t>  14) opracowanie zasad organizacji krajowych baz sprzętu specjalistycznego i środków gaśniczych.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6744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202" y="1702744"/>
            <a:ext cx="856228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 smtClean="0"/>
              <a:t>        Współpraca w ramach systemu ratowniczo-gaśniczego to przede wszystkim współdziałanie podczas akcji ratowniczych na terenie kraju z udziałem specjalistów, grup ratowniczych, zastosowania sprzętu, przygotowanie wspólnych programów szkoleniowych dotyczących zasad udzielania pierwszej pomocy, stosowania podstawowych technik ratowniczych, tworzenie programów informujących o zagrożeniach katastrofami, klęskami żywiołowymi, pożarami i innymi zagrożeniami spowodowanymi siłami przyrody lub działalnością człowieka, a także udostępnienie pozostających w dyspozycji stron zasobów, na potrzeby akcji ratunkowych i szkoleń.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832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9617" y="1702744"/>
            <a:ext cx="831991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 smtClean="0"/>
              <a:t>          Ochotnicze Straże Pożarne ściśle współdziałają z jednostkami organizacyjnymi Państwowej Straży Pożarnej oraz innymi podmiotami i instytucjami w celu zapewnienia bezpieczeństwa obywateli na terenie swego działania (miasta i gminy) lub wspomagając sąsiednie obszary w ramach odwodów operacyjnych lub uzgodnień o pomocy wzajemnej.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1431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02438" y="1886224"/>
            <a:ext cx="8295089" cy="6912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 algn="ctr" eaLnBrk="1" hangingPunct="1">
              <a:buNone/>
            </a:pPr>
            <a:r>
              <a:rPr lang="pl-PL" altLang="pl-PL" dirty="0"/>
              <a:t>Ustawa z </a:t>
            </a:r>
            <a:r>
              <a:rPr lang="pl-PL" altLang="pl-PL" dirty="0" smtClean="0"/>
              <a:t>dnia 7 </a:t>
            </a:r>
            <a:r>
              <a:rPr lang="pl-PL" altLang="pl-PL" dirty="0"/>
              <a:t>kwietnia 1989 r. Prawo o stowarzyszeniach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 smtClean="0"/>
              <a:t>     Ustawa </a:t>
            </a:r>
            <a:r>
              <a:rPr lang="pl-PL" altLang="pl-PL" dirty="0"/>
              <a:t>z </a:t>
            </a:r>
            <a:r>
              <a:rPr lang="pl-PL" altLang="pl-PL" dirty="0" smtClean="0"/>
              <a:t>dnia 24 </a:t>
            </a:r>
            <a:r>
              <a:rPr lang="pl-PL" altLang="pl-PL" dirty="0"/>
              <a:t>sierpnia 1991 r. o ochronie przeciwpożarowej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/>
              <a:t>Statut Ochotniczej Straży Pożarnej.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2438" y="1702744"/>
            <a:ext cx="8329327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b="1" dirty="0" smtClean="0"/>
              <a:t>Współdziałanie jednostek ochrony przeciwpożarowej biorących udział w działaniu ratowniczym polega na: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>
              <a:lnSpc>
                <a:spcPct val="90000"/>
              </a:lnSpc>
            </a:pPr>
            <a:r>
              <a:rPr lang="pl-PL" sz="2400" dirty="0" smtClean="0"/>
              <a:t> wzajemnej pomocy w celu zachowania ciągłości </a:t>
            </a:r>
            <a:br>
              <a:rPr lang="pl-PL" sz="2400" dirty="0" smtClean="0"/>
            </a:br>
            <a:r>
              <a:rPr lang="pl-PL" sz="2400" dirty="0" smtClean="0"/>
              <a:t>i skuteczności procedur ratowniczych;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powiadamianiu o występujących zagrożeniach oraz zastosowanych i wymaganych środkach ochrony osobistej ratowników i zabezpieczeniu terenu działań ratowniczych;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informowaniu o stosowanych technikach ratowania życia, zdrowia, środowiska i mienia oraz sposobach ewakuacji poszkodowanych i zagrożonych ludzi oraz zwierząt ze strefy zagrożenia;</a:t>
            </a:r>
          </a:p>
        </p:txBody>
      </p:sp>
    </p:spTree>
    <p:extLst>
      <p:ext uri="{BB962C8B-B14F-4D97-AF65-F5344CB8AC3E}">
        <p14:creationId xmlns:p14="http://schemas.microsoft.com/office/powerpoint/2010/main" xmlns="" val="5777322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72507" y="1846120"/>
            <a:ext cx="8174455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800" dirty="0" smtClean="0"/>
              <a:t>     </a:t>
            </a:r>
            <a:r>
              <a:rPr lang="pl-PL" sz="2800" u="sng" dirty="0" smtClean="0"/>
              <a:t>Ochrona ludności</a:t>
            </a:r>
            <a:r>
              <a:rPr lang="pl-PL" sz="2800" dirty="0" smtClean="0"/>
              <a:t> polega na realizacji przedsięwzięć mających na celu zapewnienie bezpieczeństwa ludziom, mieniu i środowisku – w razie wystąpienia zagrożeń spowodowanych zarówno działaniem sił przyrody (klęski żywiołowe) i rozwojem cywilizacyjnym (awarie, katastrofy), jak również działaniami wojennymi i terrorystycznymi.</a:t>
            </a:r>
          </a:p>
        </p:txBody>
      </p:sp>
    </p:spTree>
    <p:extLst>
      <p:ext uri="{BB962C8B-B14F-4D97-AF65-F5344CB8AC3E}">
        <p14:creationId xmlns:p14="http://schemas.microsoft.com/office/powerpoint/2010/main" xmlns="" val="38122162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32202" y="1520328"/>
            <a:ext cx="8736376" cy="47083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 smtClean="0"/>
              <a:t>Umownie ochrona ludności obejmuje </a:t>
            </a:r>
            <a:r>
              <a:rPr lang="pl-PL" sz="2400" u="sng" dirty="0" smtClean="0"/>
              <a:t>cztery etapy </a:t>
            </a:r>
            <a:r>
              <a:rPr lang="pl-PL" sz="2400" dirty="0" smtClean="0"/>
              <a:t>działań: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 zapobieganie, czyli przedsięwzięcia minimalizujące straty, a w  tym: prace legislacyjne, planowanie, tworzenie zapasów, budowa struktur organizacyjnych, realizacja budowli i systemów zabezpieczających (ukrycia, schrony, wały przeciwpowodziowe, kontrola (graniczna i przewozowa itp.);</a:t>
            </a:r>
          </a:p>
        </p:txBody>
      </p:sp>
      <p:pic>
        <p:nvPicPr>
          <p:cNvPr id="10" name="Picture 6" descr="C:\Temp\4etap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567" y="2041501"/>
            <a:ext cx="1935350" cy="18144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77148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1636811"/>
            <a:ext cx="8694483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>
              <a:lnSpc>
                <a:spcPct val="90000"/>
              </a:lnSpc>
            </a:pPr>
            <a:r>
              <a:rPr lang="pl-PL" sz="2400" dirty="0" smtClean="0"/>
              <a:t> osiąganie gotowości, a w tym: prowadzenie badań, doskonalenie służb ratowniczych, ich wyposażenie, edukacja społeczeństwa, szkolenie i ćwiczenia, opracowywanie procedur działania;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reagowanie na zagrożenia, a w tym: organizowanie ośrodków kierowania i koordynacji, poszukiwanie i udzielanie pomocy poszkodowanym, likwidacja ognisk zagrożeń, mobilizowanie służb ratowniczych i ochotników, informowanie władz, środków masowego przekazu i społeczeństwa;</a:t>
            </a:r>
          </a:p>
        </p:txBody>
      </p:sp>
    </p:spTree>
    <p:extLst>
      <p:ext uri="{BB962C8B-B14F-4D97-AF65-F5344CB8AC3E}">
        <p14:creationId xmlns:p14="http://schemas.microsoft.com/office/powerpoint/2010/main" xmlns="" val="34365668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6578" y="1493379"/>
            <a:ext cx="8018879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90000"/>
              </a:lnSpc>
            </a:pPr>
            <a:r>
              <a:rPr lang="pl-PL" sz="2400" dirty="0" smtClean="0"/>
              <a:t>odbudowa, czyli przywracanie stanu normalnego, a w tym: szacowanie strat, informowanie o prawach i obowiązkach, sprawne administrowanie, aktywizacja odbudowy zniszczeń i uszkodzeń, analizowanie potrzeb i realizacja zobowiązań, zapewnienie pomocy społecznej, precyzowanie wniosków;</a:t>
            </a:r>
          </a:p>
        </p:txBody>
      </p:sp>
    </p:spTree>
    <p:extLst>
      <p:ext uri="{BB962C8B-B14F-4D97-AF65-F5344CB8AC3E}">
        <p14:creationId xmlns:p14="http://schemas.microsoft.com/office/powerpoint/2010/main" xmlns="" val="9146836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72880" y="1980346"/>
            <a:ext cx="7467600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 smtClean="0"/>
              <a:t>Wójt, burmistrz, prezydent miasta zapewnia na obszarze gminy (miasta) realizację następujących zadań: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całodobowe alarmowanie członków gminnego zespołu zarządzania kryzysowego, a w sytuacjach kryzysowych zapewnienie całodobowego dyżuru w celu zapewnienia przepływu informacji oraz dokumentowania prowadzonych czynności;</a:t>
            </a:r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współdziałanie z centrami zarządzania kryzysowego organów administracji publicznej;</a:t>
            </a:r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nadzór nad funkcjonowaniem systemu wykrywania i alarmowania oraz systemu wczesnego ostrzegania ludności;</a:t>
            </a:r>
          </a:p>
        </p:txBody>
      </p:sp>
    </p:spTree>
    <p:extLst>
      <p:ext uri="{BB962C8B-B14F-4D97-AF65-F5344CB8AC3E}">
        <p14:creationId xmlns:p14="http://schemas.microsoft.com/office/powerpoint/2010/main" xmlns="" val="2154182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36</a:t>
            </a:fld>
            <a:endParaRPr lang="pl-PL"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93545" y="233203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l-PL" sz="2400" smtClean="0"/>
              <a:t>współpracę z podmiotami realizującymi monitoring środowiska;</a:t>
            </a:r>
          </a:p>
          <a:p>
            <a:pPr algn="ctr">
              <a:lnSpc>
                <a:spcPct val="90000"/>
              </a:lnSpc>
            </a:pPr>
            <a:r>
              <a:rPr lang="pl-PL" sz="2400" smtClean="0"/>
              <a:t>współdziałanie z podmiotami prowadzącymi akcje ratownicze, poszukiwawcze i humanitarne;</a:t>
            </a:r>
          </a:p>
          <a:p>
            <a:pPr algn="ctr">
              <a:lnSpc>
                <a:spcPct val="90000"/>
              </a:lnSpc>
            </a:pPr>
            <a:r>
              <a:rPr lang="pl-PL" sz="2400" smtClean="0"/>
              <a:t>realizację zadań stałego dyżuru na potrzeby podwyższania gotowości obronnej państwa.</a:t>
            </a:r>
          </a:p>
        </p:txBody>
      </p:sp>
    </p:spTree>
    <p:extLst>
      <p:ext uri="{BB962C8B-B14F-4D97-AF65-F5344CB8AC3E}">
        <p14:creationId xmlns:p14="http://schemas.microsoft.com/office/powerpoint/2010/main" xmlns="" val="25792678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 smtClean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55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>
                <a:latin typeface="Times New Roman" panose="02020603050405020304" pitchFamily="18" charset="0"/>
              </a:rPr>
              <a:t>  </a:t>
            </a:r>
            <a:r>
              <a:rPr lang="pl-PL" altLang="pl-PL" sz="2400" dirty="0"/>
              <a:t>Ustawa z dnia 24 sierpnia 1991 roku o ochronie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przeciwpożarowej.(</a:t>
            </a:r>
            <a:r>
              <a:rPr lang="nn-NO" altLang="pl-PL" sz="2400" dirty="0"/>
              <a:t>Dz.U. 1991 Nr 81 poz. 351</a:t>
            </a:r>
            <a:r>
              <a:rPr lang="pl-PL" altLang="pl-PL" sz="2400" dirty="0"/>
              <a:t>);</a:t>
            </a:r>
          </a:p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18 lutego 2011 roku w sprawie 	szczegółowych zasad organizacji krajowego systemu 	ratowniczo-gaśniczego. (Dz.U.2011.46.239);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/>
              <a:t>  Regulamin Organizacyjny Jednostki Operacyjno-	Technicznej OSP zatwierdzony uchwałą nr 95/18/2004 	Prezydium Zarządu Głównego ZOSP RP z dnia 16 grudnia 	2004r;</a:t>
            </a:r>
          </a:p>
          <a:p>
            <a:pPr eaLnBrk="1" hangingPunct="1">
              <a:lnSpc>
                <a:spcPct val="6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/>
              <a:t>  Przykładowy Statut Ochotniczej Straży Pożarnej;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1204388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 smtClean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4674" y="2154598"/>
            <a:ext cx="8569325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31 lipca 2001 roku w sprawie 	szczegółowych zasad kierowania i współdziałania 	jednostek ochrony przeciwpożarowej biorących udział w 	działaniu ratowniczym. (Dz.U.2001 nr 82 poz. 895);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3"/>
              </a:buBlip>
            </a:pPr>
            <a:r>
              <a:rPr lang="pl-PL" altLang="pl-PL" sz="2400" dirty="0"/>
              <a:t>  Ustawa z dnia 26 kwietnia 2007 roku o zarządzaniu 	kryzysowym.(</a:t>
            </a:r>
            <a:r>
              <a:rPr lang="nn-NO" altLang="pl-PL" sz="2400" dirty="0"/>
              <a:t>Dz.U. </a:t>
            </a:r>
            <a:r>
              <a:rPr lang="pl-PL" altLang="pl-PL" sz="2400" dirty="0"/>
              <a:t>2007</a:t>
            </a:r>
            <a:r>
              <a:rPr lang="nn-NO" altLang="pl-PL" sz="2400" dirty="0"/>
              <a:t> Nr 8</a:t>
            </a:r>
            <a:r>
              <a:rPr lang="pl-PL" altLang="pl-PL" sz="2400" dirty="0"/>
              <a:t>9</a:t>
            </a:r>
            <a:r>
              <a:rPr lang="nn-NO" altLang="pl-PL" sz="2400" dirty="0"/>
              <a:t> poz. </a:t>
            </a:r>
            <a:r>
              <a:rPr lang="pl-PL" altLang="pl-PL" sz="2400" dirty="0"/>
              <a:t>590);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Blip>
                <a:blip r:embed="rId3"/>
              </a:buBlip>
            </a:pPr>
            <a:r>
              <a:rPr lang="pl-PL" altLang="pl-PL" sz="2400" dirty="0"/>
              <a:t>  https://mswia.gov.pl/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3771295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 smtClean="0"/>
              <a:t>Jednostki organizacyjne ochrony przeciwpożarowej</a:t>
            </a:r>
            <a:br>
              <a:rPr lang="pl-PL" altLang="pl-PL" sz="2400" dirty="0" smtClean="0"/>
            </a:br>
            <a:r>
              <a:rPr lang="pl-PL" altLang="pl-PL" sz="2400" dirty="0" smtClean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21186" y="1702744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b="1" dirty="0" smtClean="0"/>
              <a:t>Ochrona przeciwpożarowa polega </a:t>
            </a:r>
            <a:r>
              <a:rPr lang="pl-PL" altLang="pl-PL" sz="2400" b="1" dirty="0"/>
              <a:t>na realizacji przedsięwzięć mających na celu ochronę życia, zdrowia, mienia lub środowiska przed pożarem, klęską żywiołową lub innym miejscowym zagrożeniem poprzez</a:t>
            </a:r>
            <a:r>
              <a:rPr lang="pl-PL" altLang="pl-PL" sz="2000" b="1" dirty="0"/>
              <a:t>:</a:t>
            </a:r>
            <a:r>
              <a:rPr lang="pl-PL" altLang="pl-PL" sz="1800" b="1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0" indent="0" algn="ctr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pl-PL" altLang="pl-PL" sz="2400" dirty="0"/>
              <a:t>Zapobieganie powstawaniu i rozprzestrzenianiu się pożaru, klęski żywiołowej lub innego miejscowego zagrożenia;</a:t>
            </a:r>
            <a:r>
              <a:rPr lang="pl-PL" altLang="pl-PL" sz="2000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2000" dirty="0"/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 smtClean="0"/>
              <a:t>   Zapewnienie </a:t>
            </a:r>
            <a:r>
              <a:rPr lang="pl-PL" altLang="pl-PL" sz="2400" dirty="0"/>
              <a:t>sił i środków do zwalczania pożaru, klęski żywiołowej lub innego miejscowego zagrożenia</a:t>
            </a:r>
            <a:r>
              <a:rPr lang="pl-PL" altLang="pl-PL" sz="2000" dirty="0"/>
              <a:t>;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457200" indent="-457200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 smtClean="0"/>
              <a:t>      Prowadzenie </a:t>
            </a:r>
            <a:r>
              <a:rPr lang="pl-PL" altLang="pl-PL" sz="2400" dirty="0"/>
              <a:t>działań ratowniczych</a:t>
            </a:r>
            <a:r>
              <a:rPr lang="pl-PL" altLang="pl-PL" sz="1800" dirty="0"/>
              <a:t>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0736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 smtClean="0"/>
              <a:t>Jednostki organizacyjne ochrony przeciwpożarowej</a:t>
            </a:r>
            <a:br>
              <a:rPr lang="pl-PL" altLang="pl-PL" sz="2400" dirty="0" smtClean="0"/>
            </a:br>
            <a:r>
              <a:rPr lang="pl-PL" altLang="pl-PL" sz="2400" dirty="0" smtClean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93545" y="1471558"/>
            <a:ext cx="8381172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pl-PL" altLang="pl-PL" sz="2400" dirty="0" smtClean="0"/>
              <a:t>    </a:t>
            </a:r>
            <a:endParaRPr lang="pl-PL" altLang="pl-PL" sz="2400" dirty="0"/>
          </a:p>
          <a:p>
            <a:pPr marL="457200" indent="-457200" eaLnBrk="1" hangingPunct="1"/>
            <a:r>
              <a:rPr lang="pl-PL" altLang="pl-PL" sz="2400" dirty="0" smtClean="0"/>
              <a:t>jednostki </a:t>
            </a:r>
            <a:r>
              <a:rPr lang="pl-PL" altLang="pl-PL" sz="2400" dirty="0"/>
              <a:t>organizacyjne PSP;</a:t>
            </a:r>
          </a:p>
          <a:p>
            <a:pPr marL="457200" indent="-457200" eaLnBrk="1" hangingPunct="1"/>
            <a:r>
              <a:rPr lang="pl-PL" altLang="pl-PL" sz="2400" dirty="0"/>
              <a:t>jednostki organizacyjne WOP;</a:t>
            </a:r>
          </a:p>
          <a:p>
            <a:pPr marL="457200" indent="-457200" eaLnBrk="1" hangingPunct="1"/>
            <a:r>
              <a:rPr lang="pl-PL" altLang="pl-PL" sz="2400" dirty="0"/>
              <a:t>zakładowa straż pożarna;</a:t>
            </a:r>
          </a:p>
          <a:p>
            <a:pPr marL="457200" indent="-457200" eaLnBrk="1" hangingPunct="1"/>
            <a:r>
              <a:rPr lang="pl-PL" altLang="pl-PL" sz="2400" dirty="0"/>
              <a:t>zakładowa służba ratownicza;</a:t>
            </a:r>
          </a:p>
          <a:p>
            <a:pPr marL="457200" indent="-457200" eaLnBrk="1" hangingPunct="1"/>
            <a:r>
              <a:rPr lang="pl-PL" altLang="pl-PL" sz="2400" dirty="0"/>
              <a:t>gminna zawodowa straż pożarna;</a:t>
            </a:r>
          </a:p>
          <a:p>
            <a:pPr marL="457200" indent="-457200" eaLnBrk="1" hangingPunct="1"/>
            <a:r>
              <a:rPr lang="pl-PL" altLang="pl-PL" sz="2400" dirty="0"/>
              <a:t>powiatowa (miejska) zawodowa straż pożarna;</a:t>
            </a:r>
          </a:p>
          <a:p>
            <a:pPr marL="457200" indent="-457200" eaLnBrk="1" hangingPunct="1"/>
            <a:r>
              <a:rPr lang="pl-PL" altLang="pl-PL" sz="2400" dirty="0"/>
              <a:t>terenowa służba ratownicza;</a:t>
            </a:r>
          </a:p>
          <a:p>
            <a:pPr marL="457200" indent="-457200" eaLnBrk="1" hangingPunct="1"/>
            <a:r>
              <a:rPr lang="pl-PL" altLang="pl-PL" sz="2400" dirty="0"/>
              <a:t>ochotnicza straż pożarna;</a:t>
            </a:r>
          </a:p>
          <a:p>
            <a:pPr marL="457200" indent="-457200" eaLnBrk="1" hangingPunct="1"/>
            <a:r>
              <a:rPr lang="pl-PL" altLang="pl-PL" sz="2400" dirty="0"/>
              <a:t>związek ochotniczych straży pożarnych;</a:t>
            </a:r>
          </a:p>
          <a:p>
            <a:pPr marL="457200" indent="-457200" eaLnBrk="1" hangingPunct="1"/>
            <a:r>
              <a:rPr lang="pl-PL" altLang="pl-PL" sz="2400" dirty="0"/>
              <a:t>inne jednostki ratownicze.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3798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47402" y="1600267"/>
            <a:ext cx="8465244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79476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 smtClean="0"/>
              <a:t>Prowadzenie </a:t>
            </a:r>
            <a:r>
              <a:rPr lang="pl-PL" altLang="pl-PL" sz="2400" dirty="0"/>
              <a:t>działalności mającej na celu zapobieganie pożarom </a:t>
            </a:r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420624" indent="-384048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 smtClean="0"/>
              <a:t> Udział </a:t>
            </a:r>
            <a:r>
              <a:rPr lang="pl-PL" altLang="pl-PL" sz="2400" dirty="0"/>
              <a:t>w akcjach ratowniczych </a:t>
            </a:r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420624" indent="-384048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 Informowanie ludności o istniejących zagrożeniach </a:t>
            </a:r>
            <a:r>
              <a:rPr lang="pl-PL" altLang="pl-PL" sz="2400" dirty="0" smtClean="0"/>
              <a:t>  pożarowych </a:t>
            </a:r>
            <a:r>
              <a:rPr lang="pl-PL" altLang="pl-PL" sz="2400" dirty="0"/>
              <a:t>i ekologicznych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  <p:sp>
        <p:nvSpPr>
          <p:cNvPr id="9" name="Shape 152"/>
          <p:cNvSpPr txBox="1">
            <a:spLocks noGrp="1"/>
          </p:cNvSpPr>
          <p:nvPr>
            <p:ph type="body" idx="2"/>
          </p:nvPr>
        </p:nvSpPr>
        <p:spPr>
          <a:xfrm>
            <a:off x="447402" y="3907512"/>
            <a:ext cx="8097096" cy="2869894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 smtClean="0">
                <a:latin typeface="+mj-lt"/>
              </a:rPr>
              <a:t>Upowszechnianie </a:t>
            </a:r>
            <a:r>
              <a:rPr lang="pl-PL" altLang="pl-PL" sz="2400" dirty="0">
                <a:latin typeface="+mj-lt"/>
              </a:rPr>
              <a:t>kultury fizycznej i sportu oraz </a:t>
            </a:r>
            <a:r>
              <a:rPr lang="pl-PL" altLang="pl-PL" sz="2400" dirty="0" smtClean="0">
                <a:latin typeface="+mj-lt"/>
              </a:rPr>
              <a:t>prowadzenia </a:t>
            </a:r>
            <a:r>
              <a:rPr lang="pl-PL" altLang="pl-PL" sz="2400" dirty="0">
                <a:latin typeface="+mj-lt"/>
              </a:rPr>
              <a:t>działalności kulturalnej i </a:t>
            </a:r>
            <a:r>
              <a:rPr lang="pl-PL" altLang="pl-PL" sz="2400" dirty="0" smtClean="0">
                <a:latin typeface="+mj-lt"/>
              </a:rPr>
              <a:t>oświatowej,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 smtClean="0">
              <a:latin typeface="+mj-lt"/>
            </a:endParaRPr>
          </a:p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 smtClean="0">
                <a:latin typeface="+mj-lt"/>
              </a:rPr>
              <a:t>Działania </a:t>
            </a:r>
            <a:r>
              <a:rPr lang="pl-PL" altLang="pl-PL" sz="2400" dirty="0">
                <a:latin typeface="+mj-lt"/>
              </a:rPr>
              <a:t>na rzecz ochrony </a:t>
            </a:r>
            <a:r>
              <a:rPr lang="pl-PL" altLang="pl-PL" sz="2400" dirty="0" smtClean="0">
                <a:latin typeface="+mj-lt"/>
              </a:rPr>
              <a:t>środowiska,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 smtClean="0">
              <a:latin typeface="+mj-lt"/>
            </a:endParaRPr>
          </a:p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 smtClean="0">
                <a:latin typeface="+mj-lt"/>
              </a:rPr>
              <a:t>Wspomaganie </a:t>
            </a:r>
            <a:r>
              <a:rPr lang="pl-PL" altLang="pl-PL" sz="2400" dirty="0">
                <a:latin typeface="+mj-lt"/>
              </a:rPr>
              <a:t>rozwoju społeczności </a:t>
            </a:r>
            <a:r>
              <a:rPr lang="pl-PL" altLang="pl-PL" sz="2400" dirty="0" smtClean="0">
                <a:latin typeface="+mj-lt"/>
              </a:rPr>
              <a:t>lokalnych,</a:t>
            </a:r>
            <a:endParaRPr sz="2400" b="0" i="0" u="none" strike="noStrike" cap="none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62144" y="1371176"/>
            <a:ext cx="7921169" cy="59553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None/>
              <a:defRPr/>
            </a:pPr>
            <a:r>
              <a:rPr lang="pl-PL" altLang="pl-PL" sz="4800" b="1" dirty="0">
                <a:latin typeface="Times New Roman" pitchFamily="18" charset="0"/>
              </a:rPr>
              <a:t> </a:t>
            </a:r>
            <a:r>
              <a:rPr lang="pl-PL" altLang="pl-PL" b="1" dirty="0"/>
              <a:t>Zadania i cele Ochotnicza Straż Pożarna realizuje przez</a:t>
            </a:r>
            <a:r>
              <a:rPr lang="pl-PL" altLang="pl-PL" b="1" dirty="0" smtClean="0"/>
              <a:t>:</a:t>
            </a:r>
          </a:p>
          <a:p>
            <a:pPr marL="457200" indent="-457200">
              <a:lnSpc>
                <a:spcPct val="90000"/>
              </a:lnSpc>
              <a:buNone/>
              <a:defRPr/>
            </a:pPr>
            <a:endParaRPr lang="pl-PL" altLang="pl-PL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swoich członków do działalności na rzecz ochrony przeciwpożarowej i ochrony </a:t>
            </a:r>
            <a:r>
              <a:rPr lang="pl-PL" altLang="pl-PL" sz="2800" dirty="0" smtClean="0"/>
              <a:t>ludności;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Przedstawianie </a:t>
            </a:r>
            <a:r>
              <a:rPr lang="pl-PL" altLang="pl-PL" sz="2800" dirty="0"/>
              <a:t>organom władzy samorządowej i administracji rządowej wniosków w sprawach ochrony przeciwpożarowej oraz </a:t>
            </a:r>
            <a:r>
              <a:rPr lang="pl-PL" altLang="pl-PL" sz="2800" dirty="0" smtClean="0"/>
              <a:t>ratownictwa;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zespołu </a:t>
            </a:r>
            <a:r>
              <a:rPr lang="pl-PL" altLang="pl-PL" sz="2800" dirty="0" smtClean="0"/>
              <a:t>ratowniczego;</a:t>
            </a:r>
            <a:endParaRPr lang="pl-PL" altLang="pl-PL" sz="2800" dirty="0"/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67543" y="1579392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Prowadzenie </a:t>
            </a:r>
            <a:r>
              <a:rPr lang="pl-PL" altLang="pl-PL" sz="2800" dirty="0"/>
              <a:t>szkolenia </a:t>
            </a:r>
            <a:r>
              <a:rPr lang="pl-PL" altLang="pl-PL" sz="2800" dirty="0" smtClean="0"/>
              <a:t>ratowniczego;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młodzieżowej i kobiecej drużyny </a:t>
            </a:r>
            <a:r>
              <a:rPr lang="pl-PL" altLang="pl-PL" sz="2800" dirty="0" smtClean="0"/>
              <a:t>pożarniczej;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zespołów świetlicowych, bibliotek, orkiestr, </a:t>
            </a:r>
            <a:r>
              <a:rPr lang="pl-PL" altLang="pl-PL" sz="2800" dirty="0" smtClean="0"/>
              <a:t> </a:t>
            </a:r>
            <a:r>
              <a:rPr lang="pl-PL" altLang="pl-PL" sz="2800" dirty="0"/>
              <a:t>teatrów amatorskich, chórów, sekcji sportowych i innych form pracy </a:t>
            </a:r>
            <a:r>
              <a:rPr lang="pl-PL" altLang="pl-PL" sz="2800" dirty="0" smtClean="0"/>
              <a:t>społeczno-wychowawczej;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zawodów </a:t>
            </a:r>
            <a:r>
              <a:rPr lang="pl-PL" altLang="pl-PL" sz="2800" dirty="0" smtClean="0"/>
              <a:t>sportowych.</a:t>
            </a:r>
            <a:endParaRPr lang="pl-PL" altLang="pl-PL" sz="2800" dirty="0"/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476387"/>
            <a:ext cx="7107282" cy="452714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2060"/>
                </a:solidFill>
              </a:rPr>
              <a:t>Obowiązki </a:t>
            </a:r>
            <a:r>
              <a:rPr lang="pl-PL" altLang="pl-PL" sz="2400" u="sng" dirty="0" smtClean="0">
                <a:solidFill>
                  <a:srgbClr val="002060"/>
                </a:solidFill>
              </a:rPr>
              <a:t>ratownika </a:t>
            </a:r>
            <a:r>
              <a:rPr lang="pl-PL" altLang="pl-PL" sz="2400" u="sng" dirty="0">
                <a:solidFill>
                  <a:srgbClr val="002060"/>
                </a:solidFill>
              </a:rPr>
              <a:t>OSP</a:t>
            </a:r>
            <a:endParaRPr lang="pl-PL" sz="2520" b="1" i="0" u="sng" strike="noStrike" cap="none" dirty="0">
              <a:solidFill>
                <a:srgbClr val="002060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223000" y="2082946"/>
            <a:ext cx="8921000" cy="492889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 smtClean="0"/>
              <a:t>Wykonywanie </a:t>
            </a:r>
            <a:r>
              <a:rPr lang="pl-PL" altLang="pl-PL" sz="2800" dirty="0"/>
              <a:t>rozkazów i poleceń dowódców;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Niezwłoczne stawianie się w wyznaczone miejsce na zarządzony alarm;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Sprawdzanie sprzętu i wyposażenia przydzielonego do obsługi;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Zaangażowanie w wykonanie powierzonego zadania bojowego;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dirty="0" smtClean="0"/>
              <a:t>Podstawy 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lang="pl-PL" sz="252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1971</Words>
  <Application>Microsoft Office PowerPoint</Application>
  <PresentationFormat>Pokaz na ekranie (4:3)</PresentationFormat>
  <Paragraphs>361</Paragraphs>
  <Slides>38</Slides>
  <Notes>38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38</vt:i4>
      </vt:variant>
    </vt:vector>
  </HeadingPairs>
  <TitlesOfParts>
    <vt:vector size="50" baseType="lpstr">
      <vt:lpstr>Arial</vt:lpstr>
      <vt:lpstr>Arial Black</vt:lpstr>
      <vt:lpstr>Lucida Sans Unicode</vt:lpstr>
      <vt:lpstr>Calibri</vt:lpstr>
      <vt:lpstr>Wingdings 3</vt:lpstr>
      <vt:lpstr>Noto Sans Symbols</vt:lpstr>
      <vt:lpstr>Wingdings 2</vt:lpstr>
      <vt:lpstr>Wingdings</vt:lpstr>
      <vt:lpstr>Times New Roman</vt:lpstr>
      <vt:lpstr>Verdana</vt:lpstr>
      <vt:lpstr>Hol</vt:lpstr>
      <vt:lpstr>1_Hol</vt:lpstr>
      <vt:lpstr>TEMAT 1:   Struktura i organizacja ochrony przeciwpożarowej, Ochotniczych Straży Pożarnych oraz ochrony ludności </vt:lpstr>
      <vt:lpstr>MATERIAŁ NAUCZANIA</vt:lpstr>
      <vt:lpstr>Podstawy prawne funkcjonowania OSP i ZOSP RP</vt:lpstr>
      <vt:lpstr>Jednostki organizacyjne ochrony przeciwpożarowej  i ich zadania</vt:lpstr>
      <vt:lpstr>Jednostki organizacyjne ochrony przeciwpożarowej  i ich zadania</vt:lpstr>
      <vt:lpstr>Podstawy prawne funkcjonowania OSP i ZOSP RP</vt:lpstr>
      <vt:lpstr>Podstawy prawne funkcjonowania OSP i ZOSP RP</vt:lpstr>
      <vt:lpstr>Podstawy prawne funkcjonowania OSP i ZOSP RP</vt:lpstr>
      <vt:lpstr>Obowiązki ratownika OSP</vt:lpstr>
      <vt:lpstr>Podstawy prawne funkcjonowania OSP i ZOSP RP</vt:lpstr>
      <vt:lpstr>Uprawnienia ratownika OSP</vt:lpstr>
      <vt:lpstr>Podstawy Prawne Funkcjonowania OSP i ZOSP RP</vt:lpstr>
      <vt:lpstr>Wymagania stawiane ratownikom OSP</vt:lpstr>
      <vt:lpstr>Wymagania stawiane ratownikom OSP</vt:lpstr>
      <vt:lpstr>Krajowy System Ratowniczo-Gaśniczy</vt:lpstr>
      <vt:lpstr>Krajowy System Ratowniczo-Gaśniczy</vt:lpstr>
      <vt:lpstr>Schemat organizacyjny KSRG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Współpraca OSP z innymi podmiotami</vt:lpstr>
      <vt:lpstr>Współpraca OSP z innymi podmiotami</vt:lpstr>
      <vt:lpstr>Współpraca OSP z innymi podmiotami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Bibliografia:</vt:lpstr>
      <vt:lpstr>Bibliografia: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1:   Struktura i organizacja ochrony przeciwpożarowej, Ochotniczych Straży Pożarnych oraz ochrony ludności </dc:title>
  <cp:lastModifiedBy>slawek</cp:lastModifiedBy>
  <cp:revision>18</cp:revision>
  <dcterms:modified xsi:type="dcterms:W3CDTF">2017-03-02T09:34:30Z</dcterms:modified>
</cp:coreProperties>
</file>