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0" r:id="rId7"/>
    <p:sldId id="263" r:id="rId8"/>
    <p:sldId id="275" r:id="rId9"/>
    <p:sldId id="276" r:id="rId10"/>
    <p:sldId id="264" r:id="rId11"/>
    <p:sldId id="269" r:id="rId12"/>
    <p:sldId id="272" r:id="rId13"/>
    <p:sldId id="271" r:id="rId14"/>
    <p:sldId id="268" r:id="rId15"/>
    <p:sldId id="267" r:id="rId16"/>
    <p:sldId id="278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8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E2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E4376-0C98-495C-84AC-A894647FBFD3}" v="45" dt="2022-02-22T21:13:29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-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Arkusz1!$F$9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1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338-4AAD-927C-D04BBDD64348}"/>
              </c:ext>
            </c:extLst>
          </c:dPt>
          <c:dPt>
            <c:idx val="1"/>
            <c:invertIfNegative val="0"/>
            <c:bubble3D val="0"/>
            <c:spPr>
              <a:solidFill>
                <a:srgbClr val="0071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338-4AAD-927C-D04BBDD64348}"/>
              </c:ext>
            </c:extLst>
          </c:dPt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Arkusz1!$E$10:$E$11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Arkusz1!$F$10:$F$11</c:f>
              <c:numCache>
                <c:formatCode>#\ ##0.00\ "zł"</c:formatCode>
                <c:ptCount val="2"/>
                <c:pt idx="0">
                  <c:v>7498408</c:v>
                </c:pt>
                <c:pt idx="1">
                  <c:v>7092253.870000001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8-4AAD-927C-D04BBDD64348}"/>
            </c:ext>
          </c:extLst>
        </c:ser>
        <c:ser>
          <c:idx val="1"/>
          <c:order val="1"/>
          <c:tx>
            <c:strRef>
              <c:f>Arkusz1!$G$9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Arkusz1!$E$10:$E$11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Arkusz1!$G$10:$G$11</c:f>
              <c:numCache>
                <c:formatCode>#\ ##0.00\ "zł"</c:formatCode>
                <c:ptCount val="2"/>
                <c:pt idx="0">
                  <c:v>6345902.6900000004</c:v>
                </c:pt>
                <c:pt idx="1">
                  <c:v>6002174.4500000002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38-4AAD-927C-D04BBDD643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363143632"/>
        <c:axId val="363137752"/>
      </c:barChart>
      <c:catAx>
        <c:axId val="36314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3137752"/>
        <c:crosses val="autoZero"/>
        <c:auto val="1"/>
        <c:lblAlgn val="ctr"/>
        <c:lblOffset val="100"/>
        <c:noMultiLvlLbl val="0"/>
      </c:catAx>
      <c:valAx>
        <c:axId val="36313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314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 i="0" baseline="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6F707-EC04-474F-9C16-88702036082D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FE3E5-4C61-41D2-B8B2-254D48A9F2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46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FE3E5-4C61-41D2-B8B2-254D48A9F20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75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901952" y="1548820"/>
            <a:ext cx="8040291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Repozytorium otwartego dostępu do dorobku naukowego i dydaktycznego UJ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2400" b="1" dirty="0">
                <a:solidFill>
                  <a:schemeClr val="bg1"/>
                </a:solidFill>
                <a:cs typeface="Calibri"/>
              </a:rPr>
              <a:t>Dr Leszek Szafrański</a:t>
            </a:r>
          </a:p>
          <a:p>
            <a:r>
              <a:rPr lang="pl-PL" sz="2400" b="1" dirty="0">
                <a:solidFill>
                  <a:schemeClr val="bg1"/>
                </a:solidFill>
                <a:cs typeface="Calibri"/>
              </a:rPr>
              <a:t>Uniwersytet Jagielloński, Biblioteka Jagiellońska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6554" y="128070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1423"/>
              </p:ext>
            </p:extLst>
          </p:nvPr>
        </p:nvGraphicFramePr>
        <p:xfrm>
          <a:off x="573184" y="2031299"/>
          <a:ext cx="10835251" cy="4170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2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0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Wzrost transferu i wymiany wiedzy między uczelnią a interesariuszami wewnętrznymi              i zewnętrznymi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Uruchomienie darmowego nieograniczonego dostępu do aktualnych zasobów wiedzy dla użytkowników w tym m. in.: dla przedsiębiorców, naukowców, studentów, osób niepełnosprawnych </a:t>
                      </a: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oraz wdrożenie dla naukowców i studentów możliwości publikowania własnych badań i materiałów dydaktycznych </a:t>
                      </a:r>
                      <a:endParaRPr lang="pl-PL" sz="11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Umocnienia znaczenia UJ jako wiodącego w kraju ośrodka naukowo-badawczego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Zwiększenie widoczności i dostęp do wyników badań prowadzonych na UJ pozwoli m. in. na podejmowanie współpracy z przedsiębiorstwami i zwiększenie </a:t>
                      </a:r>
                      <a:r>
                        <a:rPr lang="pl-PL" sz="1100" i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cytowań</a:t>
                      </a: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pracach naukowych przez uczonych z innych ośrodków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Gromadzenie i zabezpieczenie dorobku naukowego pracowników i studentów UJ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Długoterminowa archiwizacja i zabezpieczenie dorobku naukowego UJ gwarantuje obecnym                    i przyszłym użytkownikom dostęp do treści zasobów w postaci kopii cyfrowych bez utraty ich jakości.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39728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Umożliwienie korzystania z rzetelnych, tj. zweryfikowanych, potwierdzonych źródeł informacji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Realizacja otwartego dostępu do zasobów naukowych UJ, w sposób zaplanowany                                  w niniejszym projekcie, zapewnia legalny i łatwy dostęp do pełnowartościowych recenzowanych treści.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64058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Stworzenie warunków prawnych oraz technologicznych do otwartego udostępniania zasobów oraz korzystania z nich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wpłynie korzystnie na wdrożenie dobrej praktyki, polegającej na udostępnianiu                          i rozpowszechnianiu zasobów cyfrowych zgodnie z obowiązującym prawem. Realizacja otwartego dostępu do zasobów naukowych UJ, w sposób zaplanowany w niniejszym projekcie, zapewni legalny i łatwy dostęp do pełnowartościowych treści.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14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41160" y="118303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771429"/>
              </p:ext>
            </p:extLst>
          </p:nvPr>
        </p:nvGraphicFramePr>
        <p:xfrm>
          <a:off x="695400" y="2240983"/>
          <a:ext cx="10801199" cy="3187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4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Rozbudowane Repozytorium Uniwersytetu Jagiellońskiego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 zintegrowane z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 Platformą Konferencji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 i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 Platformą Czasopism.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 W wymienionych systemach udostępniane są metadane i zasoby publikacji naukowych i dydaktycznych Uniwersytetu Jagiellońskiego.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1. Serwerownia znajduje się w pomieszczeniu z kontrolą dostępu,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2. W serwerowni znajduje się klimatyzacja,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3. Dostęp do serwerowni jest ewidencjonowany,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4. Serwery zabezpieczone są poprzez zasilacze awaryjne UPS,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5. Serwery posiadają systemy RAID zabezpieczające dane przed uszkodzeniem dysków twardych,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6. Infrastruktura serwerowa oparta jest o wirtualizację wraz ze wszystkimi potrzebnymi zabezpieczeniami.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7. Infrastruktura pozwala w szybki sposób wykonywać kopie bezpieczeństwa całych serwerów,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8. Cała infrastruktura od strony administracji, zabezpieczona jest przez VPN,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9. Serwery mają wydzielone podsieci,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10. Przechowywanie danych realizowane jest na macierzach dyskowych.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61" y="112727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00079" y="1720214"/>
            <a:ext cx="9650759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Uniwersytetu Jagiellońskiego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253348"/>
              </p:ext>
            </p:extLst>
          </p:nvPr>
        </p:nvGraphicFramePr>
        <p:xfrm>
          <a:off x="731402" y="2951641"/>
          <a:ext cx="10729194" cy="379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5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34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45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Utrzymanie trwałości projektu, w tym koszty niezbędnych napraw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Unikanie zagrożenia.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Podejmowane działania zarządcze: Ryzyka związane z utrzymaniem trwałości projektu zostały zminimalizowane już na etapie składania wniosku. Projekt jako całość stał się jednym z głównych elementów strategii udostępniania zasobów naukowych i sprawozdawczości UJ. Dzięki temu utrzymanie efektów projektu jest priorytetem                      dla instytucji. </a:t>
                      </a:r>
                    </a:p>
                    <a:p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Podejmowane działania zarządcze: Ujęcie kosztów utrzymania UJ w rocznych planach wydatków Biblioteki Jagiellońskiej. Spodziewane lub faktyczne efekty tych działań: Rezerwa w budżecie BJ środków na wydatki związane z ewentualnymi naprawami.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Nieadekwatne do zmieniających się potrzeb    i postępu technologicznego rozwiązania techniczne i technologiczne </a:t>
                      </a:r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mała</a:t>
                      </a:r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Unikanie zagrożenia.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Podejmowane działania zarządcze: programistyczne próby dostosowania systemu do zmieniających się rozwiązań technologicznych oraz poprawa ich jakości.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8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61" y="112727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116670"/>
              </p:ext>
            </p:extLst>
          </p:nvPr>
        </p:nvGraphicFramePr>
        <p:xfrm>
          <a:off x="502802" y="2265841"/>
          <a:ext cx="10729194" cy="277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5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34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45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Spadek zainteresowania użytkowników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Unikanie zagrożenia.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Podejmowane działania zarządcze: </a:t>
                      </a:r>
                      <a:r>
                        <a:rPr lang="pl-PL" sz="12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Promocja zasobów i funkcjonalności RUJ na uczelni, m.in. na plakatach a także poprzez szkolenia prowadzone na wydziałach.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693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2400" b="1" dirty="0">
                <a:solidFill>
                  <a:schemeClr val="bg1"/>
                </a:solidFill>
              </a:rPr>
              <a:t>dr Leszek Szafrański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l.szafranski@uj.edu.pl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-123420" y="1177355"/>
            <a:ext cx="12315420" cy="10741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3400" b="1" i="1" dirty="0">
                <a:latin typeface="+mj-lt"/>
                <a:cs typeface="Times New Roman" pitchFamily="18" charset="0"/>
              </a:rPr>
              <a:t>Repozytorium otwartego dostępu do dorobku naukowego                                     i dydaktycznego UJ</a:t>
            </a:r>
            <a:endParaRPr lang="pl-PL" sz="3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53133" y="2251531"/>
            <a:ext cx="108971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Uniwersytet Jagielloński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Biblioteka Jagiellońska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finansowania: Projekt współfinansowany w ramach poddziałania 2.3.1 „Cyfrowe udostępnianie zasobów nauki” Programu Operacyjnego Polska Cyfrowa z Europejskiego Funduszu Rozwoju Regionalnego i budżetu państwa – „część 27 – Informatyzacja”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393833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7" y="4608260"/>
            <a:ext cx="111721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zwiększenie dostępności zasobów nauki, zgromadzonych w ramach struktur Uniwersytetu Jagiellońskiego;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doskonalenie jakości informacji sektora publicznego poprzez podniesienie efektywności i skuteczności działań w sferze naukowej, dydaktycznej i administracyjnej.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800" dirty="0">
              <a:solidFill>
                <a:schemeClr val="accent1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pl-PL" sz="16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Długofalową konsekwencją realizacji projektu będzie szerokie udostępnienie zasobów zebranych w Repozytorium UJ oraz rozpowszechnienie zebranych informacji za pomocą narzędzi informatycznych. </a:t>
            </a:r>
          </a:p>
          <a:p>
            <a:r>
              <a:rPr lang="pl-PL" sz="16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Jednym z ważniejszych aspektów będzie ochrona zasobów naukowych i ich utrwalenie w postaci kopii cyfrowych oraz możliwość korzystania z rzetelnych tj. zweryfikowanych, potwierdzonych źródeł informacji.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41161" y="11666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704224"/>
              </p:ext>
            </p:extLst>
          </p:nvPr>
        </p:nvGraphicFramePr>
        <p:xfrm>
          <a:off x="622662" y="1939463"/>
          <a:ext cx="10946674" cy="104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70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2018.08.03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2021.08.02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2018.08.03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2021.10.31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123181" y="301030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7495FF97-969B-4CB2-8B69-8DAC570C39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151816"/>
              </p:ext>
            </p:extLst>
          </p:nvPr>
        </p:nvGraphicFramePr>
        <p:xfrm>
          <a:off x="2236838" y="3783073"/>
          <a:ext cx="7718321" cy="291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12283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60884" y="2423053"/>
            <a:ext cx="109643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Przygotowanie projektu do realizacji.                                                                                                                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11-2017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Przygotowanie infrastruktury służącej do przetwarzania cyfrowego, digitalizacji i udostępniania zasobów.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06-2021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Przygotowanie narzędzi systemowych do przetwarzania cyfrowego, digitalizacji  i udostępniania zasobów. Późniejszy niż zakładano wybór wykonawcy spowodowany przeprowadzeniem dialogu technicznego oraz rozpatrywaniem przez Krajową Izbę Odwoławczą odwołania wniesionego przez jednego z uczestników przetargu, wpłynął na harmonogram prac i późniejszą niż zakładano realizację usługi.                                                                   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Przetworzenie cyfrowe, digitalizacja zasobów i udostępnienie w otwartym dostępie. Sytuacja związana                   z pandemią wirusa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Covid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19 skutkująca zamknięciem BJ, częstymi nieobecnościami pracowników związanymi        z kwarantanną, a także koniecznością wykonywania pracy w formie zdalnej, przyczyniła się do obniżenia tempa osiągania wskaźnika.                                                                                                                                                                 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09-2021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85801" y="1895594"/>
            <a:ext cx="1063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>
                <a:solidFill>
                  <a:srgbClr val="002060"/>
                </a:solidFill>
                <a:cs typeface="Times New Roman" pitchFamily="18" charset="0"/>
              </a:rPr>
              <a:t>Projekt został zrealizowany w pełnym zakresie produktowym. Wszystkie kamienie milowe zostały osiągnięte.</a:t>
            </a:r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0132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84660" y="1951916"/>
            <a:ext cx="11235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Dostosowanie zasobów dla potrzeb osób niepełnosprawnych. Sytuacja związana z pandemią wirusa                              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Covid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19 skutkująca zamknięciem BJ, częstymi nieobecnościami pracowników związanymi z kwarantanną, a także koniecznością wykonywania pracy w formie zdalnej, przyczyniła się do obniżenia tempa osiągania wskaźnika.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10-2021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Promocja projektu. Przyczyną opóźnienia była konieczność zwiększenia wartości zadania nr  6 (Promocja)                     i długie oczekiwanie na zgodę ze strony CPPC. Na przesunięcie terminu miała tez wpływ przedłużająca się procedura publikacji ogłoszenia przez konieczność modyfikacji /uszczegółowiania jego treści zgodnie ze zgłaszanymi pytaniami potencjalnych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ofertodawców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                                                                                                                                                       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09-2020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Szkolenia. Późniejszy niż zakładano termin osiągnięcia wskaźnika spowodowało opóźnienie w podpisaniu umów             z prowadzącymi szkolenia. Pomimo pandemii CoVID-19 szkolenia były prowadzone z powodzeniem w wersji online.                                                                                                                                                                      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01-2021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Doradztwo prawne. W ramach czynności wspomagających wykonanie projektu realizowane było doradztwo prawne w zakresie zgodności udostępnianych zasobów z obowiązującym prawem autorskim.                                           </a:t>
            </a:r>
            <a:r>
              <a:rPr lang="pl-PL" spc="-1" dirty="0">
                <a:solidFill>
                  <a:schemeClr val="tx2"/>
                </a:solidFill>
                <a:ea typeface="Times New Roman"/>
              </a:rPr>
              <a:t>Zadanie zakończone i zrealizowane zgodnie z założeniami.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Termin realizacji zadania: 07-2021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4666" y="123789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591568"/>
              </p:ext>
            </p:extLst>
          </p:nvPr>
        </p:nvGraphicFramePr>
        <p:xfrm>
          <a:off x="343865" y="1988492"/>
          <a:ext cx="10783008" cy="4407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7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7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Repozytorium prac naukowych pracowników Uniwersytetu Jagiellońskiego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502750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Przechowywania danych na </a:t>
                      </a:r>
                      <a:r>
                        <a:rPr lang="pl-PL" sz="1400" b="0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dSpace</a:t>
                      </a:r>
                      <a:endParaRPr lang="pl-PL" sz="1400" b="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2020-03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2020-03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Mechanizmy wyszukiwania w zasobach o otwartym dostępie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Oprogramowania wspierające OJS do integracji ze wspólnym interfejsem RUJ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Mechanizm eksportu danych do systemu informacji o nauce POLON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Panel administracyjny do zarządzania RUJ</a:t>
                      </a:r>
                      <a:endParaRPr lang="pl-PL" sz="1400" b="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2020-03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2020-03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Udostępnione on-line dokumenty zawierające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22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4223957" y="2599338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ORCID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8766927" y="5642107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000" i="1" dirty="0">
                <a:solidFill>
                  <a:schemeClr val="bg1"/>
                </a:solidFill>
              </a:rPr>
              <a:t>SAP</a:t>
            </a:r>
            <a:endParaRPr lang="pl-PL" sz="30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7130052" y="3767539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i="1" dirty="0">
                <a:solidFill>
                  <a:schemeClr val="bg1"/>
                </a:solidFill>
              </a:rPr>
              <a:t>Repozytorium UJ</a:t>
            </a:r>
          </a:p>
        </p:txBody>
      </p:sp>
      <p:cxnSp>
        <p:nvCxnSpPr>
          <p:cNvPr id="48" name="Łącznik prosty 47"/>
          <p:cNvCxnSpPr/>
          <p:nvPr/>
        </p:nvCxnSpPr>
        <p:spPr>
          <a:xfrm>
            <a:off x="8943507" y="4674335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flipV="1">
            <a:off x="8943506" y="4175335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8650166" y="4175335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53"/>
          <p:cNvCxnSpPr/>
          <p:nvPr/>
        </p:nvCxnSpPr>
        <p:spPr>
          <a:xfrm>
            <a:off x="5722511" y="5206381"/>
            <a:ext cx="144016" cy="0"/>
          </a:xfrm>
          <a:prstGeom prst="line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/>
          <p:nvPr/>
        </p:nvCxnSpPr>
        <p:spPr>
          <a:xfrm flipV="1">
            <a:off x="5866527" y="4354131"/>
            <a:ext cx="0" cy="86525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5866527" y="4354131"/>
            <a:ext cx="1237410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rostokąt 62"/>
          <p:cNvSpPr/>
          <p:nvPr/>
        </p:nvSpPr>
        <p:spPr>
          <a:xfrm>
            <a:off x="9089142" y="442029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bg1"/>
                </a:solidFill>
              </a:rPr>
              <a:t>Archiwum</a:t>
            </a:r>
          </a:p>
          <a:p>
            <a:pPr algn="ctr"/>
            <a:r>
              <a:rPr lang="pl-PL" sz="1400" i="1" dirty="0">
                <a:solidFill>
                  <a:schemeClr val="bg1"/>
                </a:solidFill>
              </a:rPr>
              <a:t>Prac</a:t>
            </a:r>
          </a:p>
          <a:p>
            <a:pPr algn="ctr"/>
            <a:r>
              <a:rPr lang="pl-PL" sz="1400" i="1" dirty="0">
                <a:solidFill>
                  <a:schemeClr val="bg1"/>
                </a:solidFill>
              </a:rPr>
              <a:t>Dyplomowych</a:t>
            </a:r>
            <a:endParaRPr lang="pl-PL" sz="14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6383052" y="2601997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tx2"/>
                </a:solidFill>
              </a:rPr>
              <a:t>Platforma</a:t>
            </a:r>
          </a:p>
          <a:p>
            <a:pPr algn="ctr"/>
            <a:r>
              <a:rPr lang="pl-PL" sz="1400" b="1" i="1" dirty="0">
                <a:solidFill>
                  <a:schemeClr val="tx2"/>
                </a:solidFill>
              </a:rPr>
              <a:t>Czasopism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10316118" y="3533914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Aktualizacja systemu Repozytorium UJ do DSPACE  7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76" name="Łącznik prosty 75"/>
          <p:cNvCxnSpPr/>
          <p:nvPr/>
        </p:nvCxnSpPr>
        <p:spPr>
          <a:xfrm>
            <a:off x="5740513" y="2985670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5992541" y="2979064"/>
            <a:ext cx="0" cy="84574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5992541" y="3831411"/>
            <a:ext cx="1137511" cy="93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72952" y="372519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i="1" dirty="0">
                <a:solidFill>
                  <a:schemeClr val="bg1"/>
                </a:solidFill>
              </a:rPr>
              <a:t>POL-on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10174400" y="1665301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295650" y="2103445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295650" y="2292501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295650" y="2479701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46"/>
          <p:cNvSpPr/>
          <p:nvPr/>
        </p:nvSpPr>
        <p:spPr>
          <a:xfrm>
            <a:off x="8015304" y="2599338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tx2"/>
                </a:solidFill>
              </a:rPr>
              <a:t>Platforma</a:t>
            </a:r>
          </a:p>
          <a:p>
            <a:pPr algn="ctr"/>
            <a:r>
              <a:rPr lang="pl-PL" sz="1400" b="1" i="1" dirty="0">
                <a:solidFill>
                  <a:schemeClr val="tx2"/>
                </a:solidFill>
              </a:rPr>
              <a:t>Konferencji</a:t>
            </a:r>
          </a:p>
        </p:txBody>
      </p:sp>
      <p:sp>
        <p:nvSpPr>
          <p:cNvPr id="90" name="Prostokąt 89"/>
          <p:cNvSpPr/>
          <p:nvPr/>
        </p:nvSpPr>
        <p:spPr>
          <a:xfrm>
            <a:off x="7179522" y="5622376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000" i="1" dirty="0">
                <a:solidFill>
                  <a:schemeClr val="bg1"/>
                </a:solidFill>
              </a:rPr>
              <a:t>USOS</a:t>
            </a:r>
            <a:endParaRPr lang="pl-PL" sz="3000" dirty="0">
              <a:solidFill>
                <a:schemeClr val="bg1"/>
              </a:solidFill>
            </a:endParaRPr>
          </a:p>
        </p:txBody>
      </p:sp>
      <p:cxnSp>
        <p:nvCxnSpPr>
          <p:cNvPr id="92" name="Łącznik prosty 91"/>
          <p:cNvCxnSpPr/>
          <p:nvPr/>
        </p:nvCxnSpPr>
        <p:spPr>
          <a:xfrm flipH="1" flipV="1">
            <a:off x="8564927" y="4933081"/>
            <a:ext cx="372440" cy="360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ze strzałką 92"/>
          <p:cNvCxnSpPr>
            <a:cxnSpLocks/>
          </p:cNvCxnSpPr>
          <p:nvPr/>
        </p:nvCxnSpPr>
        <p:spPr>
          <a:xfrm flipV="1">
            <a:off x="8582258" y="4543914"/>
            <a:ext cx="1" cy="37599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ze strzałką 93"/>
          <p:cNvCxnSpPr>
            <a:stCxn id="90" idx="0"/>
          </p:cNvCxnSpPr>
          <p:nvPr/>
        </p:nvCxnSpPr>
        <p:spPr>
          <a:xfrm flipH="1" flipV="1">
            <a:off x="7917326" y="4591248"/>
            <a:ext cx="9196" cy="103112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/>
          <p:cNvCxnSpPr/>
          <p:nvPr/>
        </p:nvCxnSpPr>
        <p:spPr>
          <a:xfrm flipH="1">
            <a:off x="8368131" y="3400500"/>
            <a:ext cx="5402" cy="37864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/>
          <p:cNvCxnSpPr/>
          <p:nvPr/>
        </p:nvCxnSpPr>
        <p:spPr>
          <a:xfrm>
            <a:off x="7423059" y="3391426"/>
            <a:ext cx="3817" cy="37611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Prostokąt 97"/>
          <p:cNvSpPr/>
          <p:nvPr/>
        </p:nvSpPr>
        <p:spPr>
          <a:xfrm>
            <a:off x="2171322" y="3725196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bg1"/>
                </a:solidFill>
              </a:rPr>
              <a:t>Polska</a:t>
            </a:r>
          </a:p>
          <a:p>
            <a:pPr algn="ctr"/>
            <a:r>
              <a:rPr lang="pl-PL" sz="1400" i="1" dirty="0">
                <a:solidFill>
                  <a:schemeClr val="bg1"/>
                </a:solidFill>
              </a:rPr>
              <a:t>Bibliografia</a:t>
            </a:r>
          </a:p>
          <a:p>
            <a:pPr algn="ctr"/>
            <a:r>
              <a:rPr lang="pl-PL" sz="1400" i="1" dirty="0">
                <a:solidFill>
                  <a:schemeClr val="bg1"/>
                </a:solidFill>
              </a:rPr>
              <a:t>Naukowa</a:t>
            </a:r>
            <a:endParaRPr lang="pl-PL" sz="1400" dirty="0">
              <a:solidFill>
                <a:schemeClr val="bg1"/>
              </a:solidFill>
            </a:endParaRPr>
          </a:p>
        </p:txBody>
      </p:sp>
      <p:cxnSp>
        <p:nvCxnSpPr>
          <p:cNvPr id="99" name="Łącznik prosty ze strzałką 98"/>
          <p:cNvCxnSpPr/>
          <p:nvPr/>
        </p:nvCxnSpPr>
        <p:spPr>
          <a:xfrm flipH="1" flipV="1">
            <a:off x="5572871" y="4166439"/>
            <a:ext cx="1531067" cy="8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Łącznik prosty ze strzałką 102"/>
          <p:cNvCxnSpPr/>
          <p:nvPr/>
        </p:nvCxnSpPr>
        <p:spPr>
          <a:xfrm flipH="1">
            <a:off x="1810571" y="4102790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Prostokąt 104"/>
          <p:cNvSpPr/>
          <p:nvPr/>
        </p:nvSpPr>
        <p:spPr>
          <a:xfrm>
            <a:off x="4215487" y="503673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 err="1">
                <a:solidFill>
                  <a:schemeClr val="bg1"/>
                </a:solidFill>
              </a:rPr>
              <a:t>OpenAIRE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106" name="Prostokąt 105"/>
          <p:cNvSpPr/>
          <p:nvPr/>
        </p:nvSpPr>
        <p:spPr>
          <a:xfrm>
            <a:off x="4215487" y="596343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 err="1">
                <a:solidFill>
                  <a:schemeClr val="bg1"/>
                </a:solidFill>
              </a:rPr>
              <a:t>OpenDOAR</a:t>
            </a:r>
            <a:endParaRPr lang="pl-PL" sz="2000" dirty="0">
              <a:solidFill>
                <a:schemeClr val="bg1"/>
              </a:solidFill>
            </a:endParaRPr>
          </a:p>
        </p:txBody>
      </p:sp>
      <p:cxnSp>
        <p:nvCxnSpPr>
          <p:cNvPr id="111" name="Łącznik prosty 110"/>
          <p:cNvCxnSpPr/>
          <p:nvPr/>
        </p:nvCxnSpPr>
        <p:spPr>
          <a:xfrm>
            <a:off x="5740513" y="6257757"/>
            <a:ext cx="252028" cy="0"/>
          </a:xfrm>
          <a:prstGeom prst="line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 prosty 111"/>
          <p:cNvCxnSpPr/>
          <p:nvPr/>
        </p:nvCxnSpPr>
        <p:spPr>
          <a:xfrm flipV="1">
            <a:off x="5992541" y="4502213"/>
            <a:ext cx="13028" cy="175554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ze strzałką 112"/>
          <p:cNvCxnSpPr/>
          <p:nvPr/>
        </p:nvCxnSpPr>
        <p:spPr>
          <a:xfrm>
            <a:off x="5992541" y="4502213"/>
            <a:ext cx="1137511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Łącznik prosty ze strzałką 124"/>
          <p:cNvCxnSpPr>
            <a:endCxn id="65" idx="1"/>
          </p:cNvCxnSpPr>
          <p:nvPr/>
        </p:nvCxnSpPr>
        <p:spPr>
          <a:xfrm>
            <a:off x="8665879" y="3929958"/>
            <a:ext cx="165023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Prostokąt 126"/>
          <p:cNvSpPr/>
          <p:nvPr/>
        </p:nvSpPr>
        <p:spPr>
          <a:xfrm>
            <a:off x="2146084" y="5036736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Google Scholar</a:t>
            </a:r>
            <a:endParaRPr lang="pl-PL" sz="2000" dirty="0">
              <a:solidFill>
                <a:schemeClr val="bg1"/>
              </a:solidFill>
            </a:endParaRPr>
          </a:p>
        </p:txBody>
      </p:sp>
      <p:cxnSp>
        <p:nvCxnSpPr>
          <p:cNvPr id="128" name="Łącznik prosty 127"/>
          <p:cNvCxnSpPr/>
          <p:nvPr/>
        </p:nvCxnSpPr>
        <p:spPr>
          <a:xfrm flipV="1">
            <a:off x="5748680" y="4248877"/>
            <a:ext cx="6524" cy="61642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ze strzałką 128"/>
          <p:cNvCxnSpPr/>
          <p:nvPr/>
        </p:nvCxnSpPr>
        <p:spPr>
          <a:xfrm>
            <a:off x="5740513" y="4262527"/>
            <a:ext cx="1363424" cy="142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Łącznik prosty 132"/>
          <p:cNvCxnSpPr/>
          <p:nvPr/>
        </p:nvCxnSpPr>
        <p:spPr>
          <a:xfrm flipV="1">
            <a:off x="3922462" y="4865298"/>
            <a:ext cx="6524" cy="61642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flipV="1">
            <a:off x="3935275" y="4861077"/>
            <a:ext cx="1800131" cy="31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y 137"/>
          <p:cNvCxnSpPr/>
          <p:nvPr/>
        </p:nvCxnSpPr>
        <p:spPr>
          <a:xfrm>
            <a:off x="3650339" y="5481719"/>
            <a:ext cx="293836" cy="7092"/>
          </a:xfrm>
          <a:prstGeom prst="line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Prostokąt 142"/>
          <p:cNvSpPr/>
          <p:nvPr/>
        </p:nvSpPr>
        <p:spPr>
          <a:xfrm>
            <a:off x="2147210" y="5966072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Google Analytics</a:t>
            </a:r>
            <a:endParaRPr lang="pl-PL" sz="2000" dirty="0">
              <a:solidFill>
                <a:schemeClr val="bg1"/>
              </a:solidFill>
            </a:endParaRPr>
          </a:p>
        </p:txBody>
      </p:sp>
      <p:cxnSp>
        <p:nvCxnSpPr>
          <p:cNvPr id="144" name="Łącznik prosty 143"/>
          <p:cNvCxnSpPr/>
          <p:nvPr/>
        </p:nvCxnSpPr>
        <p:spPr>
          <a:xfrm flipV="1">
            <a:off x="3947295" y="4861077"/>
            <a:ext cx="15471" cy="149839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Łącznik prosty 145"/>
          <p:cNvCxnSpPr/>
          <p:nvPr/>
        </p:nvCxnSpPr>
        <p:spPr>
          <a:xfrm>
            <a:off x="3656722" y="6352382"/>
            <a:ext cx="293836" cy="7092"/>
          </a:xfrm>
          <a:prstGeom prst="line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Łącznik prosty ze strzałką 149"/>
          <p:cNvCxnSpPr/>
          <p:nvPr/>
        </p:nvCxnSpPr>
        <p:spPr>
          <a:xfrm>
            <a:off x="8937367" y="4925677"/>
            <a:ext cx="1" cy="71265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rostokąt 56">
            <a:extLst>
              <a:ext uri="{FF2B5EF4-FFF2-40B4-BE49-F238E27FC236}">
                <a16:creationId xmlns:a16="http://schemas.microsoft.com/office/drawing/2014/main" id="{B85E346E-2EFB-4FFF-B876-A5522F138CA0}"/>
              </a:ext>
            </a:extLst>
          </p:cNvPr>
          <p:cNvSpPr/>
          <p:nvPr/>
        </p:nvSpPr>
        <p:spPr>
          <a:xfrm>
            <a:off x="4074640" y="3767539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i="1" dirty="0" err="1">
                <a:solidFill>
                  <a:schemeClr val="bg1"/>
                </a:solidFill>
              </a:rPr>
              <a:t>ScienceCloud</a:t>
            </a:r>
            <a:endParaRPr lang="pl-PL" dirty="0">
              <a:solidFill>
                <a:schemeClr val="bg1"/>
              </a:solidFill>
            </a:endParaRPr>
          </a:p>
        </p:txBody>
      </p:sp>
      <p:cxnSp>
        <p:nvCxnSpPr>
          <p:cNvPr id="58" name="Łącznik prosty ze strzałką 57">
            <a:extLst>
              <a:ext uri="{FF2B5EF4-FFF2-40B4-BE49-F238E27FC236}">
                <a16:creationId xmlns:a16="http://schemas.microsoft.com/office/drawing/2014/main" id="{755568E3-2274-42CD-8243-D487D8DB190A}"/>
              </a:ext>
            </a:extLst>
          </p:cNvPr>
          <p:cNvCxnSpPr/>
          <p:nvPr/>
        </p:nvCxnSpPr>
        <p:spPr>
          <a:xfrm flipH="1">
            <a:off x="3697179" y="4142406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rostokąt 58">
            <a:extLst>
              <a:ext uri="{FF2B5EF4-FFF2-40B4-BE49-F238E27FC236}">
                <a16:creationId xmlns:a16="http://schemas.microsoft.com/office/drawing/2014/main" id="{E197E4D7-7874-490F-96CC-4A25388B8E59}"/>
              </a:ext>
            </a:extLst>
          </p:cNvPr>
          <p:cNvSpPr/>
          <p:nvPr/>
        </p:nvSpPr>
        <p:spPr>
          <a:xfrm>
            <a:off x="294703" y="471076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000" i="1" dirty="0">
                <a:solidFill>
                  <a:schemeClr val="bg1"/>
                </a:solidFill>
              </a:rPr>
              <a:t>BASE</a:t>
            </a:r>
            <a:endParaRPr lang="pl-PL" sz="3000" dirty="0">
              <a:solidFill>
                <a:schemeClr val="bg1"/>
              </a:solidFill>
            </a:endParaRPr>
          </a:p>
        </p:txBody>
      </p:sp>
      <p:cxnSp>
        <p:nvCxnSpPr>
          <p:cNvPr id="60" name="Łącznik prosty 59">
            <a:extLst>
              <a:ext uri="{FF2B5EF4-FFF2-40B4-BE49-F238E27FC236}">
                <a16:creationId xmlns:a16="http://schemas.microsoft.com/office/drawing/2014/main" id="{AE7BDBCF-A697-46F0-A26C-945E4DD79A73}"/>
              </a:ext>
            </a:extLst>
          </p:cNvPr>
          <p:cNvCxnSpPr>
            <a:cxnSpLocks/>
          </p:cNvCxnSpPr>
          <p:nvPr/>
        </p:nvCxnSpPr>
        <p:spPr>
          <a:xfrm flipV="1">
            <a:off x="1805711" y="4861075"/>
            <a:ext cx="2157055" cy="23796"/>
          </a:xfrm>
          <a:prstGeom prst="line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8088" y="1292760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07308"/>
              </p:ext>
            </p:extLst>
          </p:nvPr>
        </p:nvGraphicFramePr>
        <p:xfrm>
          <a:off x="628409" y="2198804"/>
          <a:ext cx="10749037" cy="3556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47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Liczba podmiotów, które udostępniły on-line informacje sektora publicznego</a:t>
                      </a:r>
                      <a:endParaRPr lang="pl-PL" sz="1200" b="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2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200" b="0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6577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</a:t>
                      </a:r>
                      <a:endParaRPr lang="pl-PL" sz="12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96479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104115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szt.</a:t>
                      </a:r>
                      <a:endParaRPr lang="pl-PL" sz="12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192958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4467379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38946" y="132933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023249"/>
              </p:ext>
            </p:extLst>
          </p:nvPr>
        </p:nvGraphicFramePr>
        <p:xfrm>
          <a:off x="466801" y="2235380"/>
          <a:ext cx="10749037" cy="250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Rozmiar </a:t>
                      </a:r>
                      <a:r>
                        <a:rPr lang="pl-PL" sz="1200" b="0" i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zdigitalizowanej</a:t>
                      </a: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informacji sektora publicznego</a:t>
                      </a:r>
                      <a:endParaRPr lang="pl-PL" sz="12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  <a:endParaRPr lang="pl-PL" sz="12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wygenerowanych kluczy API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313014" y="5060732"/>
            <a:ext cx="114834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*Wyjaśnienie: na etapie opracowania założeń projektu przyjęliśmy, że </a:t>
            </a:r>
            <a:r>
              <a:rPr lang="pl-PL" sz="1600" dirty="0" err="1"/>
              <a:t>zdigitalizowane</a:t>
            </a:r>
            <a:r>
              <a:rPr lang="pl-PL" sz="1600" dirty="0"/>
              <a:t> pliki zajmą 6,81 TB pamięci na macierzach dyskowych. W trakcie realizacji projektu okazało się, że pliki te zajmą o wiele mniej miejsca (1,2777 TB pamięci - stan na 30.09.2021 r.) . Czynnikiem determinującym ilość zajmowanego miejsca przez </a:t>
            </a:r>
            <a:r>
              <a:rPr lang="pl-PL" sz="1600" dirty="0" err="1"/>
              <a:t>zdigitalizowane</a:t>
            </a:r>
            <a:r>
              <a:rPr lang="pl-PL" sz="1600" dirty="0"/>
              <a:t> teksty jest postęp technologiczny. Obecne oprogramowanie obsługujące skanery pozwala na takie ustawienia, że wynikowe pliki dzięki odpowiedniemu kadrowaniu w trakcie skanowania zajmują mniej miejsca niż działo się to w przypadku poprzednich rozwiązań w tym zakresie.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3305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1467</Words>
  <Application>Microsoft Office PowerPoint</Application>
  <PresentationFormat>Panoramiczny</PresentationFormat>
  <Paragraphs>207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Małgorzata Mrożek-Buksa</cp:lastModifiedBy>
  <cp:revision>76</cp:revision>
  <dcterms:created xsi:type="dcterms:W3CDTF">2017-01-27T12:50:17Z</dcterms:created>
  <dcterms:modified xsi:type="dcterms:W3CDTF">2022-03-31T05:37:57Z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