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4" r:id="rId9"/>
    <p:sldId id="269" r:id="rId10"/>
    <p:sldId id="267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9F6CBE-9742-D4B9-4B13-CB4AC3C4A082}" name="Karczmarczyk Sylwia" initials="KS" userId="S-1-5-21-3206520871-3329782533-3569228042-27742" providerId="AD"/>
  <p188:author id="{E1128ADE-BFCF-D921-B479-C068B3CCA3A3}" name="Katarzyna Zieniewska" initials="KZ" userId="S::katarzynaz@nask.pl::8f1b5ee8-64cb-4e34-894e-c815dfb3cf8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712FEF-ACDC-D70E-E0D7-0F7B7527A8F0}" v="4" dt="2024-06-03T08:55:15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czmarczyk Sylwia" userId="S::sylwia.karczmarczyk@cyfra.gov.pl::0e04f60e-2aad-46e7-b63c-a9d0cec0842e" providerId="AD" clId="Web-{05712FEF-ACDC-D70E-E0D7-0F7B7527A8F0}"/>
    <pc:docChg chg="delSld">
      <pc:chgData name="Karczmarczyk Sylwia" userId="S::sylwia.karczmarczyk@cyfra.gov.pl::0e04f60e-2aad-46e7-b63c-a9d0cec0842e" providerId="AD" clId="Web-{05712FEF-ACDC-D70E-E0D7-0F7B7527A8F0}" dt="2024-06-03T08:55:15.705" v="3"/>
      <pc:docMkLst>
        <pc:docMk/>
      </pc:docMkLst>
      <pc:sldChg chg="del">
        <pc:chgData name="Karczmarczyk Sylwia" userId="S::sylwia.karczmarczyk@cyfra.gov.pl::0e04f60e-2aad-46e7-b63c-a9d0cec0842e" providerId="AD" clId="Web-{05712FEF-ACDC-D70E-E0D7-0F7B7527A8F0}" dt="2024-06-03T08:55:15.705" v="3"/>
        <pc:sldMkLst>
          <pc:docMk/>
          <pc:sldMk cId="3139444996" sldId="266"/>
        </pc:sldMkLst>
      </pc:sldChg>
      <pc:sldChg chg="delCm">
        <pc:chgData name="Karczmarczyk Sylwia" userId="S::sylwia.karczmarczyk@cyfra.gov.pl::0e04f60e-2aad-46e7-b63c-a9d0cec0842e" providerId="AD" clId="Web-{05712FEF-ACDC-D70E-E0D7-0F7B7527A8F0}" dt="2024-06-03T08:55:07.548" v="2"/>
        <pc:sldMkLst>
          <pc:docMk/>
          <pc:sldMk cId="2637632492" sldId="2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arczmarczyk Sylwia" userId="S::sylwia.karczmarczyk@cyfra.gov.pl::0e04f60e-2aad-46e7-b63c-a9d0cec0842e" providerId="AD" clId="Web-{05712FEF-ACDC-D70E-E0D7-0F7B7527A8F0}" dt="2024-06-03T08:55:05.658" v="1"/>
              <pc2:cmMkLst xmlns:pc2="http://schemas.microsoft.com/office/powerpoint/2019/9/main/command">
                <pc:docMk/>
                <pc:sldMk cId="2637632492" sldId="267"/>
                <pc2:cmMk id="{32DACE8F-0002-4F5F-BA82-58834DB594B5}"/>
              </pc2:cmMkLst>
            </pc226:cmChg>
            <pc226:cmChg xmlns:pc226="http://schemas.microsoft.com/office/powerpoint/2022/06/main/command" chg="del">
              <pc226:chgData name="Karczmarczyk Sylwia" userId="S::sylwia.karczmarczyk@cyfra.gov.pl::0e04f60e-2aad-46e7-b63c-a9d0cec0842e" providerId="AD" clId="Web-{05712FEF-ACDC-D70E-E0D7-0F7B7527A8F0}" dt="2024-06-03T08:55:07.548" v="2"/>
              <pc2:cmMkLst xmlns:pc2="http://schemas.microsoft.com/office/powerpoint/2019/9/main/command">
                <pc:docMk/>
                <pc:sldMk cId="2637632492" sldId="267"/>
                <pc2:cmMk id="{18ED1998-1770-40E4-8B86-7C31A094D085}"/>
              </pc2:cmMkLst>
            </pc226:cmChg>
          </p:ext>
        </pc:extLst>
      </pc:sldChg>
      <pc:sldChg chg="delCm">
        <pc:chgData name="Karczmarczyk Sylwia" userId="S::sylwia.karczmarczyk@cyfra.gov.pl::0e04f60e-2aad-46e7-b63c-a9d0cec0842e" providerId="AD" clId="Web-{05712FEF-ACDC-D70E-E0D7-0F7B7527A8F0}" dt="2024-06-03T08:54:54.673" v="0"/>
        <pc:sldMkLst>
          <pc:docMk/>
          <pc:sldMk cId="4053969265" sldId="26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arczmarczyk Sylwia" userId="S::sylwia.karczmarczyk@cyfra.gov.pl::0e04f60e-2aad-46e7-b63c-a9d0cec0842e" providerId="AD" clId="Web-{05712FEF-ACDC-D70E-E0D7-0F7B7527A8F0}" dt="2024-06-03T08:54:54.673" v="0"/>
              <pc2:cmMkLst xmlns:pc2="http://schemas.microsoft.com/office/powerpoint/2019/9/main/command">
                <pc:docMk/>
                <pc:sldMk cId="4053969265" sldId="269"/>
                <pc2:cmMk id="{1EB59CF2-EB38-44BF-9224-0D33714510E2}"/>
              </pc2:cmMkLst>
            </pc226:cmChg>
          </p:ext>
        </pc:ext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17457500</c:v>
                </c:pt>
                <c:pt idx="1">
                  <c:v>15539583.539999999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0-4DBF-B9F7-4ADD675D53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14774282.249999998</c:v>
                </c:pt>
                <c:pt idx="1">
                  <c:v>13151149.549901998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0-4DBF-B9F7-4ADD675D5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545923" y="1437358"/>
            <a:ext cx="11211247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Upowszechnianie elektronicznego zarządzania dokumentacją w podmiotach publicznych (systemy EZD PUW i EZD RP) oraz nowe funkcje systemu EZD RP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63438" y="1296921"/>
            <a:ext cx="11367769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Naukowa i Akademicka Sieć Komputerowa – Państwowy Instytut Badawczy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-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114117"/>
            <a:ext cx="12192000" cy="6256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48340" y="4704913"/>
            <a:ext cx="1082929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>
                <a:ea typeface="Times New Roman" panose="02020603050405020304" pitchFamily="18" charset="0"/>
              </a:rPr>
              <a:t>Projekt ma na celu upowszechnianie standardów w zakresie elektronicznego zarządzania dokumentacją oraz podnoszenie kompetencji pozwalających na cyfryzację procesów i procedur back-office administracji rządowej, w tym:</a:t>
            </a:r>
          </a:p>
          <a:p>
            <a:pPr marL="228600" indent="-228600">
              <a:buFont typeface="+mj-lt"/>
              <a:buAutoNum type="alphaLcParenR"/>
            </a:pPr>
            <a:r>
              <a:rPr lang="pl-PL" sz="1100" dirty="0">
                <a:ea typeface="Times New Roman" panose="02020603050405020304" pitchFamily="18" charset="0"/>
              </a:rPr>
              <a:t>awans cyfrowy Wnioskodawcy i odbiorców końcowych w całym kraju (projekt ogólnopolski) poprzez podniesienie kompetencji cyfrowych pracowników (szkolenia w zakresie obsługi/pracy w systemach do elektronicznego zarządzania dokumentacją – EZD PUW i EZD RP);</a:t>
            </a:r>
          </a:p>
          <a:p>
            <a:pPr marL="228600" indent="-228600">
              <a:buFont typeface="+mj-lt"/>
              <a:buAutoNum type="alphaLcParenR"/>
            </a:pPr>
            <a:r>
              <a:rPr lang="pl-PL" sz="1100" dirty="0">
                <a:ea typeface="Times New Roman" panose="02020603050405020304" pitchFamily="18" charset="0"/>
              </a:rPr>
              <a:t>upowszechnianie standardów wynikających z przepisów prawa oraz obowiązujących wytycznych i zaleceń w zakresie informatyzacji działalności podmiotów realizujących zadania publiczne (sprawny system elektronicznego zarządzania dokumentacją w administracji, integracja systemów dziedzinowych), poprzez działania (szkolenia, warsztaty, doradztwo, promocja) wykorzystujące rozwiązania cyfrowe, tj. systemy EZD PUW i EZD RP;</a:t>
            </a:r>
          </a:p>
          <a:p>
            <a:pPr marL="228600" indent="-228600">
              <a:buFont typeface="+mj-lt"/>
              <a:buAutoNum type="alphaLcParenR"/>
            </a:pPr>
            <a:r>
              <a:rPr lang="pl-PL" sz="1100" dirty="0">
                <a:ea typeface="Times New Roman" panose="02020603050405020304" pitchFamily="18" charset="0"/>
              </a:rPr>
              <a:t>rozbudowę systemu EZD RP o nowe funkcjonalności.</a:t>
            </a:r>
          </a:p>
          <a:p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597924"/>
              </p:ext>
            </p:extLst>
          </p:nvPr>
        </p:nvGraphicFramePr>
        <p:xfrm>
          <a:off x="784533" y="2987339"/>
          <a:ext cx="10946674" cy="974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318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2023-04-01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2023-12-31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2023-04-01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2023-12-31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75218" y="1331692"/>
            <a:ext cx="11386815" cy="115743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0000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pl-PL" sz="5600" dirty="0"/>
              <a:t>Budżet państwa: część budżetowa 27 – Informatyzacja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pl-PL" sz="5600" b="0" i="0" dirty="0">
                <a:effectLst/>
              </a:rPr>
              <a:t>Środki UE: Program Operacyjny Polska Cyfrowa na lata2014-2020, II oś priorytetowa „E-administracja i otwarty rząd”, działanie 2.2 „Cyfryzacja procesów back-office w administracji rządowej” – środki pochodzące z Europejskiego Funduszu Rozwoju Regionalnego</a:t>
            </a:r>
            <a:endParaRPr lang="pl-PL" sz="5600" dirty="0"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620818"/>
            <a:ext cx="12192000" cy="4717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9755B4E3-CD8C-0B6C-07DE-89379E6495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4550574"/>
              </p:ext>
            </p:extLst>
          </p:nvPr>
        </p:nvGraphicFramePr>
        <p:xfrm>
          <a:off x="885826" y="3092521"/>
          <a:ext cx="10229850" cy="35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289E4C18-9D1C-CC28-47F3-F223CF62B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32242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83911" y="127086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56358"/>
              </p:ext>
            </p:extLst>
          </p:nvPr>
        </p:nvGraphicFramePr>
        <p:xfrm>
          <a:off x="695401" y="2347558"/>
          <a:ext cx="10783008" cy="3483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237">
                <a:tc>
                  <a:txBody>
                    <a:bodyPr/>
                    <a:lstStyle/>
                    <a:p>
                      <a:r>
                        <a:rPr lang="pl-PL" sz="1200" b="0" i="0" dirty="0">
                          <a:solidFill>
                            <a:srgbClr val="000000"/>
                          </a:solidFill>
                          <a:effectLst/>
                          <a:latin typeface="Roboto-Regular"/>
                        </a:rPr>
                        <a:t>System EZD RP zmodyfikowany o nowe funkcjonalności wytworzone z użyciem zakupionego oprogramowania</a:t>
                      </a:r>
                      <a:endParaRPr lang="pl-PL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tx1"/>
                          </a:solidFill>
                          <a:effectLst/>
                        </a:rPr>
                        <a:t>2023-12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2023-12</a:t>
                      </a:r>
                      <a:endParaRPr kumimoji="0" lang="pl-P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1200" b="0" i="0" dirty="0">
                          <a:solidFill>
                            <a:srgbClr val="000000"/>
                          </a:solidFill>
                          <a:effectLst/>
                          <a:latin typeface="Roboto-Regular"/>
                        </a:rPr>
                        <a:t>Materiały szkoleniowe i edukacyjne</a:t>
                      </a:r>
                      <a:endParaRPr lang="pl-PL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</a:rPr>
                        <a:t>2023-12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2023-12</a:t>
                      </a:r>
                      <a:endParaRPr kumimoji="0" lang="pl-P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1200" b="0" i="0" dirty="0">
                          <a:solidFill>
                            <a:srgbClr val="000000"/>
                          </a:solidFill>
                          <a:effectLst/>
                          <a:latin typeface="Roboto-Regular"/>
                        </a:rPr>
                        <a:t>Materiały informacyjno-promocyjne</a:t>
                      </a:r>
                      <a:endParaRPr lang="pl-PL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</a:rPr>
                        <a:t>2023-12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2023-12</a:t>
                      </a:r>
                      <a:endParaRPr kumimoji="0" lang="pl-P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910248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1200" b="0" i="0" dirty="0">
                          <a:solidFill>
                            <a:srgbClr val="000000"/>
                          </a:solidFill>
                          <a:effectLst/>
                          <a:latin typeface="Roboto-Regular"/>
                        </a:rPr>
                        <a:t>Centrum statystyk</a:t>
                      </a:r>
                      <a:endParaRPr lang="pl-PL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</a:rPr>
                        <a:t>2023-12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2023-12</a:t>
                      </a:r>
                      <a:endParaRPr kumimoji="0" lang="pl-P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</a:t>
            </a:r>
            <a:r>
              <a:rPr lang="pl-PL" sz="1000" i="1" dirty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5245662" y="5170476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CRM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7460746" y="3842050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EZD RP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5245662" y="384210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i="1" dirty="0">
                <a:solidFill>
                  <a:schemeClr val="tx2"/>
                </a:solidFill>
              </a:rPr>
              <a:t>Centrum Statystyk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cxnSp>
        <p:nvCxnSpPr>
          <p:cNvPr id="68" name="Łącznik prosty 67"/>
          <p:cNvCxnSpPr>
            <a:cxnSpLocks/>
          </p:cNvCxnSpPr>
          <p:nvPr/>
        </p:nvCxnSpPr>
        <p:spPr>
          <a:xfrm flipV="1">
            <a:off x="5117042" y="3554072"/>
            <a:ext cx="0" cy="7578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H="1">
            <a:off x="4823699" y="355407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>
            <a:cxnSpLocks/>
          </p:cNvCxnSpPr>
          <p:nvPr/>
        </p:nvCxnSpPr>
        <p:spPr>
          <a:xfrm flipV="1">
            <a:off x="5117037" y="4311924"/>
            <a:ext cx="0" cy="6823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3341205" y="4378388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widok.gov.pl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216E1AE0-20A3-71C9-A57A-190AB81E1746}"/>
              </a:ext>
            </a:extLst>
          </p:cNvPr>
          <p:cNvSpPr/>
          <p:nvPr/>
        </p:nvSpPr>
        <p:spPr>
          <a:xfrm>
            <a:off x="3314182" y="3217387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dane.gov.pl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AC23B45F-1952-7B2C-2729-3541C1DF80A2}"/>
              </a:ext>
            </a:extLst>
          </p:cNvPr>
          <p:cNvCxnSpPr>
            <a:cxnSpLocks/>
          </p:cNvCxnSpPr>
          <p:nvPr/>
        </p:nvCxnSpPr>
        <p:spPr>
          <a:xfrm flipH="1">
            <a:off x="5117037" y="4311928"/>
            <a:ext cx="128625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BE7CB517-D3F3-D745-2317-E2A5A3B22FCD}"/>
              </a:ext>
            </a:extLst>
          </p:cNvPr>
          <p:cNvCxnSpPr/>
          <p:nvPr/>
        </p:nvCxnSpPr>
        <p:spPr>
          <a:xfrm flipH="1">
            <a:off x="4835205" y="499423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1E19E9E1-781F-87D2-138E-CFCE62F1E016}"/>
              </a:ext>
            </a:extLst>
          </p:cNvPr>
          <p:cNvCxnSpPr/>
          <p:nvPr/>
        </p:nvCxnSpPr>
        <p:spPr>
          <a:xfrm>
            <a:off x="5641596" y="4634192"/>
            <a:ext cx="0" cy="53628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F7409ADC-5E85-9750-3710-5722837CE2F9}"/>
              </a:ext>
            </a:extLst>
          </p:cNvPr>
          <p:cNvCxnSpPr/>
          <p:nvPr/>
        </p:nvCxnSpPr>
        <p:spPr>
          <a:xfrm flipV="1">
            <a:off x="6291743" y="4634192"/>
            <a:ext cx="0" cy="53628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76B2475C-3F4C-AEDF-6592-EFACD824F9AB}"/>
              </a:ext>
            </a:extLst>
          </p:cNvPr>
          <p:cNvCxnSpPr>
            <a:cxnSpLocks/>
          </p:cNvCxnSpPr>
          <p:nvPr/>
        </p:nvCxnSpPr>
        <p:spPr>
          <a:xfrm flipH="1">
            <a:off x="6755179" y="4219039"/>
            <a:ext cx="69005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1" y="111566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169627"/>
              </p:ext>
            </p:extLst>
          </p:nvPr>
        </p:nvGraphicFramePr>
        <p:xfrm>
          <a:off x="331365" y="1756134"/>
          <a:ext cx="11364140" cy="4634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1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8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48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Liczba podmiotów, które usprawniły funkcjonowanie w zakresie objętym katalogiem rekomendacji dotyczących awansu cyfrowego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szt.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Liczba pracowników podmiotów wykonujących zadania publiczne niebędących pracownikami IT, objętych wsparciem szkoleniowym – ogółem (w tym: kobiety/mężczyźni)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 (w tym: kobiety - 140, mężczyźni - 60)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 (w tym: kobiety - 140, mężczyźni - 60)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Liczba pracowników IT podmiotów wykonujących zadania publiczne objętych wsparciem szkoleniowym – ogółem (w tym: kobiety/mężczyźni)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 (w tym: kobiety - 5, mężczyźni - 45)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 (w tym: kobiety - 5, mężczyźni - 45)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Liczba podmiotów administracji rządowej objętych wsparciem z zakresu EZD PUW/EZD RP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7458431"/>
                  </a:ext>
                </a:extLst>
              </a:tr>
              <a:tr h="514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Liczba uruchomionych systemów teleinformatycznych w podmiotach wykonujących zadania publiczne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18175"/>
                  </a:ext>
                </a:extLst>
              </a:tr>
              <a:tr h="5148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administracji rządowej objętych szkoleniami z zakresu obsługi EZD PUW/EZD RP </a:t>
                      </a: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– ogółem (w tym: kobiety/mężczyźni)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3450 </a:t>
                      </a: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(w tym: kobiety - 2950, mężczyźni - 500)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3450 </a:t>
                      </a: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(w tym: kobiety - 2950, mężczyźni - 500)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2061410"/>
                  </a:ext>
                </a:extLst>
              </a:tr>
              <a:tr h="514898">
                <a:tc>
                  <a:txBody>
                    <a:bodyPr/>
                    <a:lstStyle/>
                    <a:p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Liczba nowych funkcji systemu EZD RP 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informacyjny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238320"/>
                  </a:ext>
                </a:extLst>
              </a:tr>
              <a:tr h="514898">
                <a:tc>
                  <a:txBody>
                    <a:bodyPr/>
                    <a:lstStyle/>
                    <a:p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Liczba podmiotów administracji rządowej korzystających z działań szkoleniowych lub doradczych w zakresie obsługi EZD PUW/EZD RP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informacyjny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664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664</a:t>
                      </a:r>
                      <a:endParaRPr lang="pl-PL" sz="110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474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10801199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2 lata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krajowe środki publiczne - budżet państwa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183665"/>
              </p:ext>
            </p:extLst>
          </p:nvPr>
        </p:nvGraphicFramePr>
        <p:xfrm>
          <a:off x="637118" y="3523971"/>
          <a:ext cx="10917759" cy="2634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6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1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1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252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559">
                <a:tc>
                  <a:txBody>
                    <a:bodyPr/>
                    <a:lstStyle/>
                    <a:p>
                      <a:r>
                        <a:rPr lang="pl-PL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Ryzyko rotacji personelu utrzymującego produkty projektu</a:t>
                      </a:r>
                      <a:endParaRPr lang="pl-PL" sz="1200" dirty="0"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Zapewnienie odpowiedniej liczby</a:t>
                      </a:r>
                    </a:p>
                    <a:p>
                      <a: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pracowników wnioskodawcy</a:t>
                      </a:r>
                    </a:p>
                    <a:p>
                      <a: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zaangażowanych w utrzymanie</a:t>
                      </a:r>
                    </a:p>
                    <a:p>
                      <a: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produktów projektu.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660">
                <a:tc>
                  <a:txBody>
                    <a:bodyPr/>
                    <a:lstStyle/>
                    <a:p>
                      <a:r>
                        <a:rPr lang="pl-PL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Brak zewnętrznego finansowania</a:t>
                      </a:r>
                      <a:endParaRPr lang="pl-PL" sz="1200" dirty="0"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średnie</a:t>
                      </a:r>
                      <a:endParaRPr lang="pl-PL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Działania zmierzające do zapewnienia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finansowania w ramach dotacji celowej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109">
                <a:tc>
                  <a:txBody>
                    <a:bodyPr/>
                    <a:lstStyle/>
                    <a:p>
                      <a:r>
                        <a:rPr lang="pl-PL" sz="12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Zmiany w otoczeniu prawnym</a:t>
                      </a:r>
                      <a:endParaRPr lang="pl-PL" sz="1200" dirty="0"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Monitorowanie planów legislacyjnych,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uzgodnienia z MC, </a:t>
                      </a:r>
                      <a:r>
                        <a:rPr lang="pl-PL" sz="120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MFiPR</a:t>
                      </a:r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KRMC.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C94515-525E-4904-A8DA-76C953E06D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744</Words>
  <Application>Microsoft Office PowerPoint</Application>
  <PresentationFormat>Panoramiczny</PresentationFormat>
  <Paragraphs>136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Katarzyna Zieniewska</cp:lastModifiedBy>
  <cp:revision>48</cp:revision>
  <dcterms:created xsi:type="dcterms:W3CDTF">2017-01-27T12:50:17Z</dcterms:created>
  <dcterms:modified xsi:type="dcterms:W3CDTF">2024-06-03T08:55:16Z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