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9" r:id="rId7"/>
    <p:sldId id="260" r:id="rId8"/>
    <p:sldId id="261" r:id="rId9"/>
  </p:sldIdLst>
  <p:sldSz cx="12192000" cy="6858000"/>
  <p:notesSz cx="6858000" cy="9144000"/>
  <p:embeddedFontLst>
    <p:embeddedFont>
      <p:font typeface="Open Sans" panose="020B0606030504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H9ChneVXh4oVblcRVHQXDR2zmk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E359C4-DA2A-3BAD-1984-4FAB1CAB01AF}" name="Gałązka Anna" initials="AG" userId="S::Anna.Galazka@cyfra.gov.pl::1e12c8de-6583-4cdd-96dc-5494bb5d41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4DE874-228D-F212-F76A-149B1597D41D}" v="81" dt="2025-01-03T10:33:42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837535" y="1750443"/>
            <a:ext cx="9952385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40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Projekt: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40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Utworzenie i upowszechnienie portalu infozawodowe.men.gov.pl</a:t>
            </a:r>
            <a:endParaRPr sz="40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5" name="Google Shape;85;p1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2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1" name="Google Shape;91;p2"/>
          <p:cNvSpPr txBox="1"/>
          <p:nvPr/>
        </p:nvSpPr>
        <p:spPr>
          <a:xfrm>
            <a:off x="712380" y="1242232"/>
            <a:ext cx="10611293" cy="5264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marR="0" lvl="0" indent="0" rtl="0">
              <a:lnSpc>
                <a:spcPct val="102041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600"/>
              <a:buFont typeface="Arial"/>
              <a:buNone/>
            </a:pPr>
            <a:r>
              <a:rPr lang="pl-PL" sz="9600" b="1" i="0" u="none" strike="noStrike" cap="none" dirty="0">
                <a:solidFill>
                  <a:srgbClr val="003399"/>
                </a:solidFill>
                <a:latin typeface="Open Sans"/>
                <a:ea typeface="Open Sans"/>
                <a:cs typeface="Open Sans"/>
                <a:sym typeface="Open Sans"/>
              </a:rPr>
              <a:t>Utworzenie i upowszechnienie portalu infozawodowe.men.gov.pl </a:t>
            </a:r>
            <a:endParaRPr sz="9600" b="1" i="0" u="none" strike="noStrike" cap="none" dirty="0">
              <a:solidFill>
                <a:srgbClr val="00207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endParaRPr sz="6400" b="1" i="1" u="none" strike="noStrike" cap="none" dirty="0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1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7200" b="1" i="0" u="none" strike="noStrike" cap="none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Wnioskodawca:	</a:t>
            </a:r>
            <a:r>
              <a:rPr lang="pl-PL" sz="7200" b="0" i="0" u="none" strike="noStrike" cap="none" dirty="0">
                <a:solidFill>
                  <a:schemeClr val="accent5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Minister Edukacji Narodowej</a:t>
            </a:r>
            <a:endParaRPr dirty="0">
              <a:solidFill>
                <a:schemeClr val="accent5">
                  <a:lumMod val="75000"/>
                </a:schemeClr>
              </a:solidFill>
            </a:endParaRPr>
          </a:p>
          <a:p>
            <a:pPr marL="0" marR="0" lvl="1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7200" b="1" i="0" u="none" strike="noStrike" cap="none" dirty="0">
                <a:solidFill>
                  <a:schemeClr val="accent5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Beneficjent</a:t>
            </a:r>
            <a:r>
              <a:rPr lang="pl-PL" sz="7200" b="1" dirty="0">
                <a:solidFill>
                  <a:schemeClr val="accent5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pl-PL" sz="7200" b="0" i="0" u="none" strike="noStrike" cap="none" dirty="0">
                <a:solidFill>
                  <a:schemeClr val="accent5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Ośrodek Rozwoju Edukacji</a:t>
            </a:r>
            <a:endParaRPr sz="7200" b="1" i="0" u="none" strike="noStrike" cap="none" dirty="0">
              <a:solidFill>
                <a:schemeClr val="accent5">
                  <a:lumMod val="75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1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7200" b="1" i="0" u="none" strike="noStrike" cap="none" dirty="0">
                <a:solidFill>
                  <a:schemeClr val="accent5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Partner:</a:t>
            </a:r>
            <a:r>
              <a:rPr lang="pl-PL" sz="7200" b="1" dirty="0">
                <a:solidFill>
                  <a:schemeClr val="accent5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l-PL" sz="7200" b="0" i="0" u="none" strike="noStrike" cap="none" dirty="0">
                <a:solidFill>
                  <a:schemeClr val="accent5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Centrum Informatyczne Edukacji </a:t>
            </a:r>
            <a:endParaRPr lang="pl-PL" dirty="0">
              <a:solidFill>
                <a:schemeClr val="accent5">
                  <a:lumMod val="75000"/>
                </a:schemeClr>
              </a:solidFill>
              <a:ea typeface="Open Sans"/>
            </a:endParaRPr>
          </a:p>
          <a:p>
            <a:pPr marL="0" marR="0" lvl="1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6400" b="1" i="0" u="none" strike="noStrike" cap="none" dirty="0">
              <a:solidFill>
                <a:srgbClr val="2F549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7200" b="1" i="0" u="none" strike="noStrike" cap="none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Źródło finansowania:</a:t>
            </a:r>
            <a:endParaRPr lang="pl-PL" sz="7200" dirty="0">
              <a:ea typeface="Open Sans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7200" b="0" i="0" u="none" strike="noStrike" cap="none" dirty="0">
                <a:solidFill>
                  <a:srgbClr val="003399"/>
                </a:solidFill>
                <a:latin typeface="Open Sans"/>
                <a:ea typeface="Open Sans"/>
                <a:cs typeface="Open Sans"/>
                <a:sym typeface="Open Sans"/>
              </a:rPr>
              <a:t>Europejski Fundusz Społeczny Plus w ramach Programu Fundusze Europejskie dla Rozwoju Społecznego 2021-2027, Priorytet FERS.01 Umiejętności, Działanie 01.04 Rozwój systemu edukacji;</a:t>
            </a:r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7200" b="0" i="0" u="none" strike="noStrike" cap="none" dirty="0">
                <a:solidFill>
                  <a:srgbClr val="003399"/>
                </a:solidFill>
                <a:latin typeface="Open Sans"/>
                <a:ea typeface="Open Sans"/>
                <a:cs typeface="Open Sans"/>
                <a:sym typeface="Open Sans"/>
              </a:rPr>
              <a:t>część budżetowa 30 Oświata i wychowanie, dział 801, rozdział 80146</a:t>
            </a:r>
            <a:endParaRPr sz="7200" b="0" i="0" u="none" strike="noStrike" cap="none" dirty="0">
              <a:solidFill>
                <a:srgbClr val="2F549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lang="pl-PL" sz="7200" b="1" i="0" u="none" strike="noStrike" cap="none" dirty="0">
              <a:solidFill>
                <a:srgbClr val="2F549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7200" b="1" i="0" u="none" strike="noStrike" cap="none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Wartość projektu:</a:t>
            </a:r>
            <a:endParaRPr lang="pl-PL" sz="7200" dirty="0">
              <a:ea typeface="Open Sans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7200" b="0" i="0" u="none" strike="noStrike" cap="none" dirty="0">
                <a:solidFill>
                  <a:srgbClr val="003399"/>
                </a:solidFill>
                <a:latin typeface="Open Sans"/>
                <a:ea typeface="Open Sans"/>
                <a:cs typeface="Open Sans"/>
                <a:sym typeface="Open Sans"/>
              </a:rPr>
              <a:t>7 500 000,00 zł, w tym wysokość wkładu z Funduszy Europejskich: 6 189 000,00 zł</a:t>
            </a:r>
            <a:endParaRPr sz="7200" b="0" i="0" u="none" strike="noStrike" cap="none" dirty="0">
              <a:solidFill>
                <a:srgbClr val="2F549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lang="pl-PL" sz="7200" b="1" i="0" u="none" strike="noStrike" cap="none" dirty="0">
              <a:solidFill>
                <a:srgbClr val="2F549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7200" b="1" i="0" u="none" strike="noStrike" cap="none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Planowany okres realizacji projektu:</a:t>
            </a:r>
            <a:r>
              <a:rPr lang="pl-PL" sz="7200" dirty="0">
                <a:ea typeface="Open Sans"/>
              </a:rPr>
              <a:t> </a:t>
            </a:r>
            <a:r>
              <a:rPr lang="pl-PL" sz="7200" b="0" i="0" u="none" strike="noStrike" cap="none" dirty="0">
                <a:solidFill>
                  <a:srgbClr val="003399"/>
                </a:solidFill>
                <a:latin typeface="Open Sans"/>
                <a:ea typeface="Open Sans"/>
                <a:cs typeface="Open Sans"/>
                <a:sym typeface="Open Sans"/>
              </a:rPr>
              <a:t>1 listopada 2023 r.</a:t>
            </a:r>
            <a:r>
              <a:rPr lang="pl-PL" sz="7200" b="0" i="0" u="none" strike="noStrike" cap="none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 – </a:t>
            </a:r>
            <a:r>
              <a:rPr lang="pl-PL" sz="7200" b="0" i="0" u="none" strike="noStrike" cap="none" dirty="0">
                <a:solidFill>
                  <a:srgbClr val="003399"/>
                </a:solidFill>
                <a:latin typeface="Open Sans"/>
                <a:ea typeface="Open Sans"/>
                <a:cs typeface="Open Sans"/>
                <a:sym typeface="Open Sans"/>
              </a:rPr>
              <a:t>30 września 2027 r.</a:t>
            </a:r>
            <a:endParaRPr sz="72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28600" marR="0" lvl="0" indent="-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6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pl-PL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841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Google Shape;102;p4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3" name="Google Shape;103;p4"/>
          <p:cNvSpPr/>
          <p:nvPr/>
        </p:nvSpPr>
        <p:spPr>
          <a:xfrm>
            <a:off x="548641" y="1314691"/>
            <a:ext cx="10945154" cy="5332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i="0" u="none" strike="noStrike" cap="none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Celem projektu </a:t>
            </a:r>
            <a:r>
              <a:rPr lang="pl-PL" sz="2000" b="1" dirty="0">
                <a:solidFill>
                  <a:srgbClr val="2F5496"/>
                </a:solidFill>
                <a:latin typeface="Open Sans"/>
                <a:ea typeface="Open Sans"/>
                <a:cs typeface="Open Sans"/>
              </a:rPr>
              <a:t>jest </a:t>
            </a:r>
            <a:r>
              <a:rPr lang="pl-PL" sz="2000" dirty="0">
                <a:solidFill>
                  <a:srgbClr val="2F5496"/>
                </a:solidFill>
                <a:latin typeface="Open Sans"/>
                <a:ea typeface="Open Sans"/>
                <a:cs typeface="Open Sans"/>
              </a:rPr>
              <a:t>utworzenie i wdrożenie do 09.2027 r. narzędzia informatycznego wspierającego  </a:t>
            </a:r>
            <a:endParaRPr lang="pl-PL" sz="2000" dirty="0">
              <a:ea typeface="Open Sans"/>
            </a:endParaRPr>
          </a:p>
          <a:p>
            <a:pPr marL="285750" indent="-285750">
              <a:lnSpc>
                <a:spcPct val="150000"/>
              </a:lnSpc>
              <a:buChar char="•"/>
            </a:pPr>
            <a:r>
              <a:rPr lang="pl-PL" sz="2000" dirty="0">
                <a:solidFill>
                  <a:srgbClr val="2F5496"/>
                </a:solidFill>
                <a:latin typeface="Open Sans"/>
                <a:ea typeface="Open Sans"/>
                <a:cs typeface="Open Sans"/>
              </a:rPr>
              <a:t>cyfryzację systemu oświaty, który spełnia określone wymogi jakościowe i ilościowe, poprzez udoskonalenie i modernizację aktualnej strony internetowej https://infozawodowe.men.gov.pl/, </a:t>
            </a:r>
            <a:endParaRPr lang="pl-PL" sz="2000" dirty="0">
              <a:ea typeface="Open Sans"/>
            </a:endParaRPr>
          </a:p>
          <a:p>
            <a:pPr marL="285750" indent="-285750">
              <a:lnSpc>
                <a:spcPct val="150000"/>
              </a:lnSpc>
              <a:buChar char="•"/>
            </a:pPr>
            <a:r>
              <a:rPr lang="pl-PL" sz="2000" dirty="0">
                <a:solidFill>
                  <a:srgbClr val="2F5496"/>
                </a:solidFill>
                <a:latin typeface="Open Sans"/>
                <a:ea typeface="Open Sans"/>
                <a:cs typeface="Open Sans"/>
              </a:rPr>
              <a:t>rozwój i promocję kształcenia zawodowego, w tym współpracę szkół i placówek </a:t>
            </a:r>
            <a:br>
              <a:rPr lang="pl-PL" sz="2000" dirty="0">
                <a:solidFill>
                  <a:srgbClr val="2F5496"/>
                </a:solidFill>
                <a:latin typeface="Open Sans"/>
                <a:ea typeface="Open Sans"/>
                <a:cs typeface="Open Sans"/>
              </a:rPr>
            </a:br>
            <a:r>
              <a:rPr lang="pl-PL" sz="2000" dirty="0">
                <a:solidFill>
                  <a:srgbClr val="2F5496"/>
                </a:solidFill>
                <a:latin typeface="Open Sans"/>
                <a:ea typeface="Open Sans"/>
                <a:cs typeface="Open Sans"/>
              </a:rPr>
              <a:t>z pracodawcami i organizacjami branżowymi oraz doradztwa zawodowego dla różnych grup wiekowych. </a:t>
            </a:r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2000" dirty="0">
              <a:solidFill>
                <a:srgbClr val="2F549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Portal INFOZAWODOWE będzie wspierać</a:t>
            </a:r>
            <a:r>
              <a:rPr lang="pl-PL" sz="2000" b="0" i="0" u="none" strike="noStrike" cap="none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 efektywne doradztwo zawodowe </a:t>
            </a:r>
            <a:r>
              <a:rPr lang="pl-PL" sz="200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zgodne </a:t>
            </a:r>
            <a:br>
              <a:rPr lang="pl-PL" sz="200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pl-PL" sz="200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z </a:t>
            </a:r>
            <a:r>
              <a:rPr lang="pl-PL" sz="2000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założeniami</a:t>
            </a:r>
            <a:r>
              <a:rPr lang="pl-PL" sz="2000" b="0" i="0" u="none" strike="noStrike" cap="none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 pr</a:t>
            </a:r>
            <a:r>
              <a:rPr lang="pl-PL" sz="2000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ocesu</a:t>
            </a:r>
            <a:r>
              <a:rPr lang="pl-PL" sz="2000" b="0" i="0" u="none" strike="noStrike" cap="none" dirty="0">
                <a:solidFill>
                  <a:srgbClr val="2F5496"/>
                </a:solidFill>
                <a:latin typeface="Open Sans"/>
                <a:ea typeface="Open Sans"/>
                <a:cs typeface="Open Sans"/>
                <a:sym typeface="Open Sans"/>
              </a:rPr>
              <a:t> uczenia się przez całe życie.</a:t>
            </a:r>
            <a:endParaRPr sz="2000" b="1" i="0" u="none" strike="noStrike" cap="none" dirty="0">
              <a:solidFill>
                <a:srgbClr val="2F5496"/>
              </a:solidFill>
              <a:latin typeface="Open Sans"/>
              <a:ea typeface="Open Sans"/>
              <a:cs typeface="Open Sans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 dirty="0">
              <a:solidFill>
                <a:srgbClr val="2F549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Google Shape;108;p5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9" name="Google Shape;109;p5"/>
          <p:cNvSpPr txBox="1"/>
          <p:nvPr/>
        </p:nvSpPr>
        <p:spPr>
          <a:xfrm>
            <a:off x="-903030" y="1233378"/>
            <a:ext cx="10432562" cy="387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endParaRPr sz="38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800"/>
              <a:buFont typeface="Arial"/>
              <a:buNone/>
            </a:pPr>
            <a:br>
              <a:rPr lang="pl-PL" sz="38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8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ARCHITEKTURA </a:t>
            </a:r>
            <a:endParaRPr sz="40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900"/>
              <a:buFont typeface="Arial"/>
              <a:buNone/>
            </a:pPr>
            <a:r>
              <a:rPr lang="pl-PL" sz="2900" b="0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2000" b="1" i="0" u="none" strike="noStrike" cap="none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Widok kooperacji aplikacji </a:t>
            </a:r>
            <a:endParaRPr sz="2900" b="1" i="0" u="none" strike="noStrike" cap="none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endParaRPr sz="38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8296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A570BCB9-4A5A-2431-AA60-B95EE3978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206" y="2190413"/>
            <a:ext cx="6257898" cy="4262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4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Dziękuję za uwagę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FD1E60-F1E8-4F56-ACBC-4F2A872FAB9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C16FBB9-006D-491C-A60E-5468E86834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C19E6B-BD2A-4398-A67B-857EC09E8B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213</Words>
  <Application>Microsoft Office PowerPoint</Application>
  <PresentationFormat>Panoramiczny</PresentationFormat>
  <Paragraphs>50</Paragraphs>
  <Slides>5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Open Sans</vt:lpstr>
      <vt:lpstr>Calibri</vt:lpstr>
      <vt:lpstr>Arial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43</cp:revision>
  <dcterms:created xsi:type="dcterms:W3CDTF">2017-01-27T12:50:17Z</dcterms:created>
  <dcterms:modified xsi:type="dcterms:W3CDTF">2025-01-13T14:15:28Z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