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notesMasterIdLst>
    <p:notesMasterId r:id="rId10"/>
  </p:notesMasterIdLst>
  <p:handoutMasterIdLst>
    <p:handoutMasterId r:id="rId11"/>
  </p:handoutMasterIdLst>
  <p:sldIdLst>
    <p:sldId id="285" r:id="rId2"/>
    <p:sldId id="343" r:id="rId3"/>
    <p:sldId id="344" r:id="rId4"/>
    <p:sldId id="355" r:id="rId5"/>
    <p:sldId id="357" r:id="rId6"/>
    <p:sldId id="358" r:id="rId7"/>
    <p:sldId id="359" r:id="rId8"/>
    <p:sldId id="360" r:id="rId9"/>
  </p:sldIdLst>
  <p:sldSz cx="16256000" cy="10160000"/>
  <p:notesSz cx="6797675" cy="9926638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/>
        <a:cs typeface="宋体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/>
        <a:cs typeface="宋体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/>
        <a:cs typeface="宋体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/>
        <a:cs typeface="宋体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/>
        <a:cs typeface="宋体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宋体"/>
        <a:cs typeface="宋体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宋体"/>
        <a:cs typeface="宋体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宋体"/>
        <a:cs typeface="宋体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宋体"/>
        <a:cs typeface="宋体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6B1CA"/>
    <a:srgbClr val="50AEC8"/>
    <a:srgbClr val="4AABC6"/>
    <a:srgbClr val="3A9DB8"/>
    <a:srgbClr val="6F39A5"/>
    <a:srgbClr val="FAFA06"/>
    <a:srgbClr val="723653"/>
    <a:srgbClr val="CE569D"/>
    <a:srgbClr val="25CD29"/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Styl z motywem 1 — Ak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C7853C-536D-4A76-A0AE-DD22124D55A5}" styleName="Styl z motywem 1 — Ak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Styl z motywem 1 — Ak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231" autoAdjust="0"/>
    <p:restoredTop sz="90083" autoAdjust="0"/>
  </p:normalViewPr>
  <p:slideViewPr>
    <p:cSldViewPr>
      <p:cViewPr>
        <p:scale>
          <a:sx n="66" d="100"/>
          <a:sy n="66" d="100"/>
        </p:scale>
        <p:origin x="-1230" y="-258"/>
      </p:cViewPr>
      <p:guideLst>
        <p:guide orient="horz" pos="3200"/>
        <p:guide pos="5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9C32FEB4-238B-4422-981F-672A5EEC88A8}" type="datetimeFigureOut">
              <a:rPr lang="pl-PL"/>
              <a:pPr>
                <a:defRPr/>
              </a:pPr>
              <a:t>14.12.2018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22CEED75-FF6D-49C1-A2C5-7924816B154E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023021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5FD11021-E6DD-4C50-BA11-4A3742F7EB56}" type="datetimeFigureOut">
              <a:rPr lang="pl-PL"/>
              <a:pPr>
                <a:defRPr/>
              </a:pPr>
              <a:t>14.12.2018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744538"/>
            <a:ext cx="59563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l-PL" noProof="0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noProof="0" smtClean="0"/>
              <a:t>Kliknij, aby edytować style wzorca tekstu</a:t>
            </a:r>
          </a:p>
          <a:p>
            <a:pPr lvl="1"/>
            <a:r>
              <a:rPr lang="pl-PL" noProof="0" smtClean="0"/>
              <a:t>Drugi poziom</a:t>
            </a:r>
          </a:p>
          <a:p>
            <a:pPr lvl="2"/>
            <a:r>
              <a:rPr lang="pl-PL" noProof="0" smtClean="0"/>
              <a:t>Trzeci poziom</a:t>
            </a:r>
          </a:p>
          <a:p>
            <a:pPr lvl="3"/>
            <a:r>
              <a:rPr lang="pl-PL" noProof="0" smtClean="0"/>
              <a:t>Czwarty poziom</a:t>
            </a:r>
          </a:p>
          <a:p>
            <a:pPr lvl="4"/>
            <a:r>
              <a:rPr lang="pl-PL" noProof="0" smtClean="0"/>
              <a:t>Piąty poziom</a:t>
            </a:r>
            <a:endParaRPr lang="pl-PL" noProof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1EF59EFF-2086-4803-A28A-B5E9A1834576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1292055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宋体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宋体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宋体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宋体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宋体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ymbol zastępczy obrazu slajd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l-PL" smtClean="0">
              <a:ea typeface="宋体"/>
            </a:endParaRPr>
          </a:p>
        </p:txBody>
      </p:sp>
      <p:sp>
        <p:nvSpPr>
          <p:cNvPr id="16387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0B52665-2DA9-44B3-8D2C-DE0B7CF906EB}" type="slidenum">
              <a:rPr lang="pl-PL">
                <a:ea typeface="宋体"/>
                <a:cs typeface="宋体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pl-PL">
              <a:ea typeface="宋体"/>
              <a:cs typeface="宋体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ymbol zastępczy obrazu slajd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l-PL" smtClean="0">
              <a:ea typeface="宋体"/>
            </a:endParaRPr>
          </a:p>
        </p:txBody>
      </p:sp>
      <p:sp>
        <p:nvSpPr>
          <p:cNvPr id="18435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4428256-5C50-4FF9-8547-B31071170627}" type="slidenum">
              <a:rPr lang="pl-PL">
                <a:ea typeface="宋体"/>
                <a:cs typeface="宋体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pl-PL">
              <a:ea typeface="宋体"/>
              <a:cs typeface="宋体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ymbol zastępczy obrazu slajd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l-PL" smtClean="0">
              <a:ea typeface="宋体"/>
            </a:endParaRPr>
          </a:p>
        </p:txBody>
      </p:sp>
      <p:sp>
        <p:nvSpPr>
          <p:cNvPr id="20483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9D021A9-F676-4A87-8E56-4116C98D9F3C}" type="slidenum">
              <a:rPr lang="pl-PL">
                <a:ea typeface="宋体"/>
                <a:cs typeface="宋体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pl-PL">
              <a:ea typeface="宋体"/>
              <a:cs typeface="宋体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ymbol zastępczy obrazu slajd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l-PL" smtClean="0">
              <a:ea typeface="宋体"/>
            </a:endParaRPr>
          </a:p>
        </p:txBody>
      </p:sp>
      <p:sp>
        <p:nvSpPr>
          <p:cNvPr id="20483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9D021A9-F676-4A87-8E56-4116C98D9F3C}" type="slidenum">
              <a:rPr lang="pl-PL">
                <a:ea typeface="宋体"/>
                <a:cs typeface="宋体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pl-PL">
              <a:ea typeface="宋体"/>
              <a:cs typeface="宋体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ymbol zastępczy obrazu slajd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l-PL" smtClean="0">
              <a:ea typeface="宋体"/>
            </a:endParaRPr>
          </a:p>
        </p:txBody>
      </p:sp>
      <p:sp>
        <p:nvSpPr>
          <p:cNvPr id="20483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9D021A9-F676-4A87-8E56-4116C98D9F3C}" type="slidenum">
              <a:rPr lang="pl-PL">
                <a:ea typeface="宋体"/>
                <a:cs typeface="宋体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pl-PL">
              <a:ea typeface="宋体"/>
              <a:cs typeface="宋体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ymbol zastępczy obrazu slajd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l-PL" smtClean="0">
              <a:ea typeface="宋体"/>
            </a:endParaRPr>
          </a:p>
        </p:txBody>
      </p:sp>
      <p:sp>
        <p:nvSpPr>
          <p:cNvPr id="20483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9D021A9-F676-4A87-8E56-4116C98D9F3C}" type="slidenum">
              <a:rPr lang="pl-PL">
                <a:ea typeface="宋体"/>
                <a:cs typeface="宋体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pl-PL">
              <a:ea typeface="宋体"/>
              <a:cs typeface="宋体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ymbol zastępczy obrazu slajd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l-PL" smtClean="0">
              <a:ea typeface="宋体"/>
            </a:endParaRPr>
          </a:p>
        </p:txBody>
      </p:sp>
      <p:sp>
        <p:nvSpPr>
          <p:cNvPr id="20483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9D021A9-F676-4A87-8E56-4116C98D9F3C}" type="slidenum">
              <a:rPr lang="pl-PL">
                <a:ea typeface="宋体"/>
                <a:cs typeface="宋体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pl-PL">
              <a:ea typeface="宋体"/>
              <a:cs typeface="宋体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ymbol zastępczy obrazu slajd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pl-PL" smtClean="0">
              <a:ea typeface="宋体"/>
            </a:endParaRPr>
          </a:p>
        </p:txBody>
      </p:sp>
      <p:sp>
        <p:nvSpPr>
          <p:cNvPr id="20483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9D021A9-F676-4A87-8E56-4116C98D9F3C}" type="slidenum">
              <a:rPr lang="pl-PL">
                <a:ea typeface="宋体"/>
                <a:cs typeface="宋体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pl-PL">
              <a:ea typeface="宋体"/>
              <a:cs typeface="宋体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219200" y="3156189"/>
            <a:ext cx="13817600" cy="217781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2438400" y="5757334"/>
            <a:ext cx="11379200" cy="259644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544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5088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2633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0177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7722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5266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2810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60355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69881C-F836-4E55-9A30-97698C32B9D3}" type="datetimeFigureOut">
              <a:rPr lang="zh-CN" altLang="en-US"/>
              <a:pPr>
                <a:defRPr/>
              </a:pPr>
              <a:t>2018/12/14</a:t>
            </a:fld>
            <a:endParaRPr lang="zh-CN" altLang="en-US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EED009-E851-49D6-A9C3-9D8EFE47F665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C3B0C3-8CF7-4BE4-9E92-B78B4545C740}" type="datetimeFigureOut">
              <a:rPr lang="zh-CN" altLang="en-US"/>
              <a:pPr>
                <a:defRPr/>
              </a:pPr>
              <a:t>2018/12/14</a:t>
            </a:fld>
            <a:endParaRPr lang="zh-CN" altLang="en-US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E77C30-71D7-477F-9F9A-1CBBE2C78849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11785600" y="406873"/>
            <a:ext cx="3657600" cy="8668926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12800" y="406873"/>
            <a:ext cx="10701867" cy="8668926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9347D9-7943-4397-92C9-D6DD9817B919}" type="datetimeFigureOut">
              <a:rPr lang="zh-CN" altLang="en-US"/>
              <a:pPr>
                <a:defRPr/>
              </a:pPr>
              <a:t>2018/12/14</a:t>
            </a:fld>
            <a:endParaRPr lang="zh-CN" altLang="en-US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426DE2-0BF3-4666-9219-122BB8CDC6B2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1F8113-3704-475A-85C5-2DF4FF207A17}" type="datetimeFigureOut">
              <a:rPr lang="zh-CN" altLang="en-US"/>
              <a:pPr>
                <a:defRPr/>
              </a:pPr>
              <a:t>2018/12/14</a:t>
            </a:fld>
            <a:endParaRPr lang="zh-CN" altLang="en-US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ED3BD4-540F-46FD-95EF-1C90C4EDC4E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284112" y="6528744"/>
            <a:ext cx="13817600" cy="2017889"/>
          </a:xfrm>
        </p:spPr>
        <p:txBody>
          <a:bodyPr anchor="t"/>
          <a:lstStyle>
            <a:lvl1pPr algn="l">
              <a:defRPr sz="66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284112" y="4306245"/>
            <a:ext cx="13817600" cy="2222499"/>
          </a:xfrm>
        </p:spPr>
        <p:txBody>
          <a:bodyPr anchor="b"/>
          <a:lstStyle>
            <a:lvl1pPr marL="0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1pPr>
            <a:lvl2pPr marL="754443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2pPr>
            <a:lvl3pPr marL="1508885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3pPr>
            <a:lvl4pPr marL="2263324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4pPr>
            <a:lvl5pPr marL="3017767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5pPr>
            <a:lvl6pPr marL="3772209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6pPr>
            <a:lvl7pPr marL="4526652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7pPr>
            <a:lvl8pPr marL="5281094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8pPr>
            <a:lvl9pPr marL="6035535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F242E9-95C1-4097-964C-11FC0BE85807}" type="datetimeFigureOut">
              <a:rPr lang="zh-CN" altLang="en-US"/>
              <a:pPr>
                <a:defRPr/>
              </a:pPr>
              <a:t>2018/12/14</a:t>
            </a:fld>
            <a:endParaRPr lang="zh-CN" altLang="en-US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DBEAB2-D389-4E68-AB6E-BEB5776AA058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12800" y="2370669"/>
            <a:ext cx="7179733" cy="6705130"/>
          </a:xfrm>
        </p:spPr>
        <p:txBody>
          <a:bodyPr/>
          <a:lstStyle>
            <a:lvl1pPr>
              <a:defRPr sz="4600"/>
            </a:lvl1pPr>
            <a:lvl2pPr>
              <a:defRPr sz="4000"/>
            </a:lvl2pPr>
            <a:lvl3pPr>
              <a:defRPr sz="33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263467" y="2370669"/>
            <a:ext cx="7179733" cy="6705130"/>
          </a:xfrm>
        </p:spPr>
        <p:txBody>
          <a:bodyPr/>
          <a:lstStyle>
            <a:lvl1pPr>
              <a:defRPr sz="4600"/>
            </a:lvl1pPr>
            <a:lvl2pPr>
              <a:defRPr sz="4000"/>
            </a:lvl2pPr>
            <a:lvl3pPr>
              <a:defRPr sz="33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08B323-493C-460D-92E7-F2D498E2FA38}" type="datetimeFigureOut">
              <a:rPr lang="zh-CN" altLang="en-US"/>
              <a:pPr>
                <a:defRPr/>
              </a:pPr>
              <a:t>2018/12/14</a:t>
            </a:fld>
            <a:endParaRPr lang="zh-CN" altLang="en-US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98E9F0-0231-49A4-82D4-4DBBA8E5A988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12800" y="2274241"/>
            <a:ext cx="7182556" cy="947796"/>
          </a:xfrm>
        </p:spPr>
        <p:txBody>
          <a:bodyPr anchor="b"/>
          <a:lstStyle>
            <a:lvl1pPr marL="0" indent="0">
              <a:buNone/>
              <a:defRPr sz="4000" b="1"/>
            </a:lvl1pPr>
            <a:lvl2pPr marL="754443" indent="0">
              <a:buNone/>
              <a:defRPr sz="3300" b="1"/>
            </a:lvl2pPr>
            <a:lvl3pPr marL="1508885" indent="0">
              <a:buNone/>
              <a:defRPr sz="3000" b="1"/>
            </a:lvl3pPr>
            <a:lvl4pPr marL="2263324" indent="0">
              <a:buNone/>
              <a:defRPr sz="2600" b="1"/>
            </a:lvl4pPr>
            <a:lvl5pPr marL="3017767" indent="0">
              <a:buNone/>
              <a:defRPr sz="2600" b="1"/>
            </a:lvl5pPr>
            <a:lvl6pPr marL="3772209" indent="0">
              <a:buNone/>
              <a:defRPr sz="2600" b="1"/>
            </a:lvl6pPr>
            <a:lvl7pPr marL="4526652" indent="0">
              <a:buNone/>
              <a:defRPr sz="2600" b="1"/>
            </a:lvl7pPr>
            <a:lvl8pPr marL="5281094" indent="0">
              <a:buNone/>
              <a:defRPr sz="2600" b="1"/>
            </a:lvl8pPr>
            <a:lvl9pPr marL="6035535" indent="0">
              <a:buNone/>
              <a:defRPr sz="2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12800" y="3222037"/>
            <a:ext cx="7182556" cy="5853760"/>
          </a:xfrm>
        </p:spPr>
        <p:txBody>
          <a:bodyPr/>
          <a:lstStyle>
            <a:lvl1pPr>
              <a:defRPr sz="4000"/>
            </a:lvl1pPr>
            <a:lvl2pPr>
              <a:defRPr sz="3300"/>
            </a:lvl2pPr>
            <a:lvl3pPr>
              <a:defRPr sz="30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8257827" y="2274241"/>
            <a:ext cx="7185378" cy="947796"/>
          </a:xfrm>
        </p:spPr>
        <p:txBody>
          <a:bodyPr anchor="b"/>
          <a:lstStyle>
            <a:lvl1pPr marL="0" indent="0">
              <a:buNone/>
              <a:defRPr sz="4000" b="1"/>
            </a:lvl1pPr>
            <a:lvl2pPr marL="754443" indent="0">
              <a:buNone/>
              <a:defRPr sz="3300" b="1"/>
            </a:lvl2pPr>
            <a:lvl3pPr marL="1508885" indent="0">
              <a:buNone/>
              <a:defRPr sz="3000" b="1"/>
            </a:lvl3pPr>
            <a:lvl4pPr marL="2263324" indent="0">
              <a:buNone/>
              <a:defRPr sz="2600" b="1"/>
            </a:lvl4pPr>
            <a:lvl5pPr marL="3017767" indent="0">
              <a:buNone/>
              <a:defRPr sz="2600" b="1"/>
            </a:lvl5pPr>
            <a:lvl6pPr marL="3772209" indent="0">
              <a:buNone/>
              <a:defRPr sz="2600" b="1"/>
            </a:lvl6pPr>
            <a:lvl7pPr marL="4526652" indent="0">
              <a:buNone/>
              <a:defRPr sz="2600" b="1"/>
            </a:lvl7pPr>
            <a:lvl8pPr marL="5281094" indent="0">
              <a:buNone/>
              <a:defRPr sz="2600" b="1"/>
            </a:lvl8pPr>
            <a:lvl9pPr marL="6035535" indent="0">
              <a:buNone/>
              <a:defRPr sz="2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8257827" y="3222037"/>
            <a:ext cx="7185378" cy="5853760"/>
          </a:xfrm>
        </p:spPr>
        <p:txBody>
          <a:bodyPr/>
          <a:lstStyle>
            <a:lvl1pPr>
              <a:defRPr sz="4000"/>
            </a:lvl1pPr>
            <a:lvl2pPr>
              <a:defRPr sz="3300"/>
            </a:lvl2pPr>
            <a:lvl3pPr>
              <a:defRPr sz="30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01B2D0-9E52-4669-AE48-77570BEB0A9E}" type="datetimeFigureOut">
              <a:rPr lang="zh-CN" altLang="en-US"/>
              <a:pPr>
                <a:defRPr/>
              </a:pPr>
              <a:t>2018/12/14</a:t>
            </a:fld>
            <a:endParaRPr lang="zh-CN" altLang="en-US"/>
          </a:p>
        </p:txBody>
      </p:sp>
      <p:sp>
        <p:nvSpPr>
          <p:cNvPr id="8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B9D1ED-FE50-447B-BE24-1177FB3428C1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A7EA84-0E66-4063-9357-666DE85EE0C6}" type="datetimeFigureOut">
              <a:rPr lang="zh-CN" altLang="en-US"/>
              <a:pPr>
                <a:defRPr/>
              </a:pPr>
              <a:t>2018/12/14</a:t>
            </a:fld>
            <a:endParaRPr lang="zh-CN" altLang="en-US"/>
          </a:p>
        </p:txBody>
      </p:sp>
      <p:sp>
        <p:nvSpPr>
          <p:cNvPr id="4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396108-DFAC-4049-9CEC-6C523BB0C996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F58D66-FC68-426F-B7E4-374D24C836D7}" type="datetimeFigureOut">
              <a:rPr lang="zh-CN" altLang="en-US"/>
              <a:pPr>
                <a:defRPr/>
              </a:pPr>
              <a:t>2018/12/14</a:t>
            </a:fld>
            <a:endParaRPr lang="zh-CN" altLang="en-US"/>
          </a:p>
        </p:txBody>
      </p:sp>
      <p:sp>
        <p:nvSpPr>
          <p:cNvPr id="3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43D0F2-0C6E-40BE-82B7-84EF6075F8FF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12804" y="404518"/>
            <a:ext cx="5348112" cy="1721556"/>
          </a:xfrm>
        </p:spPr>
        <p:txBody>
          <a:bodyPr anchor="b"/>
          <a:lstStyle>
            <a:lvl1pPr algn="l">
              <a:defRPr sz="33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355644" y="404522"/>
            <a:ext cx="9087556" cy="8671279"/>
          </a:xfrm>
        </p:spPr>
        <p:txBody>
          <a:bodyPr/>
          <a:lstStyle>
            <a:lvl1pPr>
              <a:defRPr sz="5300"/>
            </a:lvl1pPr>
            <a:lvl2pPr>
              <a:defRPr sz="4600"/>
            </a:lvl2pPr>
            <a:lvl3pPr>
              <a:defRPr sz="4000"/>
            </a:lvl3pPr>
            <a:lvl4pPr>
              <a:defRPr sz="3300"/>
            </a:lvl4pPr>
            <a:lvl5pPr>
              <a:defRPr sz="3300"/>
            </a:lvl5pPr>
            <a:lvl6pPr>
              <a:defRPr sz="3300"/>
            </a:lvl6pPr>
            <a:lvl7pPr>
              <a:defRPr sz="3300"/>
            </a:lvl7pPr>
            <a:lvl8pPr>
              <a:defRPr sz="3300"/>
            </a:lvl8pPr>
            <a:lvl9pPr>
              <a:defRPr sz="33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12804" y="2126078"/>
            <a:ext cx="5348112" cy="6949723"/>
          </a:xfrm>
        </p:spPr>
        <p:txBody>
          <a:bodyPr/>
          <a:lstStyle>
            <a:lvl1pPr marL="0" indent="0">
              <a:buNone/>
              <a:defRPr sz="2300"/>
            </a:lvl1pPr>
            <a:lvl2pPr marL="754443" indent="0">
              <a:buNone/>
              <a:defRPr sz="2000"/>
            </a:lvl2pPr>
            <a:lvl3pPr marL="1508885" indent="0">
              <a:buNone/>
              <a:defRPr sz="1700"/>
            </a:lvl3pPr>
            <a:lvl4pPr marL="2263324" indent="0">
              <a:buNone/>
              <a:defRPr sz="1500"/>
            </a:lvl4pPr>
            <a:lvl5pPr marL="3017767" indent="0">
              <a:buNone/>
              <a:defRPr sz="1500"/>
            </a:lvl5pPr>
            <a:lvl6pPr marL="3772209" indent="0">
              <a:buNone/>
              <a:defRPr sz="1500"/>
            </a:lvl6pPr>
            <a:lvl7pPr marL="4526652" indent="0">
              <a:buNone/>
              <a:defRPr sz="1500"/>
            </a:lvl7pPr>
            <a:lvl8pPr marL="5281094" indent="0">
              <a:buNone/>
              <a:defRPr sz="1500"/>
            </a:lvl8pPr>
            <a:lvl9pPr marL="6035535" indent="0">
              <a:buNone/>
              <a:defRPr sz="15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72DEAA-F479-483D-BC54-2F7F491682EA}" type="datetimeFigureOut">
              <a:rPr lang="zh-CN" altLang="en-US"/>
              <a:pPr>
                <a:defRPr/>
              </a:pPr>
              <a:t>2018/12/14</a:t>
            </a:fld>
            <a:endParaRPr lang="zh-CN" altLang="en-US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7D7D1F-5BC0-420D-B043-12CCDE939CC3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186290" y="7112000"/>
            <a:ext cx="9753600" cy="839612"/>
          </a:xfrm>
        </p:spPr>
        <p:txBody>
          <a:bodyPr anchor="b"/>
          <a:lstStyle>
            <a:lvl1pPr algn="l">
              <a:defRPr sz="33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3186290" y="907815"/>
            <a:ext cx="9753600" cy="6096000"/>
          </a:xfrm>
        </p:spPr>
        <p:txBody>
          <a:bodyPr rtlCol="0">
            <a:normAutofit/>
          </a:bodyPr>
          <a:lstStyle>
            <a:lvl1pPr marL="0" indent="0">
              <a:buNone/>
              <a:defRPr sz="5300"/>
            </a:lvl1pPr>
            <a:lvl2pPr marL="754443" indent="0">
              <a:buNone/>
              <a:defRPr sz="4600"/>
            </a:lvl2pPr>
            <a:lvl3pPr marL="1508885" indent="0">
              <a:buNone/>
              <a:defRPr sz="4000"/>
            </a:lvl3pPr>
            <a:lvl4pPr marL="2263324" indent="0">
              <a:buNone/>
              <a:defRPr sz="3300"/>
            </a:lvl4pPr>
            <a:lvl5pPr marL="3017767" indent="0">
              <a:buNone/>
              <a:defRPr sz="3300"/>
            </a:lvl5pPr>
            <a:lvl6pPr marL="3772209" indent="0">
              <a:buNone/>
              <a:defRPr sz="3300"/>
            </a:lvl6pPr>
            <a:lvl7pPr marL="4526652" indent="0">
              <a:buNone/>
              <a:defRPr sz="3300"/>
            </a:lvl7pPr>
            <a:lvl8pPr marL="5281094" indent="0">
              <a:buNone/>
              <a:defRPr sz="3300"/>
            </a:lvl8pPr>
            <a:lvl9pPr marL="6035535" indent="0">
              <a:buNone/>
              <a:defRPr sz="3300"/>
            </a:lvl9pPr>
          </a:lstStyle>
          <a:p>
            <a:pPr lvl="0"/>
            <a:endParaRPr lang="pl-PL" noProof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3186290" y="7951612"/>
            <a:ext cx="9753600" cy="1192388"/>
          </a:xfrm>
        </p:spPr>
        <p:txBody>
          <a:bodyPr/>
          <a:lstStyle>
            <a:lvl1pPr marL="0" indent="0">
              <a:buNone/>
              <a:defRPr sz="2300"/>
            </a:lvl1pPr>
            <a:lvl2pPr marL="754443" indent="0">
              <a:buNone/>
              <a:defRPr sz="2000"/>
            </a:lvl2pPr>
            <a:lvl3pPr marL="1508885" indent="0">
              <a:buNone/>
              <a:defRPr sz="1700"/>
            </a:lvl3pPr>
            <a:lvl4pPr marL="2263324" indent="0">
              <a:buNone/>
              <a:defRPr sz="1500"/>
            </a:lvl4pPr>
            <a:lvl5pPr marL="3017767" indent="0">
              <a:buNone/>
              <a:defRPr sz="1500"/>
            </a:lvl5pPr>
            <a:lvl6pPr marL="3772209" indent="0">
              <a:buNone/>
              <a:defRPr sz="1500"/>
            </a:lvl6pPr>
            <a:lvl7pPr marL="4526652" indent="0">
              <a:buNone/>
              <a:defRPr sz="1500"/>
            </a:lvl7pPr>
            <a:lvl8pPr marL="5281094" indent="0">
              <a:buNone/>
              <a:defRPr sz="1500"/>
            </a:lvl8pPr>
            <a:lvl9pPr marL="6035535" indent="0">
              <a:buNone/>
              <a:defRPr sz="15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BBD568-F90B-4487-8445-FAFEBD5984B1}" type="datetimeFigureOut">
              <a:rPr lang="zh-CN" altLang="en-US"/>
              <a:pPr>
                <a:defRPr/>
              </a:pPr>
              <a:t>2018/12/14</a:t>
            </a:fld>
            <a:endParaRPr lang="zh-CN" altLang="en-US"/>
          </a:p>
        </p:txBody>
      </p:sp>
      <p:sp>
        <p:nvSpPr>
          <p:cNvPr id="6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22ADE3-FC4F-4AA9-A5F6-712D6C926280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ymbol zastępczy tytułu 1"/>
          <p:cNvSpPr>
            <a:spLocks noGrp="1"/>
          </p:cNvSpPr>
          <p:nvPr>
            <p:ph type="title"/>
          </p:nvPr>
        </p:nvSpPr>
        <p:spPr bwMode="auto">
          <a:xfrm>
            <a:off x="812800" y="406400"/>
            <a:ext cx="14630400" cy="1693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50889" tIns="75444" rIns="150889" bIns="754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</a:t>
            </a:r>
          </a:p>
        </p:txBody>
      </p:sp>
      <p:sp>
        <p:nvSpPr>
          <p:cNvPr id="1027" name="Symbol zastępczy tekstu 2"/>
          <p:cNvSpPr>
            <a:spLocks noGrp="1"/>
          </p:cNvSpPr>
          <p:nvPr>
            <p:ph type="body" idx="1"/>
          </p:nvPr>
        </p:nvSpPr>
        <p:spPr bwMode="auto">
          <a:xfrm>
            <a:off x="812800" y="2370138"/>
            <a:ext cx="14630400" cy="670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50889" tIns="75444" rIns="150889" bIns="754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12800" y="9417050"/>
            <a:ext cx="3792538" cy="541338"/>
          </a:xfrm>
          <a:prstGeom prst="rect">
            <a:avLst/>
          </a:prstGeom>
        </p:spPr>
        <p:txBody>
          <a:bodyPr vert="horz" lIns="150889" tIns="75444" rIns="150889" bIns="75444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20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CB57220E-0072-4251-B811-7081F1098078}" type="datetimeFigureOut">
              <a:rPr lang="zh-CN" altLang="en-US"/>
              <a:pPr>
                <a:defRPr/>
              </a:pPr>
              <a:t>2018/12/14</a:t>
            </a:fld>
            <a:endParaRPr lang="zh-CN" altLang="en-US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5554663" y="9417050"/>
            <a:ext cx="5146675" cy="541338"/>
          </a:xfrm>
          <a:prstGeom prst="rect">
            <a:avLst/>
          </a:prstGeom>
        </p:spPr>
        <p:txBody>
          <a:bodyPr vert="horz" lIns="150889" tIns="75444" rIns="150889" bIns="75444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20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11650663" y="9417050"/>
            <a:ext cx="3792537" cy="541338"/>
          </a:xfrm>
          <a:prstGeom prst="rect">
            <a:avLst/>
          </a:prstGeom>
        </p:spPr>
        <p:txBody>
          <a:bodyPr vert="horz" lIns="150889" tIns="75444" rIns="150889" bIns="75444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20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420B27A1-1B69-4ABE-B0FA-225D6FDD4E1D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txStyles>
    <p:titleStyle>
      <a:lvl1pPr algn="ctr" defTabSz="1508125" rtl="0" fontAlgn="base">
        <a:spcBef>
          <a:spcPct val="0"/>
        </a:spcBef>
        <a:spcAft>
          <a:spcPct val="0"/>
        </a:spcAft>
        <a:defRPr sz="7300" kern="1200">
          <a:solidFill>
            <a:schemeClr val="tx1"/>
          </a:solidFill>
          <a:latin typeface="+mj-lt"/>
          <a:ea typeface="+mj-ea"/>
          <a:cs typeface="宋体"/>
        </a:defRPr>
      </a:lvl1pPr>
      <a:lvl2pPr algn="ctr" defTabSz="1508125" rtl="0" fontAlgn="base">
        <a:spcBef>
          <a:spcPct val="0"/>
        </a:spcBef>
        <a:spcAft>
          <a:spcPct val="0"/>
        </a:spcAft>
        <a:defRPr sz="7300">
          <a:solidFill>
            <a:schemeClr val="tx1"/>
          </a:solidFill>
          <a:latin typeface="Calibri" pitchFamily="34" charset="0"/>
          <a:ea typeface="宋体"/>
          <a:cs typeface="宋体"/>
        </a:defRPr>
      </a:lvl2pPr>
      <a:lvl3pPr algn="ctr" defTabSz="1508125" rtl="0" fontAlgn="base">
        <a:spcBef>
          <a:spcPct val="0"/>
        </a:spcBef>
        <a:spcAft>
          <a:spcPct val="0"/>
        </a:spcAft>
        <a:defRPr sz="7300">
          <a:solidFill>
            <a:schemeClr val="tx1"/>
          </a:solidFill>
          <a:latin typeface="Calibri" pitchFamily="34" charset="0"/>
          <a:ea typeface="宋体"/>
          <a:cs typeface="宋体"/>
        </a:defRPr>
      </a:lvl3pPr>
      <a:lvl4pPr algn="ctr" defTabSz="1508125" rtl="0" fontAlgn="base">
        <a:spcBef>
          <a:spcPct val="0"/>
        </a:spcBef>
        <a:spcAft>
          <a:spcPct val="0"/>
        </a:spcAft>
        <a:defRPr sz="7300">
          <a:solidFill>
            <a:schemeClr val="tx1"/>
          </a:solidFill>
          <a:latin typeface="Calibri" pitchFamily="34" charset="0"/>
          <a:ea typeface="宋体"/>
          <a:cs typeface="宋体"/>
        </a:defRPr>
      </a:lvl4pPr>
      <a:lvl5pPr algn="ctr" defTabSz="1508125" rtl="0" fontAlgn="base">
        <a:spcBef>
          <a:spcPct val="0"/>
        </a:spcBef>
        <a:spcAft>
          <a:spcPct val="0"/>
        </a:spcAft>
        <a:defRPr sz="7300">
          <a:solidFill>
            <a:schemeClr val="tx1"/>
          </a:solidFill>
          <a:latin typeface="Calibri" pitchFamily="34" charset="0"/>
          <a:ea typeface="宋体"/>
          <a:cs typeface="宋体"/>
        </a:defRPr>
      </a:lvl5pPr>
      <a:lvl6pPr marL="457200" algn="ctr" defTabSz="1508125" rtl="0" fontAlgn="base">
        <a:spcBef>
          <a:spcPct val="0"/>
        </a:spcBef>
        <a:spcAft>
          <a:spcPct val="0"/>
        </a:spcAft>
        <a:defRPr sz="7300">
          <a:solidFill>
            <a:schemeClr val="tx1"/>
          </a:solidFill>
          <a:latin typeface="Calibri" pitchFamily="34" charset="0"/>
          <a:ea typeface="宋体"/>
          <a:cs typeface="宋体"/>
        </a:defRPr>
      </a:lvl6pPr>
      <a:lvl7pPr marL="914400" algn="ctr" defTabSz="1508125" rtl="0" fontAlgn="base">
        <a:spcBef>
          <a:spcPct val="0"/>
        </a:spcBef>
        <a:spcAft>
          <a:spcPct val="0"/>
        </a:spcAft>
        <a:defRPr sz="7300">
          <a:solidFill>
            <a:schemeClr val="tx1"/>
          </a:solidFill>
          <a:latin typeface="Calibri" pitchFamily="34" charset="0"/>
          <a:ea typeface="宋体"/>
          <a:cs typeface="宋体"/>
        </a:defRPr>
      </a:lvl7pPr>
      <a:lvl8pPr marL="1371600" algn="ctr" defTabSz="1508125" rtl="0" fontAlgn="base">
        <a:spcBef>
          <a:spcPct val="0"/>
        </a:spcBef>
        <a:spcAft>
          <a:spcPct val="0"/>
        </a:spcAft>
        <a:defRPr sz="7300">
          <a:solidFill>
            <a:schemeClr val="tx1"/>
          </a:solidFill>
          <a:latin typeface="Calibri" pitchFamily="34" charset="0"/>
          <a:ea typeface="宋体"/>
          <a:cs typeface="宋体"/>
        </a:defRPr>
      </a:lvl8pPr>
      <a:lvl9pPr marL="1828800" algn="ctr" defTabSz="1508125" rtl="0" fontAlgn="base">
        <a:spcBef>
          <a:spcPct val="0"/>
        </a:spcBef>
        <a:spcAft>
          <a:spcPct val="0"/>
        </a:spcAft>
        <a:defRPr sz="7300">
          <a:solidFill>
            <a:schemeClr val="tx1"/>
          </a:solidFill>
          <a:latin typeface="Calibri" pitchFamily="34" charset="0"/>
          <a:ea typeface="宋体"/>
          <a:cs typeface="宋体"/>
        </a:defRPr>
      </a:lvl9pPr>
    </p:titleStyle>
    <p:bodyStyle>
      <a:lvl1pPr marL="565150" indent="-565150" algn="l" defTabSz="1508125" rtl="0" fontAlgn="base">
        <a:spcBef>
          <a:spcPct val="20000"/>
        </a:spcBef>
        <a:spcAft>
          <a:spcPct val="0"/>
        </a:spcAft>
        <a:buFont typeface="Arial" charset="0"/>
        <a:buChar char="•"/>
        <a:defRPr sz="5300" kern="1200">
          <a:solidFill>
            <a:schemeClr val="tx1"/>
          </a:solidFill>
          <a:latin typeface="+mn-lt"/>
          <a:ea typeface="+mn-ea"/>
          <a:cs typeface="宋体"/>
        </a:defRPr>
      </a:lvl1pPr>
      <a:lvl2pPr marL="1225550" indent="-471488" algn="l" defTabSz="1508125" rtl="0" fontAlgn="base">
        <a:spcBef>
          <a:spcPct val="20000"/>
        </a:spcBef>
        <a:spcAft>
          <a:spcPct val="0"/>
        </a:spcAft>
        <a:buFont typeface="Arial" charset="0"/>
        <a:buChar char="–"/>
        <a:defRPr sz="4600" kern="1200">
          <a:solidFill>
            <a:schemeClr val="tx1"/>
          </a:solidFill>
          <a:latin typeface="+mn-lt"/>
          <a:ea typeface="+mn-ea"/>
          <a:cs typeface="宋体"/>
        </a:defRPr>
      </a:lvl2pPr>
      <a:lvl3pPr marL="1885950" indent="-376238" algn="l" defTabSz="1508125" rtl="0" fontAlgn="base">
        <a:spcBef>
          <a:spcPct val="20000"/>
        </a:spcBef>
        <a:spcAft>
          <a:spcPct val="0"/>
        </a:spcAft>
        <a:buFont typeface="Arial" charset="0"/>
        <a:buChar char="•"/>
        <a:defRPr sz="4000" kern="1200">
          <a:solidFill>
            <a:schemeClr val="tx1"/>
          </a:solidFill>
          <a:latin typeface="+mn-lt"/>
          <a:ea typeface="+mn-ea"/>
          <a:cs typeface="宋体"/>
        </a:defRPr>
      </a:lvl3pPr>
      <a:lvl4pPr marL="2640013" indent="-376238" algn="l" defTabSz="1508125" rtl="0" fontAlgn="base">
        <a:spcBef>
          <a:spcPct val="20000"/>
        </a:spcBef>
        <a:spcAft>
          <a:spcPct val="0"/>
        </a:spcAft>
        <a:buFont typeface="Arial" charset="0"/>
        <a:buChar char="–"/>
        <a:defRPr sz="3300" kern="1200">
          <a:solidFill>
            <a:schemeClr val="tx1"/>
          </a:solidFill>
          <a:latin typeface="+mn-lt"/>
          <a:ea typeface="+mn-ea"/>
          <a:cs typeface="宋体"/>
        </a:defRPr>
      </a:lvl4pPr>
      <a:lvl5pPr marL="3394075" indent="-376238" algn="l" defTabSz="1508125" rtl="0" fontAlgn="base">
        <a:spcBef>
          <a:spcPct val="20000"/>
        </a:spcBef>
        <a:spcAft>
          <a:spcPct val="0"/>
        </a:spcAft>
        <a:buFont typeface="Arial" charset="0"/>
        <a:buChar char="»"/>
        <a:defRPr sz="3300" kern="1200">
          <a:solidFill>
            <a:schemeClr val="tx1"/>
          </a:solidFill>
          <a:latin typeface="+mn-lt"/>
          <a:ea typeface="+mn-ea"/>
          <a:cs typeface="宋体"/>
        </a:defRPr>
      </a:lvl5pPr>
      <a:lvl6pPr marL="4149431" indent="-377221" algn="l" defTabSz="1508885" rtl="0" eaLnBrk="1" latinLnBrk="0" hangingPunct="1">
        <a:spcBef>
          <a:spcPct val="20000"/>
        </a:spcBef>
        <a:buFont typeface="Arial" pitchFamily="34" charset="0"/>
        <a:buChar char="•"/>
        <a:defRPr sz="3300" kern="1200">
          <a:solidFill>
            <a:schemeClr val="tx1"/>
          </a:solidFill>
          <a:latin typeface="+mn-lt"/>
          <a:ea typeface="+mn-ea"/>
          <a:cs typeface="+mn-cs"/>
        </a:defRPr>
      </a:lvl6pPr>
      <a:lvl7pPr marL="4903873" indent="-377221" algn="l" defTabSz="1508885" rtl="0" eaLnBrk="1" latinLnBrk="0" hangingPunct="1">
        <a:spcBef>
          <a:spcPct val="20000"/>
        </a:spcBef>
        <a:buFont typeface="Arial" pitchFamily="34" charset="0"/>
        <a:buChar char="•"/>
        <a:defRPr sz="3300" kern="1200">
          <a:solidFill>
            <a:schemeClr val="tx1"/>
          </a:solidFill>
          <a:latin typeface="+mn-lt"/>
          <a:ea typeface="+mn-ea"/>
          <a:cs typeface="+mn-cs"/>
        </a:defRPr>
      </a:lvl7pPr>
      <a:lvl8pPr marL="5658314" indent="-377221" algn="l" defTabSz="1508885" rtl="0" eaLnBrk="1" latinLnBrk="0" hangingPunct="1">
        <a:spcBef>
          <a:spcPct val="20000"/>
        </a:spcBef>
        <a:buFont typeface="Arial" pitchFamily="34" charset="0"/>
        <a:buChar char="•"/>
        <a:defRPr sz="3300" kern="1200">
          <a:solidFill>
            <a:schemeClr val="tx1"/>
          </a:solidFill>
          <a:latin typeface="+mn-lt"/>
          <a:ea typeface="+mn-ea"/>
          <a:cs typeface="+mn-cs"/>
        </a:defRPr>
      </a:lvl8pPr>
      <a:lvl9pPr marL="6412757" indent="-377221" algn="l" defTabSz="1508885" rtl="0" eaLnBrk="1" latinLnBrk="0" hangingPunct="1">
        <a:spcBef>
          <a:spcPct val="20000"/>
        </a:spcBef>
        <a:buFont typeface="Arial" pitchFamily="34" charset="0"/>
        <a:buChar char="•"/>
        <a:defRPr sz="3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1508885" rtl="0" eaLnBrk="1" latinLnBrk="0" hangingPunct="1"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54443" algn="l" defTabSz="1508885" rtl="0" eaLnBrk="1" latinLnBrk="0" hangingPunct="1"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508885" algn="l" defTabSz="1508885" rtl="0" eaLnBrk="1" latinLnBrk="0" hangingPunct="1"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263324" algn="l" defTabSz="1508885" rtl="0" eaLnBrk="1" latinLnBrk="0" hangingPunct="1">
        <a:defRPr sz="3000" kern="1200">
          <a:solidFill>
            <a:schemeClr val="tx1"/>
          </a:solidFill>
          <a:latin typeface="+mn-lt"/>
          <a:ea typeface="+mn-ea"/>
          <a:cs typeface="+mn-cs"/>
        </a:defRPr>
      </a:lvl4pPr>
      <a:lvl5pPr marL="3017767" algn="l" defTabSz="1508885" rtl="0" eaLnBrk="1" latinLnBrk="0" hangingPunct="1">
        <a:defRPr sz="3000" kern="1200">
          <a:solidFill>
            <a:schemeClr val="tx1"/>
          </a:solidFill>
          <a:latin typeface="+mn-lt"/>
          <a:ea typeface="+mn-ea"/>
          <a:cs typeface="+mn-cs"/>
        </a:defRPr>
      </a:lvl5pPr>
      <a:lvl6pPr marL="3772209" algn="l" defTabSz="1508885" rtl="0" eaLnBrk="1" latinLnBrk="0" hangingPunct="1">
        <a:defRPr sz="3000" kern="1200">
          <a:solidFill>
            <a:schemeClr val="tx1"/>
          </a:solidFill>
          <a:latin typeface="+mn-lt"/>
          <a:ea typeface="+mn-ea"/>
          <a:cs typeface="+mn-cs"/>
        </a:defRPr>
      </a:lvl6pPr>
      <a:lvl7pPr marL="4526652" algn="l" defTabSz="1508885" rtl="0" eaLnBrk="1" latinLnBrk="0" hangingPunct="1">
        <a:defRPr sz="3000" kern="1200">
          <a:solidFill>
            <a:schemeClr val="tx1"/>
          </a:solidFill>
          <a:latin typeface="+mn-lt"/>
          <a:ea typeface="+mn-ea"/>
          <a:cs typeface="+mn-cs"/>
        </a:defRPr>
      </a:lvl7pPr>
      <a:lvl8pPr marL="5281094" algn="l" defTabSz="1508885" rtl="0" eaLnBrk="1" latinLnBrk="0" hangingPunct="1">
        <a:defRPr sz="3000" kern="1200">
          <a:solidFill>
            <a:schemeClr val="tx1"/>
          </a:solidFill>
          <a:latin typeface="+mn-lt"/>
          <a:ea typeface="+mn-ea"/>
          <a:cs typeface="+mn-cs"/>
        </a:defRPr>
      </a:lvl8pPr>
      <a:lvl9pPr marL="6035535" algn="l" defTabSz="1508885" rtl="0" eaLnBrk="1" latinLnBrk="0" hangingPunct="1">
        <a:defRPr sz="3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9" name="pole tekstowe 468"/>
          <p:cNvSpPr txBox="1"/>
          <p:nvPr/>
        </p:nvSpPr>
        <p:spPr>
          <a:xfrm>
            <a:off x="2773758" y="2274871"/>
            <a:ext cx="10623550" cy="280076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4800" b="1" dirty="0" smtClean="0">
                <a:latin typeface="Calibri" pitchFamily="34" charset="0"/>
                <a:ea typeface="+mn-ea"/>
                <a:cs typeface="Calibri" pitchFamily="34" charset="0"/>
              </a:rPr>
              <a:t>Projekt KRK 2.0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2800" b="1" dirty="0" smtClean="0">
                <a:latin typeface="Calibri" pitchFamily="34" charset="0"/>
                <a:ea typeface="+mn-ea"/>
                <a:cs typeface="Calibri" pitchFamily="34" charset="0"/>
              </a:rPr>
              <a:t>Budowa systemu informatycznego Krajowego Rejestru Karnego wraz ze zmianami organizacyjnymi i legislacyjnymi</a:t>
            </a:r>
            <a:endParaRPr lang="pl-PL" sz="2800" b="1" dirty="0">
              <a:latin typeface="Calibri" pitchFamily="34" charset="0"/>
              <a:ea typeface="+mn-ea"/>
              <a:cs typeface="Calibri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sz="2400" dirty="0" smtClean="0">
              <a:latin typeface="Calibri" pitchFamily="34" charset="0"/>
              <a:ea typeface="+mn-ea"/>
              <a:cs typeface="Calibri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sz="2400" dirty="0">
              <a:latin typeface="Calibri" pitchFamily="34" charset="0"/>
              <a:ea typeface="+mn-ea"/>
              <a:cs typeface="Calibri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2400" dirty="0" smtClean="0">
                <a:latin typeface="Calibri" pitchFamily="34" charset="0"/>
                <a:ea typeface="+mn-ea"/>
                <a:cs typeface="Calibri" pitchFamily="34" charset="0"/>
              </a:rPr>
              <a:t>Harmonogram projektu po zmianach</a:t>
            </a:r>
            <a:endParaRPr lang="pl-PL" sz="2400" dirty="0">
              <a:latin typeface="Calibri" pitchFamily="34" charset="0"/>
              <a:ea typeface="+mn-ea"/>
              <a:cs typeface="Calibri" pitchFamily="34" charset="0"/>
            </a:endParaRPr>
          </a:p>
        </p:txBody>
      </p:sp>
      <p:sp>
        <p:nvSpPr>
          <p:cNvPr id="2" name="Prostokąt 1"/>
          <p:cNvSpPr/>
          <p:nvPr/>
        </p:nvSpPr>
        <p:spPr>
          <a:xfrm>
            <a:off x="6593973" y="9209543"/>
            <a:ext cx="2983125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pl-PL" dirty="0">
                <a:solidFill>
                  <a:schemeClr val="bg1">
                    <a:lumMod val="50000"/>
                  </a:schemeClr>
                </a:solidFill>
                <a:latin typeface="+mj-lt"/>
                <a:ea typeface="+mn-ea"/>
                <a:cs typeface="Arial" pitchFamily="34" charset="0"/>
              </a:rPr>
              <a:t>Warszawa, </a:t>
            </a:r>
            <a:r>
              <a:rPr lang="pl-PL" dirty="0" smtClean="0">
                <a:solidFill>
                  <a:schemeClr val="bg1">
                    <a:lumMod val="50000"/>
                  </a:schemeClr>
                </a:solidFill>
                <a:latin typeface="+mj-lt"/>
                <a:ea typeface="+mn-ea"/>
                <a:cs typeface="Arial" pitchFamily="34" charset="0"/>
              </a:rPr>
              <a:t>20 grudnia 2018 </a:t>
            </a:r>
            <a:r>
              <a:rPr lang="pl-PL" dirty="0">
                <a:solidFill>
                  <a:schemeClr val="bg1">
                    <a:lumMod val="50000"/>
                  </a:schemeClr>
                </a:solidFill>
                <a:latin typeface="+mj-lt"/>
                <a:ea typeface="+mn-ea"/>
                <a:cs typeface="Arial" pitchFamily="34" charset="0"/>
              </a:rPr>
              <a:t>r.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7797" y="7429837"/>
            <a:ext cx="4655473" cy="11670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az 5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48002" y="7220651"/>
            <a:ext cx="4161175" cy="1438911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az 6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5620" y="7256431"/>
            <a:ext cx="3070956" cy="143891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owolny kształt 4"/>
          <p:cNvSpPr/>
          <p:nvPr/>
        </p:nvSpPr>
        <p:spPr>
          <a:xfrm rot="5418000">
            <a:off x="4249168" y="1611614"/>
            <a:ext cx="1246187" cy="1246188"/>
          </a:xfrm>
          <a:custGeom>
            <a:avLst>
              <a:gd name="f0" fmla="val 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solidFill>
            <a:srgbClr val="00B0F0"/>
          </a:solidFill>
          <a:ln w="36720">
            <a:solidFill>
              <a:srgbClr val="00B0F0"/>
            </a:solidFill>
            <a:prstDash val="solid"/>
          </a:ln>
        </p:spPr>
        <p:txBody>
          <a:bodyPr lIns="108000" tIns="78840" rIns="108000" bIns="63000" anchor="ctr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tabLst>
                <a:tab pos="0" algn="l"/>
                <a:tab pos="699840" algn="l"/>
                <a:tab pos="1423799" algn="l"/>
                <a:tab pos="2147760" algn="l"/>
                <a:tab pos="2871720" algn="l"/>
                <a:tab pos="3595680" algn="l"/>
                <a:tab pos="4343400" algn="l"/>
                <a:tab pos="5043240" algn="l"/>
                <a:tab pos="5767200" algn="l"/>
                <a:tab pos="6491160" algn="l"/>
                <a:tab pos="7218360" algn="l"/>
                <a:tab pos="7939080" algn="l"/>
                <a:tab pos="8686800" algn="l"/>
                <a:tab pos="9386640" algn="l"/>
                <a:tab pos="9410400" algn="l"/>
                <a:tab pos="9859680" algn="l"/>
                <a:tab pos="10321920" algn="l"/>
                <a:tab pos="10779119" algn="l"/>
                <a:tab pos="10780560" algn="l"/>
                <a:tab pos="10782000" algn="l"/>
              </a:tabLst>
              <a:defRPr/>
            </a:pPr>
            <a:endParaRPr lang="pl-PL">
              <a:solidFill>
                <a:srgbClr val="000000"/>
              </a:solidFill>
              <a:latin typeface="Arial" pitchFamily="18"/>
              <a:ea typeface="Arial Unicode MS" pitchFamily="2"/>
              <a:cs typeface="Arial Unicode MS" pitchFamily="2"/>
            </a:endParaRPr>
          </a:p>
          <a:p>
            <a:pPr fontAlgn="auto" hangingPunct="0">
              <a:spcBef>
                <a:spcPts val="0"/>
              </a:spcBef>
              <a:spcAft>
                <a:spcPts val="0"/>
              </a:spcAft>
              <a:tabLst>
                <a:tab pos="0" algn="l"/>
                <a:tab pos="699840" algn="l"/>
                <a:tab pos="1423799" algn="l"/>
                <a:tab pos="2147760" algn="l"/>
                <a:tab pos="2871720" algn="l"/>
                <a:tab pos="3595680" algn="l"/>
                <a:tab pos="4343400" algn="l"/>
                <a:tab pos="5043240" algn="l"/>
                <a:tab pos="5767200" algn="l"/>
                <a:tab pos="6491160" algn="l"/>
                <a:tab pos="7218360" algn="l"/>
                <a:tab pos="7939080" algn="l"/>
                <a:tab pos="8686800" algn="l"/>
                <a:tab pos="9386640" algn="l"/>
                <a:tab pos="9410400" algn="l"/>
                <a:tab pos="9859680" algn="l"/>
                <a:tab pos="10321920" algn="l"/>
                <a:tab pos="10779119" algn="l"/>
                <a:tab pos="10780560" algn="l"/>
                <a:tab pos="10782000" algn="l"/>
              </a:tabLst>
              <a:defRPr/>
            </a:pPr>
            <a:endParaRPr lang="pl-PL" b="1">
              <a:solidFill>
                <a:srgbClr val="000000"/>
              </a:solidFill>
              <a:latin typeface="Calibri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6" name="Dowolny kształt 5"/>
          <p:cNvSpPr/>
          <p:nvPr/>
        </p:nvSpPr>
        <p:spPr>
          <a:xfrm rot="5418000">
            <a:off x="4242818" y="2887964"/>
            <a:ext cx="1244600" cy="1244600"/>
          </a:xfrm>
          <a:custGeom>
            <a:avLst>
              <a:gd name="f0" fmla="val 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solidFill>
            <a:srgbClr val="C00000"/>
          </a:solidFill>
          <a:ln w="36720">
            <a:solidFill>
              <a:srgbClr val="C00000"/>
            </a:solidFill>
            <a:prstDash val="solid"/>
          </a:ln>
        </p:spPr>
        <p:txBody>
          <a:bodyPr lIns="108000" tIns="78840" rIns="108000" bIns="63000" anchor="ctr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tabLst>
                <a:tab pos="0" algn="l"/>
                <a:tab pos="699840" algn="l"/>
                <a:tab pos="1423799" algn="l"/>
                <a:tab pos="2147760" algn="l"/>
                <a:tab pos="2871720" algn="l"/>
                <a:tab pos="3595680" algn="l"/>
                <a:tab pos="4343400" algn="l"/>
                <a:tab pos="5043240" algn="l"/>
                <a:tab pos="5767200" algn="l"/>
                <a:tab pos="6491160" algn="l"/>
                <a:tab pos="7218360" algn="l"/>
                <a:tab pos="7939080" algn="l"/>
                <a:tab pos="8686800" algn="l"/>
                <a:tab pos="9386640" algn="l"/>
                <a:tab pos="9410400" algn="l"/>
                <a:tab pos="9859680" algn="l"/>
                <a:tab pos="10321920" algn="l"/>
                <a:tab pos="10779119" algn="l"/>
                <a:tab pos="10780560" algn="l"/>
                <a:tab pos="10782000" algn="l"/>
              </a:tabLst>
              <a:defRPr/>
            </a:pPr>
            <a:endParaRPr lang="pl-PL">
              <a:solidFill>
                <a:srgbClr val="000000"/>
              </a:solidFill>
              <a:latin typeface="Arial" pitchFamily="18"/>
              <a:ea typeface="Arial Unicode MS" pitchFamily="2"/>
              <a:cs typeface="Arial Unicode MS" pitchFamily="2"/>
            </a:endParaRPr>
          </a:p>
          <a:p>
            <a:pPr fontAlgn="auto" hangingPunct="0">
              <a:spcBef>
                <a:spcPts val="0"/>
              </a:spcBef>
              <a:spcAft>
                <a:spcPts val="0"/>
              </a:spcAft>
              <a:tabLst>
                <a:tab pos="0" algn="l"/>
                <a:tab pos="699840" algn="l"/>
                <a:tab pos="1423799" algn="l"/>
                <a:tab pos="2147760" algn="l"/>
                <a:tab pos="2871720" algn="l"/>
                <a:tab pos="3595680" algn="l"/>
                <a:tab pos="4343400" algn="l"/>
                <a:tab pos="5043240" algn="l"/>
                <a:tab pos="5767200" algn="l"/>
                <a:tab pos="6491160" algn="l"/>
                <a:tab pos="7218360" algn="l"/>
                <a:tab pos="7939080" algn="l"/>
                <a:tab pos="8686800" algn="l"/>
                <a:tab pos="9386640" algn="l"/>
                <a:tab pos="9410400" algn="l"/>
                <a:tab pos="9859680" algn="l"/>
                <a:tab pos="10321920" algn="l"/>
                <a:tab pos="10779119" algn="l"/>
                <a:tab pos="10780560" algn="l"/>
                <a:tab pos="10782000" algn="l"/>
              </a:tabLst>
              <a:defRPr/>
            </a:pPr>
            <a:endParaRPr lang="pl-PL" b="1">
              <a:solidFill>
                <a:srgbClr val="000000"/>
              </a:solidFill>
              <a:latin typeface="Calibri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7" name="Dowolny kształt 6"/>
          <p:cNvSpPr/>
          <p:nvPr/>
        </p:nvSpPr>
        <p:spPr>
          <a:xfrm rot="5418000">
            <a:off x="4242818" y="4167489"/>
            <a:ext cx="1244600" cy="1244600"/>
          </a:xfrm>
          <a:custGeom>
            <a:avLst>
              <a:gd name="f0" fmla="val 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solidFill>
            <a:srgbClr val="25CD29"/>
          </a:solidFill>
          <a:ln w="36720">
            <a:solidFill>
              <a:srgbClr val="25CD29"/>
            </a:solidFill>
            <a:prstDash val="solid"/>
          </a:ln>
        </p:spPr>
        <p:txBody>
          <a:bodyPr lIns="108000" tIns="78840" rIns="108000" bIns="63000" anchor="ctr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tabLst>
                <a:tab pos="0" algn="l"/>
                <a:tab pos="699840" algn="l"/>
                <a:tab pos="1423799" algn="l"/>
                <a:tab pos="2147760" algn="l"/>
                <a:tab pos="2871720" algn="l"/>
                <a:tab pos="3595680" algn="l"/>
                <a:tab pos="4343400" algn="l"/>
                <a:tab pos="5043240" algn="l"/>
                <a:tab pos="5767200" algn="l"/>
                <a:tab pos="6491160" algn="l"/>
                <a:tab pos="7218360" algn="l"/>
                <a:tab pos="7939080" algn="l"/>
                <a:tab pos="8686800" algn="l"/>
                <a:tab pos="9386640" algn="l"/>
                <a:tab pos="9410400" algn="l"/>
                <a:tab pos="9859680" algn="l"/>
                <a:tab pos="10321920" algn="l"/>
                <a:tab pos="10779119" algn="l"/>
                <a:tab pos="10780560" algn="l"/>
                <a:tab pos="10782000" algn="l"/>
              </a:tabLst>
              <a:defRPr/>
            </a:pPr>
            <a:endParaRPr lang="pl-PL">
              <a:solidFill>
                <a:srgbClr val="000000"/>
              </a:solidFill>
              <a:latin typeface="Arial" pitchFamily="18"/>
              <a:ea typeface="Arial Unicode MS" pitchFamily="2"/>
              <a:cs typeface="Arial Unicode MS" pitchFamily="2"/>
            </a:endParaRPr>
          </a:p>
          <a:p>
            <a:pPr fontAlgn="auto" hangingPunct="0">
              <a:spcBef>
                <a:spcPts val="0"/>
              </a:spcBef>
              <a:spcAft>
                <a:spcPts val="0"/>
              </a:spcAft>
              <a:tabLst>
                <a:tab pos="0" algn="l"/>
                <a:tab pos="699840" algn="l"/>
                <a:tab pos="1423799" algn="l"/>
                <a:tab pos="2147760" algn="l"/>
                <a:tab pos="2871720" algn="l"/>
                <a:tab pos="3595680" algn="l"/>
                <a:tab pos="4343400" algn="l"/>
                <a:tab pos="5043240" algn="l"/>
                <a:tab pos="5767200" algn="l"/>
                <a:tab pos="6491160" algn="l"/>
                <a:tab pos="7218360" algn="l"/>
                <a:tab pos="7939080" algn="l"/>
                <a:tab pos="8686800" algn="l"/>
                <a:tab pos="9386640" algn="l"/>
                <a:tab pos="9410400" algn="l"/>
                <a:tab pos="9859680" algn="l"/>
                <a:tab pos="10321920" algn="l"/>
                <a:tab pos="10779119" algn="l"/>
                <a:tab pos="10780560" algn="l"/>
                <a:tab pos="10782000" algn="l"/>
              </a:tabLst>
              <a:defRPr/>
            </a:pPr>
            <a:endParaRPr lang="pl-PL" b="1">
              <a:solidFill>
                <a:srgbClr val="000000"/>
              </a:solidFill>
              <a:latin typeface="Calibri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9" name="pole tekstowe 8"/>
          <p:cNvSpPr txBox="1"/>
          <p:nvPr/>
        </p:nvSpPr>
        <p:spPr>
          <a:xfrm>
            <a:off x="6155224" y="3269130"/>
            <a:ext cx="7016923" cy="482268"/>
          </a:xfrm>
          <a:prstGeom prst="rect">
            <a:avLst/>
          </a:prstGeom>
          <a:noFill/>
          <a:ln>
            <a:noFill/>
          </a:ln>
        </p:spPr>
        <p:txBody>
          <a:bodyPr wrap="square" lIns="18000" tIns="45000" rIns="18000" bIns="45000" compatLnSpc="0">
            <a:spAutoFit/>
          </a:bodyPr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2500" dirty="0" smtClean="0">
                <a:solidFill>
                  <a:srgbClr val="666666"/>
                </a:solidFill>
                <a:latin typeface="Calibri" pitchFamily="34"/>
                <a:ea typeface="Arial Unicode MS" pitchFamily="2"/>
                <a:cs typeface="Arial Unicode MS" pitchFamily="2"/>
              </a:rPr>
              <a:t>Harmonogram</a:t>
            </a:r>
            <a:endParaRPr lang="pl-PL" sz="2500" dirty="0">
              <a:solidFill>
                <a:srgbClr val="666666"/>
              </a:solidFill>
              <a:latin typeface="Calibri" pitchFamily="34"/>
              <a:ea typeface="Arial Unicode MS" pitchFamily="2"/>
              <a:cs typeface="Arial Unicode MS" pitchFamily="2"/>
            </a:endParaRPr>
          </a:p>
        </p:txBody>
      </p:sp>
      <p:sp>
        <p:nvSpPr>
          <p:cNvPr id="10" name="pole tekstowe 9"/>
          <p:cNvSpPr txBox="1"/>
          <p:nvPr/>
        </p:nvSpPr>
        <p:spPr>
          <a:xfrm>
            <a:off x="6205034" y="4548489"/>
            <a:ext cx="1854157" cy="482268"/>
          </a:xfrm>
          <a:prstGeom prst="rect">
            <a:avLst/>
          </a:prstGeom>
          <a:noFill/>
          <a:ln>
            <a:noFill/>
          </a:ln>
        </p:spPr>
        <p:txBody>
          <a:bodyPr wrap="none" lIns="18000" tIns="45000" rIns="18000" bIns="45000" compatLnSpc="0">
            <a:spAutoFit/>
          </a:bodyPr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2500" dirty="0" smtClean="0">
                <a:solidFill>
                  <a:srgbClr val="666666"/>
                </a:solidFill>
                <a:latin typeface="Calibri" pitchFamily="34"/>
                <a:ea typeface="Arial Unicode MS" pitchFamily="2"/>
                <a:cs typeface="Arial Unicode MS" pitchFamily="2"/>
              </a:rPr>
              <a:t>Zakres etapu I</a:t>
            </a:r>
            <a:endParaRPr lang="pl-PL" sz="2500" dirty="0">
              <a:solidFill>
                <a:srgbClr val="666666"/>
              </a:solidFill>
              <a:latin typeface="Calibri" pitchFamily="34"/>
              <a:ea typeface="Arial Unicode MS" pitchFamily="2"/>
              <a:cs typeface="Arial Unicode MS" pitchFamily="2"/>
            </a:endParaRPr>
          </a:p>
        </p:txBody>
      </p:sp>
      <p:sp>
        <p:nvSpPr>
          <p:cNvPr id="2" name="pole tekstowe 1"/>
          <p:cNvSpPr txBox="1"/>
          <p:nvPr/>
        </p:nvSpPr>
        <p:spPr>
          <a:xfrm>
            <a:off x="4239568" y="766945"/>
            <a:ext cx="36004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500" b="1" cap="all" dirty="0" smtClean="0">
                <a:latin typeface="+mj-lt"/>
              </a:rPr>
              <a:t>PLAN prezentacji</a:t>
            </a:r>
            <a:endParaRPr lang="pl-PL" sz="2500" b="1" cap="all" dirty="0">
              <a:latin typeface="+mj-lt"/>
            </a:endParaRPr>
          </a:p>
        </p:txBody>
      </p:sp>
      <p:sp>
        <p:nvSpPr>
          <p:cNvPr id="12" name="pole tekstowe 11"/>
          <p:cNvSpPr txBox="1"/>
          <p:nvPr/>
        </p:nvSpPr>
        <p:spPr>
          <a:xfrm>
            <a:off x="6148574" y="1993408"/>
            <a:ext cx="4144399" cy="482268"/>
          </a:xfrm>
          <a:prstGeom prst="rect">
            <a:avLst/>
          </a:prstGeom>
          <a:noFill/>
          <a:ln>
            <a:noFill/>
          </a:ln>
        </p:spPr>
        <p:txBody>
          <a:bodyPr wrap="none" lIns="18000" tIns="45000" rIns="18000" bIns="45000" compatLnSpc="0">
            <a:spAutoFit/>
          </a:bodyPr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2500" dirty="0" smtClean="0">
                <a:solidFill>
                  <a:srgbClr val="666666"/>
                </a:solidFill>
                <a:latin typeface="Calibri" pitchFamily="34"/>
                <a:ea typeface="Arial Unicode MS" pitchFamily="2"/>
                <a:cs typeface="Arial Unicode MS" pitchFamily="2"/>
              </a:rPr>
              <a:t>Przyczyny przebudowy projektu</a:t>
            </a:r>
            <a:endParaRPr lang="pl-PL" sz="2500" dirty="0">
              <a:solidFill>
                <a:srgbClr val="666666"/>
              </a:solidFill>
              <a:latin typeface="Calibri" pitchFamily="34"/>
              <a:ea typeface="Arial Unicode MS" pitchFamily="2"/>
              <a:cs typeface="Arial Unicode MS" pitchFamily="2"/>
            </a:endParaRPr>
          </a:p>
        </p:txBody>
      </p:sp>
      <p:sp>
        <p:nvSpPr>
          <p:cNvPr id="14" name="Dowolny kształt 13"/>
          <p:cNvSpPr/>
          <p:nvPr/>
        </p:nvSpPr>
        <p:spPr>
          <a:xfrm rot="5418000">
            <a:off x="4241370" y="5441710"/>
            <a:ext cx="1244600" cy="1244600"/>
          </a:xfrm>
          <a:custGeom>
            <a:avLst>
              <a:gd name="f0" fmla="val 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solidFill>
            <a:srgbClr val="CE569D"/>
          </a:solidFill>
          <a:ln w="36720">
            <a:solidFill>
              <a:srgbClr val="CE569D"/>
            </a:solidFill>
            <a:prstDash val="solid"/>
          </a:ln>
        </p:spPr>
        <p:txBody>
          <a:bodyPr lIns="108000" tIns="78840" rIns="108000" bIns="63000" anchor="ctr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tabLst>
                <a:tab pos="0" algn="l"/>
                <a:tab pos="699840" algn="l"/>
                <a:tab pos="1423799" algn="l"/>
                <a:tab pos="2147760" algn="l"/>
                <a:tab pos="2871720" algn="l"/>
                <a:tab pos="3595680" algn="l"/>
                <a:tab pos="4343400" algn="l"/>
                <a:tab pos="5043240" algn="l"/>
                <a:tab pos="5767200" algn="l"/>
                <a:tab pos="6491160" algn="l"/>
                <a:tab pos="7218360" algn="l"/>
                <a:tab pos="7939080" algn="l"/>
                <a:tab pos="8686800" algn="l"/>
                <a:tab pos="9386640" algn="l"/>
                <a:tab pos="9410400" algn="l"/>
                <a:tab pos="9859680" algn="l"/>
                <a:tab pos="10321920" algn="l"/>
                <a:tab pos="10779119" algn="l"/>
                <a:tab pos="10780560" algn="l"/>
                <a:tab pos="10782000" algn="l"/>
              </a:tabLst>
              <a:defRPr/>
            </a:pPr>
            <a:endParaRPr lang="pl-PL">
              <a:solidFill>
                <a:srgbClr val="000000"/>
              </a:solidFill>
              <a:latin typeface="Arial" pitchFamily="18"/>
              <a:ea typeface="Arial Unicode MS" pitchFamily="2"/>
              <a:cs typeface="Arial Unicode MS" pitchFamily="2"/>
            </a:endParaRPr>
          </a:p>
          <a:p>
            <a:pPr fontAlgn="auto" hangingPunct="0">
              <a:spcBef>
                <a:spcPts val="0"/>
              </a:spcBef>
              <a:spcAft>
                <a:spcPts val="0"/>
              </a:spcAft>
              <a:tabLst>
                <a:tab pos="0" algn="l"/>
                <a:tab pos="699840" algn="l"/>
                <a:tab pos="1423799" algn="l"/>
                <a:tab pos="2147760" algn="l"/>
                <a:tab pos="2871720" algn="l"/>
                <a:tab pos="3595680" algn="l"/>
                <a:tab pos="4343400" algn="l"/>
                <a:tab pos="5043240" algn="l"/>
                <a:tab pos="5767200" algn="l"/>
                <a:tab pos="6491160" algn="l"/>
                <a:tab pos="7218360" algn="l"/>
                <a:tab pos="7939080" algn="l"/>
                <a:tab pos="8686800" algn="l"/>
                <a:tab pos="9386640" algn="l"/>
                <a:tab pos="9410400" algn="l"/>
                <a:tab pos="9859680" algn="l"/>
                <a:tab pos="10321920" algn="l"/>
                <a:tab pos="10779119" algn="l"/>
                <a:tab pos="10780560" algn="l"/>
                <a:tab pos="10782000" algn="l"/>
              </a:tabLst>
              <a:defRPr/>
            </a:pPr>
            <a:endParaRPr lang="pl-PL" b="1">
              <a:solidFill>
                <a:srgbClr val="000000"/>
              </a:solidFill>
              <a:latin typeface="Calibri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15" name="Dowolny kształt 14"/>
          <p:cNvSpPr/>
          <p:nvPr/>
        </p:nvSpPr>
        <p:spPr>
          <a:xfrm rot="5418000">
            <a:off x="4241370" y="6684693"/>
            <a:ext cx="1244600" cy="1244600"/>
          </a:xfrm>
          <a:custGeom>
            <a:avLst>
              <a:gd name="f0" fmla="val 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solidFill>
            <a:srgbClr val="FAFA06"/>
          </a:solidFill>
          <a:ln w="36720">
            <a:solidFill>
              <a:srgbClr val="FAFA06"/>
            </a:solidFill>
            <a:prstDash val="solid"/>
          </a:ln>
        </p:spPr>
        <p:txBody>
          <a:bodyPr lIns="108000" tIns="78840" rIns="108000" bIns="63000" anchor="ctr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tabLst>
                <a:tab pos="0" algn="l"/>
                <a:tab pos="699840" algn="l"/>
                <a:tab pos="1423799" algn="l"/>
                <a:tab pos="2147760" algn="l"/>
                <a:tab pos="2871720" algn="l"/>
                <a:tab pos="3595680" algn="l"/>
                <a:tab pos="4343400" algn="l"/>
                <a:tab pos="5043240" algn="l"/>
                <a:tab pos="5767200" algn="l"/>
                <a:tab pos="6491160" algn="l"/>
                <a:tab pos="7218360" algn="l"/>
                <a:tab pos="7939080" algn="l"/>
                <a:tab pos="8686800" algn="l"/>
                <a:tab pos="9386640" algn="l"/>
                <a:tab pos="9410400" algn="l"/>
                <a:tab pos="9859680" algn="l"/>
                <a:tab pos="10321920" algn="l"/>
                <a:tab pos="10779119" algn="l"/>
                <a:tab pos="10780560" algn="l"/>
                <a:tab pos="10782000" algn="l"/>
              </a:tabLst>
              <a:defRPr/>
            </a:pPr>
            <a:endParaRPr lang="pl-PL">
              <a:solidFill>
                <a:srgbClr val="000000"/>
              </a:solidFill>
              <a:latin typeface="Arial" pitchFamily="18"/>
              <a:ea typeface="Arial Unicode MS" pitchFamily="2"/>
              <a:cs typeface="Arial Unicode MS" pitchFamily="2"/>
            </a:endParaRPr>
          </a:p>
          <a:p>
            <a:pPr fontAlgn="auto" hangingPunct="0">
              <a:spcBef>
                <a:spcPts val="0"/>
              </a:spcBef>
              <a:spcAft>
                <a:spcPts val="0"/>
              </a:spcAft>
              <a:tabLst>
                <a:tab pos="0" algn="l"/>
                <a:tab pos="699840" algn="l"/>
                <a:tab pos="1423799" algn="l"/>
                <a:tab pos="2147760" algn="l"/>
                <a:tab pos="2871720" algn="l"/>
                <a:tab pos="3595680" algn="l"/>
                <a:tab pos="4343400" algn="l"/>
                <a:tab pos="5043240" algn="l"/>
                <a:tab pos="5767200" algn="l"/>
                <a:tab pos="6491160" algn="l"/>
                <a:tab pos="7218360" algn="l"/>
                <a:tab pos="7939080" algn="l"/>
                <a:tab pos="8686800" algn="l"/>
                <a:tab pos="9386640" algn="l"/>
                <a:tab pos="9410400" algn="l"/>
                <a:tab pos="9859680" algn="l"/>
                <a:tab pos="10321920" algn="l"/>
                <a:tab pos="10779119" algn="l"/>
                <a:tab pos="10780560" algn="l"/>
                <a:tab pos="10782000" algn="l"/>
              </a:tabLst>
              <a:defRPr/>
            </a:pPr>
            <a:endParaRPr lang="pl-PL" b="1">
              <a:solidFill>
                <a:srgbClr val="000000"/>
              </a:solidFill>
              <a:latin typeface="Calibri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16" name="Dowolny kształt 15"/>
          <p:cNvSpPr/>
          <p:nvPr/>
        </p:nvSpPr>
        <p:spPr>
          <a:xfrm rot="5418000">
            <a:off x="4241372" y="7935793"/>
            <a:ext cx="1244600" cy="1244600"/>
          </a:xfrm>
          <a:custGeom>
            <a:avLst>
              <a:gd name="f0" fmla="val 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solidFill>
            <a:srgbClr val="6F39A5"/>
          </a:solidFill>
          <a:ln w="36720">
            <a:solidFill>
              <a:srgbClr val="6F39A5"/>
            </a:solidFill>
            <a:prstDash val="solid"/>
          </a:ln>
        </p:spPr>
        <p:txBody>
          <a:bodyPr lIns="108000" tIns="78840" rIns="108000" bIns="63000" anchor="ctr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tabLst>
                <a:tab pos="0" algn="l"/>
                <a:tab pos="699840" algn="l"/>
                <a:tab pos="1423799" algn="l"/>
                <a:tab pos="2147760" algn="l"/>
                <a:tab pos="2871720" algn="l"/>
                <a:tab pos="3595680" algn="l"/>
                <a:tab pos="4343400" algn="l"/>
                <a:tab pos="5043240" algn="l"/>
                <a:tab pos="5767200" algn="l"/>
                <a:tab pos="6491160" algn="l"/>
                <a:tab pos="7218360" algn="l"/>
                <a:tab pos="7939080" algn="l"/>
                <a:tab pos="8686800" algn="l"/>
                <a:tab pos="9386640" algn="l"/>
                <a:tab pos="9410400" algn="l"/>
                <a:tab pos="9859680" algn="l"/>
                <a:tab pos="10321920" algn="l"/>
                <a:tab pos="10779119" algn="l"/>
                <a:tab pos="10780560" algn="l"/>
                <a:tab pos="10782000" algn="l"/>
              </a:tabLst>
              <a:defRPr/>
            </a:pPr>
            <a:endParaRPr lang="pl-PL">
              <a:solidFill>
                <a:srgbClr val="000000"/>
              </a:solidFill>
              <a:latin typeface="Arial" pitchFamily="18"/>
              <a:ea typeface="Arial Unicode MS" pitchFamily="2"/>
              <a:cs typeface="Arial Unicode MS" pitchFamily="2"/>
            </a:endParaRPr>
          </a:p>
          <a:p>
            <a:pPr fontAlgn="auto" hangingPunct="0">
              <a:spcBef>
                <a:spcPts val="0"/>
              </a:spcBef>
              <a:spcAft>
                <a:spcPts val="0"/>
              </a:spcAft>
              <a:tabLst>
                <a:tab pos="0" algn="l"/>
                <a:tab pos="699840" algn="l"/>
                <a:tab pos="1423799" algn="l"/>
                <a:tab pos="2147760" algn="l"/>
                <a:tab pos="2871720" algn="l"/>
                <a:tab pos="3595680" algn="l"/>
                <a:tab pos="4343400" algn="l"/>
                <a:tab pos="5043240" algn="l"/>
                <a:tab pos="5767200" algn="l"/>
                <a:tab pos="6491160" algn="l"/>
                <a:tab pos="7218360" algn="l"/>
                <a:tab pos="7939080" algn="l"/>
                <a:tab pos="8686800" algn="l"/>
                <a:tab pos="9386640" algn="l"/>
                <a:tab pos="9410400" algn="l"/>
                <a:tab pos="9859680" algn="l"/>
                <a:tab pos="10321920" algn="l"/>
                <a:tab pos="10779119" algn="l"/>
                <a:tab pos="10780560" algn="l"/>
                <a:tab pos="10782000" algn="l"/>
              </a:tabLst>
              <a:defRPr/>
            </a:pPr>
            <a:endParaRPr lang="pl-PL" b="1">
              <a:solidFill>
                <a:srgbClr val="000000"/>
              </a:solidFill>
              <a:latin typeface="Calibri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17" name="pole tekstowe 16"/>
          <p:cNvSpPr txBox="1"/>
          <p:nvPr/>
        </p:nvSpPr>
        <p:spPr>
          <a:xfrm>
            <a:off x="6186935" y="5822876"/>
            <a:ext cx="1934948" cy="482268"/>
          </a:xfrm>
          <a:prstGeom prst="rect">
            <a:avLst/>
          </a:prstGeom>
          <a:noFill/>
          <a:ln>
            <a:noFill/>
          </a:ln>
        </p:spPr>
        <p:txBody>
          <a:bodyPr wrap="none" lIns="18000" tIns="45000" rIns="18000" bIns="45000" compatLnSpc="0">
            <a:spAutoFit/>
          </a:bodyPr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2500" dirty="0" smtClean="0">
                <a:solidFill>
                  <a:srgbClr val="666666"/>
                </a:solidFill>
                <a:latin typeface="Calibri" pitchFamily="34"/>
                <a:ea typeface="Arial Unicode MS" pitchFamily="2"/>
                <a:cs typeface="Arial Unicode MS" pitchFamily="2"/>
              </a:rPr>
              <a:t>Zakres etapu II</a:t>
            </a:r>
            <a:endParaRPr lang="pl-PL" sz="2500" dirty="0">
              <a:solidFill>
                <a:srgbClr val="666666"/>
              </a:solidFill>
              <a:latin typeface="Calibri" pitchFamily="34"/>
              <a:ea typeface="Arial Unicode MS" pitchFamily="2"/>
              <a:cs typeface="Arial Unicode MS" pitchFamily="2"/>
            </a:endParaRPr>
          </a:p>
        </p:txBody>
      </p:sp>
      <p:sp>
        <p:nvSpPr>
          <p:cNvPr id="18" name="pole tekstowe 17"/>
          <p:cNvSpPr txBox="1"/>
          <p:nvPr/>
        </p:nvSpPr>
        <p:spPr>
          <a:xfrm>
            <a:off x="6205034" y="7065859"/>
            <a:ext cx="2015740" cy="482268"/>
          </a:xfrm>
          <a:prstGeom prst="rect">
            <a:avLst/>
          </a:prstGeom>
          <a:noFill/>
          <a:ln>
            <a:noFill/>
          </a:ln>
        </p:spPr>
        <p:txBody>
          <a:bodyPr wrap="none" lIns="18000" tIns="45000" rIns="18000" bIns="45000" compatLnSpc="0">
            <a:spAutoFit/>
          </a:bodyPr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2500" dirty="0" smtClean="0">
                <a:solidFill>
                  <a:srgbClr val="666666"/>
                </a:solidFill>
                <a:latin typeface="Calibri" pitchFamily="34"/>
                <a:ea typeface="Arial Unicode MS" pitchFamily="2"/>
                <a:cs typeface="Arial Unicode MS" pitchFamily="2"/>
              </a:rPr>
              <a:t>Zakres etapu III</a:t>
            </a:r>
            <a:endParaRPr lang="pl-PL" sz="2500" dirty="0">
              <a:solidFill>
                <a:srgbClr val="666666"/>
              </a:solidFill>
              <a:latin typeface="Calibri" pitchFamily="34"/>
              <a:ea typeface="Arial Unicode MS" pitchFamily="2"/>
              <a:cs typeface="Arial Unicode MS" pitchFamily="2"/>
            </a:endParaRPr>
          </a:p>
        </p:txBody>
      </p:sp>
      <p:sp>
        <p:nvSpPr>
          <p:cNvPr id="19" name="pole tekstowe 18"/>
          <p:cNvSpPr txBox="1"/>
          <p:nvPr/>
        </p:nvSpPr>
        <p:spPr>
          <a:xfrm>
            <a:off x="6186935" y="8316959"/>
            <a:ext cx="2036066" cy="482268"/>
          </a:xfrm>
          <a:prstGeom prst="rect">
            <a:avLst/>
          </a:prstGeom>
          <a:noFill/>
          <a:ln>
            <a:noFill/>
          </a:ln>
        </p:spPr>
        <p:txBody>
          <a:bodyPr wrap="none" lIns="18000" tIns="45000" rIns="18000" bIns="45000" compatLnSpc="0">
            <a:spAutoFit/>
          </a:bodyPr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2500" dirty="0" smtClean="0">
                <a:solidFill>
                  <a:srgbClr val="666666"/>
                </a:solidFill>
                <a:latin typeface="Calibri" pitchFamily="34"/>
                <a:ea typeface="Arial Unicode MS" pitchFamily="2"/>
                <a:cs typeface="Arial Unicode MS" pitchFamily="2"/>
              </a:rPr>
              <a:t>Zakres etapu IV</a:t>
            </a:r>
            <a:endParaRPr lang="pl-PL" sz="2500" dirty="0">
              <a:solidFill>
                <a:srgbClr val="666666"/>
              </a:solidFill>
              <a:latin typeface="Calibri" pitchFamily="34"/>
              <a:ea typeface="Arial Unicode MS" pitchFamily="2"/>
              <a:cs typeface="Arial Unicode MS" pitchFamily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2511376" y="1263576"/>
            <a:ext cx="1116124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pl-PL" sz="2500" dirty="0" smtClean="0">
                <a:latin typeface="+mj-lt"/>
              </a:rPr>
              <a:t>Po analizie stanu projektu w połowie 2017 r.  uznano ówczesny harmonogram </a:t>
            </a:r>
            <a:br>
              <a:rPr lang="pl-PL" sz="2500" dirty="0" smtClean="0">
                <a:latin typeface="+mj-lt"/>
              </a:rPr>
            </a:br>
            <a:r>
              <a:rPr lang="pl-PL" sz="2500" dirty="0" smtClean="0">
                <a:latin typeface="+mj-lt"/>
              </a:rPr>
              <a:t>za nieoptymalny </a:t>
            </a:r>
            <a:r>
              <a:rPr lang="pl-PL" sz="2500" dirty="0">
                <a:latin typeface="+mj-lt"/>
              </a:rPr>
              <a:t>i niedopasowany do </a:t>
            </a:r>
            <a:r>
              <a:rPr lang="pl-PL" sz="2500" dirty="0" smtClean="0">
                <a:latin typeface="+mj-lt"/>
              </a:rPr>
              <a:t>sytuacji </a:t>
            </a:r>
            <a:r>
              <a:rPr lang="pl-PL" sz="2500" dirty="0">
                <a:latin typeface="+mj-lt"/>
              </a:rPr>
              <a:t>(przez ograniczony poziom alokacji zasobów projektowych</a:t>
            </a:r>
            <a:r>
              <a:rPr lang="pl-PL" sz="2500" dirty="0" smtClean="0">
                <a:latin typeface="+mj-lt"/>
              </a:rPr>
              <a:t>)</a:t>
            </a:r>
          </a:p>
          <a:p>
            <a:pPr marL="457200" indent="-4572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pl-PL" sz="2500" dirty="0">
                <a:latin typeface="+mj-lt"/>
              </a:rPr>
              <a:t>Realizacja innych projektów w </a:t>
            </a:r>
            <a:r>
              <a:rPr lang="pl-PL" sz="2500" dirty="0" smtClean="0">
                <a:latin typeface="+mj-lt"/>
              </a:rPr>
              <a:t>Ministerstwie Sprawiedliwości, m.in. Budowa Rejestru Sprawców Przestępstw na Tle Seksualnym (RSPTS) i System Losowego Przydziału Spraw (SLPS) </a:t>
            </a:r>
            <a:r>
              <a:rPr lang="pl-PL" sz="2500" dirty="0">
                <a:latin typeface="+mj-lt"/>
              </a:rPr>
              <a:t>spowodowała, że specjalistyczne zasoby </a:t>
            </a:r>
            <a:r>
              <a:rPr lang="pl-PL" sz="2500" dirty="0" smtClean="0">
                <a:latin typeface="+mj-lt"/>
              </a:rPr>
              <a:t>nie </a:t>
            </a:r>
            <a:r>
              <a:rPr lang="pl-PL" sz="2500" dirty="0">
                <a:latin typeface="+mj-lt"/>
              </a:rPr>
              <a:t>były dostępne w wymaganym wymiarze </a:t>
            </a:r>
            <a:r>
              <a:rPr lang="pl-PL" sz="2500" dirty="0" smtClean="0">
                <a:latin typeface="+mj-lt"/>
              </a:rPr>
              <a:t>czasu.</a:t>
            </a:r>
          </a:p>
          <a:p>
            <a:pPr marL="457200" indent="-457200" algn="just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pl-PL" sz="2500" dirty="0">
                <a:latin typeface="+mj-lt"/>
              </a:rPr>
              <a:t>Zdobyte, w ramach realizacji projektów RSPTS i SLPS, doświadczenie i wiedza praktyczna w zakresie analizy, budowy i wdrożenia systemów teleinformatycznych w jednostkach administracji publicznej, w tym w MS pomogły zweryfikować plan rozwiązań biznesowych oraz technologicznych dla systemu KRK 2.0 i w efekcie dostosować go do potrzeb urzędu i interesariuszy projektu.</a:t>
            </a:r>
            <a:endParaRPr lang="pl-PL" sz="2500" dirty="0" smtClean="0">
              <a:latin typeface="+mj-lt"/>
            </a:endParaRPr>
          </a:p>
        </p:txBody>
      </p:sp>
      <p:sp>
        <p:nvSpPr>
          <p:cNvPr id="36" name="pole tekstowe 35"/>
          <p:cNvSpPr txBox="1"/>
          <p:nvPr/>
        </p:nvSpPr>
        <p:spPr>
          <a:xfrm>
            <a:off x="2639170" y="593235"/>
            <a:ext cx="577686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500" b="1" cap="all" dirty="0" smtClean="0">
                <a:latin typeface="+mj-lt"/>
              </a:rPr>
              <a:t>Przyczyny przebudowy Projektu</a:t>
            </a:r>
            <a:endParaRPr lang="pl-PL" sz="2500" b="1" cap="all" dirty="0">
              <a:latin typeface="+mj-lt"/>
            </a:endParaRPr>
          </a:p>
        </p:txBody>
      </p:sp>
      <p:sp>
        <p:nvSpPr>
          <p:cNvPr id="39" name="Dowolny kształt 38"/>
          <p:cNvSpPr/>
          <p:nvPr/>
        </p:nvSpPr>
        <p:spPr>
          <a:xfrm rot="5418000">
            <a:off x="-4456901" y="4461201"/>
            <a:ext cx="10140444" cy="1246188"/>
          </a:xfrm>
          <a:custGeom>
            <a:avLst>
              <a:gd name="f0" fmla="val 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solidFill>
            <a:srgbClr val="00B0F0"/>
          </a:solidFill>
          <a:ln w="36720">
            <a:solidFill>
              <a:srgbClr val="00B0F0"/>
            </a:solidFill>
            <a:prstDash val="solid"/>
          </a:ln>
        </p:spPr>
        <p:txBody>
          <a:bodyPr lIns="108000" tIns="78840" rIns="108000" bIns="63000" anchor="ctr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tabLst>
                <a:tab pos="0" algn="l"/>
                <a:tab pos="699840" algn="l"/>
                <a:tab pos="1423799" algn="l"/>
                <a:tab pos="2147760" algn="l"/>
                <a:tab pos="2871720" algn="l"/>
                <a:tab pos="3595680" algn="l"/>
                <a:tab pos="4343400" algn="l"/>
                <a:tab pos="5043240" algn="l"/>
                <a:tab pos="5767200" algn="l"/>
                <a:tab pos="6491160" algn="l"/>
                <a:tab pos="7218360" algn="l"/>
                <a:tab pos="7939080" algn="l"/>
                <a:tab pos="8686800" algn="l"/>
                <a:tab pos="9386640" algn="l"/>
                <a:tab pos="9410400" algn="l"/>
                <a:tab pos="9859680" algn="l"/>
                <a:tab pos="10321920" algn="l"/>
                <a:tab pos="10779119" algn="l"/>
                <a:tab pos="10780560" algn="l"/>
                <a:tab pos="10782000" algn="l"/>
              </a:tabLst>
              <a:defRPr/>
            </a:pPr>
            <a:endParaRPr lang="pl-PL">
              <a:solidFill>
                <a:srgbClr val="000000"/>
              </a:solidFill>
              <a:latin typeface="Arial" pitchFamily="18"/>
              <a:ea typeface="Arial Unicode MS" pitchFamily="2"/>
              <a:cs typeface="Arial Unicode MS" pitchFamily="2"/>
            </a:endParaRPr>
          </a:p>
          <a:p>
            <a:pPr fontAlgn="auto" hangingPunct="0">
              <a:spcBef>
                <a:spcPts val="0"/>
              </a:spcBef>
              <a:spcAft>
                <a:spcPts val="0"/>
              </a:spcAft>
              <a:tabLst>
                <a:tab pos="0" algn="l"/>
                <a:tab pos="699840" algn="l"/>
                <a:tab pos="1423799" algn="l"/>
                <a:tab pos="2147760" algn="l"/>
                <a:tab pos="2871720" algn="l"/>
                <a:tab pos="3595680" algn="l"/>
                <a:tab pos="4343400" algn="l"/>
                <a:tab pos="5043240" algn="l"/>
                <a:tab pos="5767200" algn="l"/>
                <a:tab pos="6491160" algn="l"/>
                <a:tab pos="7218360" algn="l"/>
                <a:tab pos="7939080" algn="l"/>
                <a:tab pos="8686800" algn="l"/>
                <a:tab pos="9386640" algn="l"/>
                <a:tab pos="9410400" algn="l"/>
                <a:tab pos="9859680" algn="l"/>
                <a:tab pos="10321920" algn="l"/>
                <a:tab pos="10779119" algn="l"/>
                <a:tab pos="10780560" algn="l"/>
                <a:tab pos="10782000" algn="l"/>
              </a:tabLst>
              <a:defRPr/>
            </a:pPr>
            <a:endParaRPr lang="pl-PL" b="1">
              <a:solidFill>
                <a:srgbClr val="000000"/>
              </a:solidFill>
              <a:latin typeface="Calibri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3" name="pole tekstowe 2"/>
          <p:cNvSpPr txBox="1"/>
          <p:nvPr/>
        </p:nvSpPr>
        <p:spPr>
          <a:xfrm>
            <a:off x="2727400" y="6808192"/>
            <a:ext cx="3832646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500" b="1" dirty="0" smtClean="0">
                <a:latin typeface="+mj-lt"/>
              </a:rPr>
              <a:t>WNIOSKI</a:t>
            </a:r>
            <a:endParaRPr lang="pl-PL" sz="2500" b="1" dirty="0">
              <a:latin typeface="+mj-lt"/>
            </a:endParaRPr>
          </a:p>
        </p:txBody>
      </p:sp>
      <p:sp>
        <p:nvSpPr>
          <p:cNvPr id="4" name="pole tekstowe 3"/>
          <p:cNvSpPr txBox="1"/>
          <p:nvPr/>
        </p:nvSpPr>
        <p:spPr>
          <a:xfrm>
            <a:off x="2639170" y="7456264"/>
            <a:ext cx="11033446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2500" dirty="0">
                <a:latin typeface="+mn-lt"/>
              </a:rPr>
              <a:t>Podział projektu na </a:t>
            </a:r>
            <a:r>
              <a:rPr lang="pl-PL" sz="2500" b="1" dirty="0">
                <a:latin typeface="+mn-lt"/>
              </a:rPr>
              <a:t>4 etapy</a:t>
            </a:r>
            <a:r>
              <a:rPr lang="pl-PL" sz="2500" dirty="0">
                <a:latin typeface="+mn-lt"/>
              </a:rPr>
              <a:t>. Po zakończeniu każdego etapu zostanie </a:t>
            </a:r>
            <a:r>
              <a:rPr lang="pl-PL" sz="2500" b="1" dirty="0">
                <a:latin typeface="+mn-lt"/>
              </a:rPr>
              <a:t>dostarczony </a:t>
            </a:r>
            <a:r>
              <a:rPr lang="pl-PL" sz="2500" b="1" dirty="0" smtClean="0">
                <a:latin typeface="+mn-lt"/>
              </a:rPr>
              <a:t/>
            </a:r>
            <a:br>
              <a:rPr lang="pl-PL" sz="2500" b="1" dirty="0" smtClean="0">
                <a:latin typeface="+mn-lt"/>
              </a:rPr>
            </a:br>
            <a:r>
              <a:rPr lang="pl-PL" sz="2500" b="1" dirty="0" smtClean="0">
                <a:latin typeface="+mn-lt"/>
              </a:rPr>
              <a:t>i udostępniony </a:t>
            </a:r>
            <a:r>
              <a:rPr lang="pl-PL" sz="2500" b="1" dirty="0">
                <a:latin typeface="+mn-lt"/>
              </a:rPr>
              <a:t>produkcyjnie określony produkt</a:t>
            </a:r>
            <a:r>
              <a:rPr lang="pl-PL" sz="2500" dirty="0">
                <a:latin typeface="+mn-lt"/>
              </a:rPr>
              <a:t>. Zrealizowanie wszystkich </a:t>
            </a:r>
            <a:r>
              <a:rPr lang="pl-PL" sz="2500" dirty="0" smtClean="0">
                <a:latin typeface="+mn-lt"/>
              </a:rPr>
              <a:t/>
            </a:r>
            <a:br>
              <a:rPr lang="pl-PL" sz="2500" dirty="0" smtClean="0">
                <a:latin typeface="+mn-lt"/>
              </a:rPr>
            </a:br>
            <a:r>
              <a:rPr lang="pl-PL" sz="2500" dirty="0" smtClean="0">
                <a:latin typeface="+mn-lt"/>
              </a:rPr>
              <a:t>4 </a:t>
            </a:r>
            <a:r>
              <a:rPr lang="pl-PL" sz="2500" dirty="0">
                <a:latin typeface="+mn-lt"/>
              </a:rPr>
              <a:t>etapów nastąpi do </a:t>
            </a:r>
            <a:r>
              <a:rPr lang="pl-PL" sz="2500" b="1" dirty="0" smtClean="0">
                <a:latin typeface="+mn-lt"/>
              </a:rPr>
              <a:t>31 grudnia 2021</a:t>
            </a:r>
            <a:r>
              <a:rPr lang="pl-PL" sz="2500" dirty="0">
                <a:latin typeface="+mn-lt"/>
              </a:rPr>
              <a:t>. Po nim nastąpi </a:t>
            </a:r>
            <a:r>
              <a:rPr lang="pl-PL" sz="2500" b="1" dirty="0">
                <a:latin typeface="+mn-lt"/>
              </a:rPr>
              <a:t>3-miesięczny okres stabilizacji systemu</a:t>
            </a:r>
            <a:r>
              <a:rPr lang="pl-PL" sz="2500" dirty="0">
                <a:latin typeface="+mn-lt"/>
              </a:rPr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ole tekstowe 35"/>
          <p:cNvSpPr txBox="1"/>
          <p:nvPr/>
        </p:nvSpPr>
        <p:spPr>
          <a:xfrm>
            <a:off x="2639170" y="593235"/>
            <a:ext cx="36004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500" b="1" cap="all" dirty="0" smtClean="0">
                <a:latin typeface="+mj-lt"/>
              </a:rPr>
              <a:t>Harmonogram</a:t>
            </a:r>
            <a:endParaRPr lang="pl-PL" sz="2500" b="1" cap="all" dirty="0">
              <a:latin typeface="+mj-lt"/>
            </a:endParaRPr>
          </a:p>
        </p:txBody>
      </p:sp>
      <p:sp>
        <p:nvSpPr>
          <p:cNvPr id="23" name="Dowolny kształt 22"/>
          <p:cNvSpPr/>
          <p:nvPr/>
        </p:nvSpPr>
        <p:spPr>
          <a:xfrm rot="5418000">
            <a:off x="-4468175" y="4463799"/>
            <a:ext cx="10140868" cy="1244600"/>
          </a:xfrm>
          <a:custGeom>
            <a:avLst>
              <a:gd name="f0" fmla="val 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solidFill>
            <a:srgbClr val="C00000"/>
          </a:solidFill>
          <a:ln w="36720">
            <a:solidFill>
              <a:srgbClr val="C00000"/>
            </a:solidFill>
            <a:prstDash val="solid"/>
          </a:ln>
        </p:spPr>
        <p:txBody>
          <a:bodyPr lIns="108000" tIns="78840" rIns="108000" bIns="63000" anchor="ctr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tabLst>
                <a:tab pos="0" algn="l"/>
                <a:tab pos="699840" algn="l"/>
                <a:tab pos="1423799" algn="l"/>
                <a:tab pos="2147760" algn="l"/>
                <a:tab pos="2871720" algn="l"/>
                <a:tab pos="3595680" algn="l"/>
                <a:tab pos="4343400" algn="l"/>
                <a:tab pos="5043240" algn="l"/>
                <a:tab pos="5767200" algn="l"/>
                <a:tab pos="6491160" algn="l"/>
                <a:tab pos="7218360" algn="l"/>
                <a:tab pos="7939080" algn="l"/>
                <a:tab pos="8686800" algn="l"/>
                <a:tab pos="9386640" algn="l"/>
                <a:tab pos="9410400" algn="l"/>
                <a:tab pos="9859680" algn="l"/>
                <a:tab pos="10321920" algn="l"/>
                <a:tab pos="10779119" algn="l"/>
                <a:tab pos="10780560" algn="l"/>
                <a:tab pos="10782000" algn="l"/>
              </a:tabLst>
              <a:defRPr/>
            </a:pPr>
            <a:endParaRPr lang="pl-PL">
              <a:solidFill>
                <a:srgbClr val="000000"/>
              </a:solidFill>
              <a:latin typeface="Arial" pitchFamily="18"/>
              <a:ea typeface="Arial Unicode MS" pitchFamily="2"/>
              <a:cs typeface="Arial Unicode MS" pitchFamily="2"/>
            </a:endParaRPr>
          </a:p>
          <a:p>
            <a:pPr fontAlgn="auto" hangingPunct="0">
              <a:spcBef>
                <a:spcPts val="0"/>
              </a:spcBef>
              <a:spcAft>
                <a:spcPts val="0"/>
              </a:spcAft>
              <a:tabLst>
                <a:tab pos="0" algn="l"/>
                <a:tab pos="699840" algn="l"/>
                <a:tab pos="1423799" algn="l"/>
                <a:tab pos="2147760" algn="l"/>
                <a:tab pos="2871720" algn="l"/>
                <a:tab pos="3595680" algn="l"/>
                <a:tab pos="4343400" algn="l"/>
                <a:tab pos="5043240" algn="l"/>
                <a:tab pos="5767200" algn="l"/>
                <a:tab pos="6491160" algn="l"/>
                <a:tab pos="7218360" algn="l"/>
                <a:tab pos="7939080" algn="l"/>
                <a:tab pos="8686800" algn="l"/>
                <a:tab pos="9386640" algn="l"/>
                <a:tab pos="9410400" algn="l"/>
                <a:tab pos="9859680" algn="l"/>
                <a:tab pos="10321920" algn="l"/>
                <a:tab pos="10779119" algn="l"/>
                <a:tab pos="10780560" algn="l"/>
                <a:tab pos="10782000" algn="l"/>
              </a:tabLst>
              <a:defRPr/>
            </a:pPr>
            <a:endParaRPr lang="pl-PL" b="1">
              <a:solidFill>
                <a:srgbClr val="000000"/>
              </a:solidFill>
              <a:latin typeface="Calibri" pitchFamily="18"/>
              <a:ea typeface="Arial Unicode MS" pitchFamily="2"/>
              <a:cs typeface="Arial Unicode MS" pitchFamily="2"/>
            </a:endParaRPr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4613182"/>
              </p:ext>
            </p:extLst>
          </p:nvPr>
        </p:nvGraphicFramePr>
        <p:xfrm>
          <a:off x="1503264" y="2919760"/>
          <a:ext cx="14401600" cy="3024336"/>
        </p:xfrm>
        <a:graphic>
          <a:graphicData uri="http://schemas.openxmlformats.org/drawingml/2006/table">
            <a:tbl>
              <a:tblPr firstRow="1" firstCol="1" bandRow="1"/>
              <a:tblGrid>
                <a:gridCol w="1309237"/>
                <a:gridCol w="347181"/>
                <a:gridCol w="582143"/>
                <a:gridCol w="818272"/>
                <a:gridCol w="870877"/>
                <a:gridCol w="347181"/>
                <a:gridCol w="582143"/>
                <a:gridCol w="818272"/>
                <a:gridCol w="870877"/>
                <a:gridCol w="347181"/>
                <a:gridCol w="582143"/>
                <a:gridCol w="818272"/>
                <a:gridCol w="870877"/>
                <a:gridCol w="347181"/>
                <a:gridCol w="582143"/>
                <a:gridCol w="818272"/>
                <a:gridCol w="870877"/>
                <a:gridCol w="485118"/>
                <a:gridCol w="547073"/>
                <a:gridCol w="769176"/>
                <a:gridCol w="817104"/>
              </a:tblGrid>
              <a:tr h="5337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200" b="1" baseline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ROK</a:t>
                      </a:r>
                      <a:endParaRPr lang="pl-PL" sz="2200" b="1" baseline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200" b="1" baseline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2018</a:t>
                      </a:r>
                      <a:endParaRPr lang="pl-PL" sz="2200" b="1" baseline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200" b="1" baseline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2019</a:t>
                      </a:r>
                      <a:endParaRPr lang="pl-PL" sz="2200" b="1" baseline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200" b="1" baseline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2020</a:t>
                      </a:r>
                      <a:endParaRPr lang="pl-PL" sz="2200" b="1" baseline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200" b="1" baseline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2021</a:t>
                      </a:r>
                      <a:endParaRPr lang="pl-PL" sz="2200" b="1" baseline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200" b="1" baseline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2022</a:t>
                      </a:r>
                      <a:endParaRPr lang="pl-PL" sz="2200" b="1" baseline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5337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200" b="1" baseline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KWARTAŁ</a:t>
                      </a:r>
                      <a:endParaRPr lang="pl-PL" sz="2200" b="1" baseline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200" b="1" baseline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I</a:t>
                      </a:r>
                      <a:endParaRPr lang="pl-PL" sz="2200" b="1" baseline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200" b="1" baseline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II</a:t>
                      </a:r>
                      <a:endParaRPr lang="pl-PL" sz="2200" b="1" baseline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200" b="1" baseline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III</a:t>
                      </a:r>
                      <a:endParaRPr lang="pl-PL" sz="2200" b="1" baseline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200" b="1" baseline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IV</a:t>
                      </a:r>
                      <a:endParaRPr lang="pl-PL" sz="2200" b="1" baseline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200" b="1" baseline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I</a:t>
                      </a:r>
                      <a:endParaRPr lang="pl-PL" sz="2200" b="1" baseline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200" b="1" baseline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II</a:t>
                      </a:r>
                      <a:endParaRPr lang="pl-PL" sz="2200" b="1" baseline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200" b="1" baseline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III</a:t>
                      </a:r>
                      <a:endParaRPr lang="pl-PL" sz="2200" b="1" baseline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200" b="1" baseline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IV</a:t>
                      </a:r>
                      <a:endParaRPr lang="pl-PL" sz="2200" b="1" baseline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200" b="1" baseline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I</a:t>
                      </a:r>
                      <a:endParaRPr lang="pl-PL" sz="2200" b="1" baseline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200" b="1" baseline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II</a:t>
                      </a:r>
                      <a:endParaRPr lang="pl-PL" sz="2200" b="1" baseline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200" b="1" baseline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III</a:t>
                      </a:r>
                      <a:endParaRPr lang="pl-PL" sz="2200" b="1" baseline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200" b="1" baseline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IV</a:t>
                      </a:r>
                      <a:endParaRPr lang="pl-PL" sz="2200" b="1" baseline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200" b="1" baseline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I</a:t>
                      </a:r>
                      <a:endParaRPr lang="pl-PL" sz="2200" b="1" baseline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200" b="1" baseline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II</a:t>
                      </a:r>
                      <a:endParaRPr lang="pl-PL" sz="2200" b="1" baseline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200" b="1" baseline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III</a:t>
                      </a:r>
                      <a:endParaRPr lang="pl-PL" sz="2200" b="1" baseline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200" b="1" baseline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IV</a:t>
                      </a:r>
                      <a:endParaRPr lang="pl-PL" sz="2200" b="1" baseline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200" b="1" baseline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I</a:t>
                      </a:r>
                      <a:endParaRPr lang="pl-PL" sz="2200" b="1" baseline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200" b="1" baseline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II</a:t>
                      </a:r>
                      <a:endParaRPr lang="pl-PL" sz="2200" b="1" baseline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200" b="1" baseline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III</a:t>
                      </a:r>
                      <a:endParaRPr lang="pl-PL" sz="2200" b="1" baseline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200" b="1" baseline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IV</a:t>
                      </a:r>
                      <a:endParaRPr lang="pl-PL" sz="2200" b="1" baseline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92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l-PL" sz="2200" b="1" baseline="0">
                        <a:effectLst/>
                        <a:latin typeface="Calibri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200" b="1" baseline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pl-PL" sz="2200" b="1" baseline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l-PL" sz="2200" b="1" baseline="0">
                        <a:effectLst/>
                        <a:latin typeface="Calibri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200" b="1" baseline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ETAP I</a:t>
                      </a:r>
                      <a:endParaRPr lang="pl-PL" sz="2200" b="1" baseline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56B1C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l-PL" sz="2200" b="1" baseline="0">
                        <a:effectLst/>
                        <a:latin typeface="Calibri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200" b="1" baseline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pl-PL" sz="2200" b="1" baseline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l-PL" sz="2200" b="1" baseline="0">
                        <a:effectLst/>
                        <a:latin typeface="Calibri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l-PL" sz="2200" b="1" baseline="0">
                        <a:effectLst/>
                        <a:latin typeface="Calibri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l-PL" sz="2200" b="1" baseline="0">
                        <a:effectLst/>
                        <a:latin typeface="Calibri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200" b="1" baseline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pl-PL" sz="2200" b="1" baseline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l-PL" sz="2200" b="1" baseline="0">
                        <a:effectLst/>
                        <a:latin typeface="Calibri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l-PL" sz="2200" b="1" baseline="0">
                        <a:effectLst/>
                        <a:latin typeface="Calibri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l-PL" sz="2200" b="1" baseline="0">
                        <a:effectLst/>
                        <a:latin typeface="Calibri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200" b="1" baseline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pl-PL" sz="2200" b="1" baseline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l-PL" sz="2200" b="1" baseline="0">
                        <a:effectLst/>
                        <a:latin typeface="Calibri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l-PL" sz="2200" b="1" baseline="0">
                        <a:effectLst/>
                        <a:latin typeface="Calibri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l-PL" sz="2200" b="1" baseline="0">
                        <a:effectLst/>
                        <a:latin typeface="Calibri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4892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l-PL" sz="2200" b="1" baseline="0">
                        <a:effectLst/>
                        <a:latin typeface="Calibri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200" b="1" baseline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pl-PL" sz="2200" b="1" baseline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l-PL" sz="2200" b="1" baseline="0">
                        <a:effectLst/>
                        <a:latin typeface="Calibri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l-PL" sz="2200" b="1" baseline="0">
                        <a:effectLst/>
                        <a:latin typeface="Calibri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l-PL" sz="2200" b="1" baseline="0">
                        <a:effectLst/>
                        <a:latin typeface="Calibri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200" b="1" baseline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pl-PL" sz="2200" b="1" baseline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l-PL" sz="2200" b="1" baseline="0" dirty="0">
                        <a:effectLst/>
                        <a:latin typeface="Calibri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l-PL" sz="2200" b="1" baseline="0">
                        <a:effectLst/>
                        <a:latin typeface="Calibri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200" b="1" baseline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ETAP II</a:t>
                      </a:r>
                      <a:endParaRPr lang="pl-PL" sz="2200" b="1" baseline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l-PL" sz="2200" b="1" baseline="0">
                        <a:effectLst/>
                        <a:latin typeface="Calibri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l-PL" sz="2200" b="1" baseline="0">
                        <a:effectLst/>
                        <a:latin typeface="Calibri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200" b="1" baseline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pl-PL" sz="2200" b="1" baseline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l-PL" sz="2200" b="1" baseline="0">
                        <a:effectLst/>
                        <a:latin typeface="Calibri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l-PL" sz="2200" b="1" baseline="0">
                        <a:effectLst/>
                        <a:latin typeface="Calibri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l-PL" sz="2200" b="1" baseline="0">
                        <a:effectLst/>
                        <a:latin typeface="Calibri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200" b="1" baseline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pl-PL" sz="2200" b="1" baseline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l-PL" sz="2200" b="1" baseline="0">
                        <a:effectLst/>
                        <a:latin typeface="Calibri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l-PL" sz="2200" b="1" baseline="0">
                        <a:effectLst/>
                        <a:latin typeface="Calibri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l-PL" sz="2200" b="1" baseline="0">
                        <a:effectLst/>
                        <a:latin typeface="Calibri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892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l-PL" sz="2200" b="1" baseline="0">
                        <a:effectLst/>
                        <a:latin typeface="Calibri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200" b="1" baseline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pl-PL" sz="2200" b="1" baseline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l-PL" sz="2200" b="1" baseline="0">
                        <a:effectLst/>
                        <a:latin typeface="Calibri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l-PL" sz="2200" b="1" baseline="0">
                        <a:effectLst/>
                        <a:latin typeface="Calibri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l-PL" sz="2200" b="1" baseline="0">
                        <a:effectLst/>
                        <a:latin typeface="Calibri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200" b="1" baseline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pl-PL" sz="2200" b="1" baseline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l-PL" sz="2200" b="1" baseline="0">
                        <a:effectLst/>
                        <a:latin typeface="Calibri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l-PL" sz="2200" b="1" baseline="0">
                        <a:effectLst/>
                        <a:latin typeface="Calibri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7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200" b="1" baseline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ETAP III</a:t>
                      </a:r>
                      <a:endParaRPr lang="pl-PL" sz="2200" b="1" baseline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l-PL" sz="2200" b="1" baseline="0">
                        <a:effectLst/>
                        <a:latin typeface="Calibri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l-PL" sz="2200" b="1" baseline="0">
                        <a:effectLst/>
                        <a:latin typeface="Calibri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200" b="1" baseline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pl-PL" sz="2200" b="1" baseline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l-PL" sz="2200" b="1" baseline="0">
                        <a:effectLst/>
                        <a:latin typeface="Calibri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l-PL" sz="2200" b="1" baseline="0">
                        <a:effectLst/>
                        <a:latin typeface="Calibri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l-PL" sz="2200" b="1" baseline="0">
                        <a:effectLst/>
                        <a:latin typeface="Calibri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892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l-PL" sz="2200" b="1" baseline="0">
                        <a:effectLst/>
                        <a:latin typeface="Calibri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200" b="1" baseline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pl-PL" sz="2200" b="1" baseline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l-PL" sz="2200" b="1" baseline="0">
                        <a:effectLst/>
                        <a:latin typeface="Calibri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l-PL" sz="2200" b="1" baseline="0">
                        <a:effectLst/>
                        <a:latin typeface="Calibri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l-PL" sz="2200" b="1" baseline="0">
                        <a:effectLst/>
                        <a:latin typeface="Calibri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200" b="1" baseline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pl-PL" sz="2200" b="1" baseline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l-PL" sz="2200" b="1" baseline="0">
                        <a:effectLst/>
                        <a:latin typeface="Calibri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l-PL" sz="2200" b="1" baseline="0">
                        <a:effectLst/>
                        <a:latin typeface="Calibri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200" b="1" baseline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ETAP IV</a:t>
                      </a:r>
                      <a:endParaRPr lang="pl-PL" sz="2200" b="1" baseline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200" b="1" baseline="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*</a:t>
                      </a:r>
                      <a:endParaRPr lang="pl-PL" sz="2200" b="1" baseline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l-PL" sz="2200" b="1" baseline="0">
                        <a:effectLst/>
                        <a:latin typeface="Calibri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l-PL" sz="2200" b="1" baseline="0">
                        <a:effectLst/>
                        <a:latin typeface="Calibri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pl-PL" sz="2200" b="1" baseline="0" dirty="0">
                        <a:effectLst/>
                        <a:latin typeface="Calibri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7" name="pole tekstowe 6"/>
          <p:cNvSpPr txBox="1"/>
          <p:nvPr/>
        </p:nvSpPr>
        <p:spPr>
          <a:xfrm>
            <a:off x="1647280" y="8752408"/>
            <a:ext cx="88569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 smtClean="0">
                <a:latin typeface="+mj-lt"/>
              </a:rPr>
              <a:t>* Czas przewidziany na stabilizację systemu.</a:t>
            </a:r>
            <a:endParaRPr lang="pl-PL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818110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ole tekstowe 35"/>
          <p:cNvSpPr txBox="1"/>
          <p:nvPr/>
        </p:nvSpPr>
        <p:spPr>
          <a:xfrm>
            <a:off x="2639170" y="593235"/>
            <a:ext cx="36004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500" b="1" cap="all" dirty="0" smtClean="0">
                <a:latin typeface="+mj-lt"/>
              </a:rPr>
              <a:t>ETAP I </a:t>
            </a:r>
            <a:endParaRPr lang="pl-PL" sz="2500" b="1" cap="all" dirty="0">
              <a:latin typeface="+mj-lt"/>
            </a:endParaRPr>
          </a:p>
        </p:txBody>
      </p:sp>
      <p:sp>
        <p:nvSpPr>
          <p:cNvPr id="21" name="Dowolny kształt 20"/>
          <p:cNvSpPr/>
          <p:nvPr/>
        </p:nvSpPr>
        <p:spPr>
          <a:xfrm rot="5418000">
            <a:off x="-4468837" y="4464458"/>
            <a:ext cx="10142187" cy="1244600"/>
          </a:xfrm>
          <a:custGeom>
            <a:avLst>
              <a:gd name="f0" fmla="val 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solidFill>
            <a:srgbClr val="25CD29"/>
          </a:solidFill>
          <a:ln w="36720">
            <a:solidFill>
              <a:srgbClr val="25CD29"/>
            </a:solidFill>
            <a:prstDash val="solid"/>
          </a:ln>
        </p:spPr>
        <p:txBody>
          <a:bodyPr lIns="108000" tIns="78840" rIns="108000" bIns="63000" anchor="ctr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tabLst>
                <a:tab pos="0" algn="l"/>
                <a:tab pos="699840" algn="l"/>
                <a:tab pos="1423799" algn="l"/>
                <a:tab pos="2147760" algn="l"/>
                <a:tab pos="2871720" algn="l"/>
                <a:tab pos="3595680" algn="l"/>
                <a:tab pos="4343400" algn="l"/>
                <a:tab pos="5043240" algn="l"/>
                <a:tab pos="5767200" algn="l"/>
                <a:tab pos="6491160" algn="l"/>
                <a:tab pos="7218360" algn="l"/>
                <a:tab pos="7939080" algn="l"/>
                <a:tab pos="8686800" algn="l"/>
                <a:tab pos="9386640" algn="l"/>
                <a:tab pos="9410400" algn="l"/>
                <a:tab pos="9859680" algn="l"/>
                <a:tab pos="10321920" algn="l"/>
                <a:tab pos="10779119" algn="l"/>
                <a:tab pos="10780560" algn="l"/>
                <a:tab pos="10782000" algn="l"/>
              </a:tabLst>
              <a:defRPr/>
            </a:pPr>
            <a:endParaRPr lang="pl-PL">
              <a:solidFill>
                <a:srgbClr val="000000"/>
              </a:solidFill>
              <a:latin typeface="Arial" pitchFamily="18"/>
              <a:ea typeface="Arial Unicode MS" pitchFamily="2"/>
              <a:cs typeface="Arial Unicode MS" pitchFamily="2"/>
            </a:endParaRPr>
          </a:p>
          <a:p>
            <a:pPr fontAlgn="auto" hangingPunct="0">
              <a:spcBef>
                <a:spcPts val="0"/>
              </a:spcBef>
              <a:spcAft>
                <a:spcPts val="0"/>
              </a:spcAft>
              <a:tabLst>
                <a:tab pos="0" algn="l"/>
                <a:tab pos="699840" algn="l"/>
                <a:tab pos="1423799" algn="l"/>
                <a:tab pos="2147760" algn="l"/>
                <a:tab pos="2871720" algn="l"/>
                <a:tab pos="3595680" algn="l"/>
                <a:tab pos="4343400" algn="l"/>
                <a:tab pos="5043240" algn="l"/>
                <a:tab pos="5767200" algn="l"/>
                <a:tab pos="6491160" algn="l"/>
                <a:tab pos="7218360" algn="l"/>
                <a:tab pos="7939080" algn="l"/>
                <a:tab pos="8686800" algn="l"/>
                <a:tab pos="9386640" algn="l"/>
                <a:tab pos="9410400" algn="l"/>
                <a:tab pos="9859680" algn="l"/>
                <a:tab pos="10321920" algn="l"/>
                <a:tab pos="10779119" algn="l"/>
                <a:tab pos="10780560" algn="l"/>
                <a:tab pos="10782000" algn="l"/>
              </a:tabLst>
              <a:defRPr/>
            </a:pPr>
            <a:endParaRPr lang="pl-PL" b="1">
              <a:solidFill>
                <a:srgbClr val="000000"/>
              </a:solidFill>
              <a:latin typeface="Calibri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5" name="Prostokąt 4"/>
          <p:cNvSpPr/>
          <p:nvPr/>
        </p:nvSpPr>
        <p:spPr>
          <a:xfrm>
            <a:off x="2639170" y="3927872"/>
            <a:ext cx="12097344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Aft>
                <a:spcPts val="600"/>
              </a:spcAft>
            </a:pPr>
            <a:r>
              <a:rPr lang="pl-PL" sz="1900" b="1" dirty="0" smtClean="0">
                <a:latin typeface="Calibri"/>
                <a:ea typeface="Calibri"/>
                <a:cs typeface="Times New Roman"/>
              </a:rPr>
              <a:t>ZAKRES</a:t>
            </a:r>
          </a:p>
          <a:p>
            <a:pPr marL="342900" lvl="0" indent="-342900" algn="just">
              <a:spcAft>
                <a:spcPts val="600"/>
              </a:spcAft>
              <a:buFont typeface="Symbol"/>
              <a:buChar char=""/>
            </a:pPr>
            <a:r>
              <a:rPr lang="pl-PL" sz="1900" b="1" dirty="0" smtClean="0">
                <a:latin typeface="Calibri"/>
                <a:ea typeface="Calibri"/>
                <a:cs typeface="Times New Roman"/>
              </a:rPr>
              <a:t>Zmiana </a:t>
            </a:r>
            <a:r>
              <a:rPr lang="pl-PL" sz="1900" b="1" dirty="0">
                <a:latin typeface="Calibri"/>
                <a:ea typeface="Calibri"/>
                <a:cs typeface="Times New Roman"/>
              </a:rPr>
              <a:t>przepisów </a:t>
            </a:r>
            <a:r>
              <a:rPr lang="pl-PL" sz="1900" b="1" dirty="0" smtClean="0">
                <a:latin typeface="Calibri"/>
                <a:ea typeface="Calibri"/>
                <a:cs typeface="Times New Roman"/>
              </a:rPr>
              <a:t>prawa</a:t>
            </a:r>
            <a:r>
              <a:rPr lang="pl-PL" sz="1900" dirty="0" smtClean="0">
                <a:latin typeface="Calibri"/>
                <a:ea typeface="Calibri"/>
                <a:cs typeface="Times New Roman"/>
              </a:rPr>
              <a:t> m.in. </a:t>
            </a:r>
            <a:r>
              <a:rPr lang="pl-PL" sz="1900" dirty="0">
                <a:latin typeface="Calibri"/>
                <a:ea typeface="Calibri"/>
                <a:cs typeface="Times New Roman"/>
              </a:rPr>
              <a:t>u</a:t>
            </a:r>
            <a:r>
              <a:rPr lang="pl-PL" sz="1900" dirty="0" smtClean="0">
                <a:latin typeface="Calibri"/>
                <a:ea typeface="Calibri"/>
                <a:cs typeface="Times New Roman"/>
              </a:rPr>
              <a:t>stawa o KRK, rozporządzenie </a:t>
            </a:r>
            <a:r>
              <a:rPr lang="pl-PL" sz="1900" dirty="0">
                <a:latin typeface="Calibri"/>
                <a:ea typeface="Calibri"/>
                <a:cs typeface="Times New Roman"/>
              </a:rPr>
              <a:t>Ministra Sprawiedliwości z dnia 18 czerwca 2014 r. </a:t>
            </a:r>
            <a:r>
              <a:rPr lang="pl-PL" sz="1900" dirty="0" smtClean="0">
                <a:latin typeface="Calibri"/>
                <a:ea typeface="Calibri"/>
                <a:cs typeface="Times New Roman"/>
              </a:rPr>
              <a:t/>
            </a:r>
            <a:br>
              <a:rPr lang="pl-PL" sz="1900" dirty="0" smtClean="0">
                <a:latin typeface="Calibri"/>
                <a:ea typeface="Calibri"/>
                <a:cs typeface="Times New Roman"/>
              </a:rPr>
            </a:br>
            <a:r>
              <a:rPr lang="pl-PL" sz="1900" dirty="0" smtClean="0">
                <a:latin typeface="Calibri"/>
                <a:ea typeface="Calibri"/>
                <a:cs typeface="Times New Roman"/>
              </a:rPr>
              <a:t>w sprawie </a:t>
            </a:r>
            <a:r>
              <a:rPr lang="pl-PL" sz="1900" dirty="0">
                <a:latin typeface="Calibri"/>
                <a:ea typeface="Calibri"/>
                <a:cs typeface="Times New Roman"/>
              </a:rPr>
              <a:t>trybu udzielania z Krajowego Rejestru Karnego </a:t>
            </a:r>
            <a:r>
              <a:rPr lang="pl-PL" sz="1900" dirty="0" smtClean="0">
                <a:latin typeface="Calibri"/>
                <a:ea typeface="Calibri"/>
                <a:cs typeface="Times New Roman"/>
              </a:rPr>
              <a:t>informacji o </a:t>
            </a:r>
            <a:r>
              <a:rPr lang="pl-PL" sz="1900" dirty="0">
                <a:latin typeface="Calibri"/>
                <a:ea typeface="Calibri"/>
                <a:cs typeface="Times New Roman"/>
              </a:rPr>
              <a:t>osobach oraz o podmiotach zbiorowych </a:t>
            </a:r>
            <a:r>
              <a:rPr lang="pl-PL" sz="1900" dirty="0" smtClean="0">
                <a:latin typeface="Calibri"/>
                <a:ea typeface="Calibri"/>
                <a:cs typeface="Times New Roman"/>
              </a:rPr>
              <a:t/>
            </a:r>
            <a:br>
              <a:rPr lang="pl-PL" sz="1900" dirty="0" smtClean="0">
                <a:latin typeface="Calibri"/>
                <a:ea typeface="Calibri"/>
                <a:cs typeface="Times New Roman"/>
              </a:rPr>
            </a:br>
            <a:r>
              <a:rPr lang="pl-PL" sz="1900" dirty="0" smtClean="0">
                <a:latin typeface="Calibri"/>
                <a:ea typeface="Calibri"/>
                <a:cs typeface="Times New Roman"/>
              </a:rPr>
              <a:t>za </a:t>
            </a:r>
            <a:r>
              <a:rPr lang="pl-PL" sz="1900" dirty="0">
                <a:latin typeface="Calibri"/>
                <a:ea typeface="Calibri"/>
                <a:cs typeface="Times New Roman"/>
              </a:rPr>
              <a:t>pośrednictwem systemu </a:t>
            </a:r>
            <a:r>
              <a:rPr lang="pl-PL" sz="1900" dirty="0" smtClean="0">
                <a:latin typeface="Calibri"/>
                <a:ea typeface="Calibri"/>
                <a:cs typeface="Times New Roman"/>
              </a:rPr>
              <a:t>teleinformatycznego</a:t>
            </a:r>
            <a:endParaRPr lang="pl-PL" sz="1900" dirty="0">
              <a:latin typeface="Calibri"/>
              <a:ea typeface="Calibri"/>
              <a:cs typeface="Times New Roman"/>
            </a:endParaRPr>
          </a:p>
          <a:p>
            <a:pPr marL="342900" lvl="0" indent="-342900" algn="just">
              <a:spcAft>
                <a:spcPts val="600"/>
              </a:spcAft>
              <a:buFont typeface="Symbol"/>
              <a:buChar char=""/>
            </a:pPr>
            <a:r>
              <a:rPr lang="pl-PL" sz="1900" dirty="0">
                <a:latin typeface="Calibri"/>
                <a:ea typeface="Calibri"/>
                <a:cs typeface="Times New Roman"/>
              </a:rPr>
              <a:t>budowa </a:t>
            </a:r>
            <a:r>
              <a:rPr lang="pl-PL" sz="1900" b="1" dirty="0">
                <a:latin typeface="Calibri"/>
                <a:ea typeface="Calibri"/>
                <a:cs typeface="Times New Roman"/>
              </a:rPr>
              <a:t>usług </a:t>
            </a:r>
            <a:r>
              <a:rPr lang="pl-PL" sz="1900" b="1" dirty="0" smtClean="0">
                <a:latin typeface="Calibri"/>
                <a:ea typeface="Calibri"/>
                <a:cs typeface="Times New Roman"/>
              </a:rPr>
              <a:t>webservice </a:t>
            </a:r>
            <a:r>
              <a:rPr lang="pl-PL" sz="1900" b="1" dirty="0">
                <a:latin typeface="Calibri"/>
                <a:ea typeface="Calibri"/>
                <a:cs typeface="Times New Roman"/>
              </a:rPr>
              <a:t>służących do uzyskiwania informacji z KRK przez określone w przepisach </a:t>
            </a:r>
            <a:r>
              <a:rPr lang="pl-PL" sz="1900" b="1" dirty="0" smtClean="0">
                <a:latin typeface="Calibri"/>
                <a:ea typeface="Calibri"/>
                <a:cs typeface="Times New Roman"/>
              </a:rPr>
              <a:t>podmioty</a:t>
            </a:r>
            <a:endParaRPr lang="pl-PL" sz="1900" b="1" dirty="0">
              <a:latin typeface="Calibri"/>
              <a:ea typeface="Calibri"/>
              <a:cs typeface="Times New Roman"/>
            </a:endParaRPr>
          </a:p>
          <a:p>
            <a:pPr marL="342900" lvl="0" indent="-342900" algn="just">
              <a:spcAft>
                <a:spcPts val="600"/>
              </a:spcAft>
              <a:buFont typeface="Symbol"/>
              <a:buChar char=""/>
            </a:pPr>
            <a:r>
              <a:rPr lang="pl-PL" sz="1900" b="1" dirty="0">
                <a:latin typeface="Calibri"/>
                <a:ea typeface="Calibri"/>
                <a:cs typeface="Times New Roman"/>
              </a:rPr>
              <a:t>budowa bazy danych</a:t>
            </a:r>
            <a:r>
              <a:rPr lang="pl-PL" sz="1900" dirty="0">
                <a:latin typeface="Calibri"/>
                <a:ea typeface="Calibri"/>
                <a:cs typeface="Times New Roman"/>
              </a:rPr>
              <a:t>, do której zostaną przesłane i zapisane dane zgromadzone w bazie danych KRK </a:t>
            </a:r>
            <a:r>
              <a:rPr lang="pl-PL" sz="1900" dirty="0" smtClean="0">
                <a:latin typeface="Calibri"/>
                <a:ea typeface="Calibri"/>
                <a:cs typeface="Times New Roman"/>
              </a:rPr>
              <a:t>1.0</a:t>
            </a:r>
            <a:endParaRPr lang="pl-PL" sz="1900" dirty="0">
              <a:latin typeface="Calibri"/>
              <a:ea typeface="Calibri"/>
              <a:cs typeface="Times New Roman"/>
            </a:endParaRPr>
          </a:p>
          <a:p>
            <a:pPr marL="342900" lvl="0" indent="-342900" algn="just">
              <a:spcAft>
                <a:spcPts val="600"/>
              </a:spcAft>
              <a:buFont typeface="Symbol"/>
              <a:buChar char=""/>
            </a:pPr>
            <a:r>
              <a:rPr lang="pl-PL" sz="1900" dirty="0">
                <a:latin typeface="Calibri"/>
                <a:ea typeface="Calibri"/>
                <a:cs typeface="Times New Roman"/>
              </a:rPr>
              <a:t>budowa</a:t>
            </a:r>
            <a:r>
              <a:rPr lang="pl-PL" sz="1900" b="1" dirty="0">
                <a:latin typeface="Calibri"/>
                <a:ea typeface="Calibri"/>
                <a:cs typeface="Times New Roman"/>
              </a:rPr>
              <a:t> usługi </a:t>
            </a:r>
            <a:r>
              <a:rPr lang="pl-PL" sz="1900" b="1" dirty="0" smtClean="0">
                <a:latin typeface="Calibri"/>
                <a:ea typeface="Calibri"/>
                <a:cs typeface="Times New Roman"/>
              </a:rPr>
              <a:t>webservice </a:t>
            </a:r>
            <a:r>
              <a:rPr lang="pl-PL" sz="1900" b="1" dirty="0">
                <a:latin typeface="Calibri"/>
                <a:ea typeface="Calibri"/>
                <a:cs typeface="Times New Roman"/>
              </a:rPr>
              <a:t>służąca do inicjalnego zasilenia bazy danych KRK 2.0</a:t>
            </a:r>
            <a:r>
              <a:rPr lang="pl-PL" sz="1900" dirty="0">
                <a:latin typeface="Calibri"/>
                <a:ea typeface="Calibri"/>
                <a:cs typeface="Times New Roman"/>
              </a:rPr>
              <a:t> danymi wygenerowanymi z bazy danych KRK 1.0. </a:t>
            </a:r>
          </a:p>
          <a:p>
            <a:pPr marL="342900" lvl="0" indent="-342900" algn="just">
              <a:spcAft>
                <a:spcPts val="600"/>
              </a:spcAft>
              <a:buFont typeface="Symbol"/>
              <a:buChar char=""/>
            </a:pPr>
            <a:r>
              <a:rPr lang="pl-PL" sz="1900" dirty="0">
                <a:latin typeface="Calibri"/>
                <a:ea typeface="Calibri"/>
                <a:cs typeface="Times New Roman"/>
              </a:rPr>
              <a:t>budowa </a:t>
            </a:r>
            <a:r>
              <a:rPr lang="pl-PL" sz="1900" b="1" dirty="0">
                <a:latin typeface="Calibri"/>
                <a:ea typeface="Calibri"/>
                <a:cs typeface="Times New Roman"/>
              </a:rPr>
              <a:t>usługi </a:t>
            </a:r>
            <a:r>
              <a:rPr lang="pl-PL" sz="1900" b="1" dirty="0" smtClean="0">
                <a:latin typeface="Calibri"/>
                <a:ea typeface="Calibri"/>
                <a:cs typeface="Times New Roman"/>
              </a:rPr>
              <a:t>webservice </a:t>
            </a:r>
            <a:r>
              <a:rPr lang="pl-PL" sz="1900" b="1" dirty="0">
                <a:latin typeface="Calibri"/>
                <a:ea typeface="Calibri"/>
                <a:cs typeface="Times New Roman"/>
              </a:rPr>
              <a:t>służąca do przesyłania do KRK 2.0 komunikatów o usunięciu danych z KRK 1.0.</a:t>
            </a:r>
            <a:r>
              <a:rPr lang="pl-PL" sz="1900" dirty="0">
                <a:latin typeface="Calibri"/>
                <a:ea typeface="Calibri"/>
                <a:cs typeface="Times New Roman"/>
              </a:rPr>
              <a:t> Usługa będzie wykorzystywana do czasu przeniesienia procesów gromadzenia i aktualizacji danych z KRK 1.0 do KRK </a:t>
            </a:r>
            <a:r>
              <a:rPr lang="pl-PL" sz="1900" dirty="0" smtClean="0">
                <a:latin typeface="Calibri"/>
                <a:ea typeface="Calibri"/>
                <a:cs typeface="Times New Roman"/>
              </a:rPr>
              <a:t>2.0</a:t>
            </a:r>
            <a:endParaRPr lang="pl-PL" sz="1900" dirty="0">
              <a:latin typeface="Calibri"/>
              <a:ea typeface="Calibri"/>
              <a:cs typeface="Times New Roman"/>
            </a:endParaRPr>
          </a:p>
          <a:p>
            <a:pPr marL="342900" lvl="0" indent="-342900" algn="just">
              <a:spcAft>
                <a:spcPts val="600"/>
              </a:spcAft>
              <a:buFont typeface="Symbol"/>
              <a:buChar char=""/>
            </a:pPr>
            <a:r>
              <a:rPr lang="pl-PL" sz="1900" dirty="0">
                <a:latin typeface="Calibri"/>
                <a:ea typeface="Calibri"/>
                <a:cs typeface="Times New Roman"/>
              </a:rPr>
              <a:t>modyfikacja systemu KRK 1.0 w celu generowania danych inicjalnych i bieżących w formacie </a:t>
            </a:r>
            <a:r>
              <a:rPr lang="pl-PL" sz="1900" dirty="0" smtClean="0">
                <a:latin typeface="Calibri"/>
                <a:ea typeface="Calibri"/>
                <a:cs typeface="Times New Roman"/>
              </a:rPr>
              <a:t>XML</a:t>
            </a:r>
            <a:endParaRPr lang="pl-PL" sz="1900" dirty="0">
              <a:latin typeface="Calibri"/>
              <a:ea typeface="Calibri"/>
              <a:cs typeface="Times New Roman"/>
            </a:endParaRPr>
          </a:p>
          <a:p>
            <a:pPr marL="342900" lvl="0" indent="-342900" algn="just">
              <a:spcAft>
                <a:spcPts val="600"/>
              </a:spcAft>
              <a:buFont typeface="Symbol"/>
              <a:buChar char=""/>
            </a:pPr>
            <a:r>
              <a:rPr lang="pl-PL" sz="1900" dirty="0">
                <a:latin typeface="Calibri"/>
                <a:ea typeface="Calibri"/>
                <a:cs typeface="Times New Roman"/>
              </a:rPr>
              <a:t>budowa </a:t>
            </a:r>
            <a:r>
              <a:rPr lang="pl-PL" sz="1900" b="1" dirty="0">
                <a:latin typeface="Calibri"/>
                <a:ea typeface="Calibri"/>
                <a:cs typeface="Times New Roman"/>
              </a:rPr>
              <a:t>aplikacji dla pracowników BKRK w wersji 1.0</a:t>
            </a:r>
            <a:r>
              <a:rPr lang="pl-PL" sz="1900" dirty="0">
                <a:latin typeface="Calibri"/>
                <a:ea typeface="Calibri"/>
                <a:cs typeface="Times New Roman"/>
              </a:rPr>
              <a:t> służąca do obsługi </a:t>
            </a:r>
            <a:r>
              <a:rPr lang="pl-PL" sz="1900" dirty="0" smtClean="0">
                <a:latin typeface="Calibri"/>
                <a:ea typeface="Calibri"/>
                <a:cs typeface="Times New Roman"/>
              </a:rPr>
              <a:t>zapytań w </a:t>
            </a:r>
            <a:r>
              <a:rPr lang="pl-PL" sz="1900" dirty="0">
                <a:latin typeface="Calibri"/>
                <a:ea typeface="Calibri"/>
                <a:cs typeface="Times New Roman"/>
              </a:rPr>
              <a:t>przypadku, gdy </a:t>
            </a:r>
            <a:r>
              <a:rPr lang="pl-PL" sz="1900" dirty="0" smtClean="0">
                <a:latin typeface="Calibri"/>
                <a:ea typeface="Calibri"/>
                <a:cs typeface="Times New Roman"/>
              </a:rPr>
              <a:t>trwa </a:t>
            </a:r>
            <a:r>
              <a:rPr lang="pl-PL" sz="1900" dirty="0">
                <a:latin typeface="Calibri"/>
                <a:ea typeface="Calibri"/>
                <a:cs typeface="Times New Roman"/>
              </a:rPr>
              <a:t>postępowanie </a:t>
            </a:r>
            <a:r>
              <a:rPr lang="pl-PL" sz="1900" dirty="0" smtClean="0">
                <a:latin typeface="Calibri"/>
                <a:ea typeface="Calibri"/>
                <a:cs typeface="Times New Roman"/>
              </a:rPr>
              <a:t>wyjaśniające w odniesieniu do danych</a:t>
            </a:r>
          </a:p>
          <a:p>
            <a:pPr marL="342900" lvl="0" indent="-342900" algn="just">
              <a:spcAft>
                <a:spcPts val="600"/>
              </a:spcAft>
              <a:buFont typeface="Symbol"/>
              <a:buChar char=""/>
            </a:pPr>
            <a:r>
              <a:rPr lang="pl-PL" sz="1900" b="1" dirty="0">
                <a:latin typeface="Calibri"/>
                <a:ea typeface="Calibri"/>
                <a:cs typeface="Times New Roman"/>
              </a:rPr>
              <a:t>m</a:t>
            </a:r>
            <a:r>
              <a:rPr lang="pl-PL" sz="1900" b="1" dirty="0" smtClean="0">
                <a:effectLst/>
                <a:latin typeface="Calibri"/>
                <a:ea typeface="Calibri"/>
                <a:cs typeface="Times New Roman"/>
              </a:rPr>
              <a:t>igracja danych </a:t>
            </a:r>
            <a:r>
              <a:rPr lang="pl-PL" sz="1900" dirty="0" smtClean="0">
                <a:latin typeface="Calibri"/>
                <a:ea typeface="Calibri"/>
                <a:cs typeface="Times New Roman"/>
              </a:rPr>
              <a:t>z </a:t>
            </a:r>
            <a:r>
              <a:rPr lang="pl-PL" sz="1900" dirty="0" smtClean="0">
                <a:effectLst/>
                <a:latin typeface="Calibri"/>
                <a:ea typeface="Calibri"/>
                <a:cs typeface="Times New Roman"/>
              </a:rPr>
              <a:t>bazy danych KRK1.0 do bazy danych KRK2.0</a:t>
            </a:r>
            <a:endParaRPr lang="pl-PL" sz="19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2" name="pole tekstowe 1"/>
          <p:cNvSpPr txBox="1"/>
          <p:nvPr/>
        </p:nvSpPr>
        <p:spPr>
          <a:xfrm>
            <a:off x="2639170" y="1407592"/>
            <a:ext cx="12097344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2200" b="1" dirty="0" smtClean="0">
                <a:latin typeface="+mn-lt"/>
              </a:rPr>
              <a:t>PRODUKT</a:t>
            </a:r>
          </a:p>
          <a:p>
            <a:pPr algn="just"/>
            <a:r>
              <a:rPr lang="pl-PL" sz="2200" dirty="0" smtClean="0">
                <a:latin typeface="+mn-lt"/>
              </a:rPr>
              <a:t>Zostaną </a:t>
            </a:r>
            <a:r>
              <a:rPr lang="pl-PL" sz="2200" dirty="0">
                <a:latin typeface="+mn-lt"/>
              </a:rPr>
              <a:t>dostarczone </a:t>
            </a:r>
            <a:r>
              <a:rPr lang="pl-PL" sz="2200" b="1" dirty="0">
                <a:latin typeface="+mn-lt"/>
              </a:rPr>
              <a:t>usługi </a:t>
            </a:r>
            <a:r>
              <a:rPr lang="pl-PL" sz="2200" b="1" dirty="0" smtClean="0">
                <a:latin typeface="+mn-lt"/>
              </a:rPr>
              <a:t>webservice</a:t>
            </a:r>
            <a:r>
              <a:rPr lang="pl-PL" sz="2200" dirty="0">
                <a:latin typeface="+mn-lt"/>
              </a:rPr>
              <a:t>, za pomocą których sądy, </a:t>
            </a:r>
            <a:r>
              <a:rPr lang="pl-PL" sz="2200" dirty="0" smtClean="0">
                <a:latin typeface="+mn-lt"/>
              </a:rPr>
              <a:t>prokuratury, </a:t>
            </a:r>
            <a:r>
              <a:rPr lang="pl-PL" sz="2200" dirty="0">
                <a:latin typeface="+mn-lt"/>
              </a:rPr>
              <a:t>policja i służby specjalne będą mogły uzyskiwać informacje z KRK. To znacznie zmniejszy liczbę zapytań do obsłużenia przez pracowników </a:t>
            </a:r>
            <a:r>
              <a:rPr lang="pl-PL" sz="2200" dirty="0" smtClean="0">
                <a:latin typeface="+mn-lt"/>
              </a:rPr>
              <a:t>BKRK </a:t>
            </a:r>
            <a:r>
              <a:rPr lang="pl-PL" sz="2200" b="1" dirty="0" smtClean="0">
                <a:latin typeface="+mn-lt"/>
              </a:rPr>
              <a:t>(około 80%)</a:t>
            </a:r>
            <a:r>
              <a:rPr lang="pl-PL" sz="2200" dirty="0" smtClean="0">
                <a:latin typeface="+mn-lt"/>
              </a:rPr>
              <a:t>, </a:t>
            </a:r>
            <a:r>
              <a:rPr lang="pl-PL" sz="2200" dirty="0">
                <a:latin typeface="+mn-lt"/>
              </a:rPr>
              <a:t>a w konsekwencji skróci czasu oczekiwania na informacje z KRK </a:t>
            </a:r>
            <a:br>
              <a:rPr lang="pl-PL" sz="2200" dirty="0">
                <a:latin typeface="+mn-lt"/>
              </a:rPr>
            </a:br>
            <a:r>
              <a:rPr lang="pl-PL" sz="2200" dirty="0" smtClean="0">
                <a:latin typeface="+mn-lt"/>
              </a:rPr>
              <a:t>i </a:t>
            </a:r>
            <a:r>
              <a:rPr lang="pl-PL" sz="2200" dirty="0">
                <a:latin typeface="+mn-lt"/>
              </a:rPr>
              <a:t>umożliwi przesunięcie pracowników </a:t>
            </a:r>
            <a:r>
              <a:rPr lang="pl-PL" sz="2200" dirty="0" smtClean="0">
                <a:latin typeface="+mn-lt"/>
              </a:rPr>
              <a:t>Biura Informacyjnego Krajowego Rejestru Karnego (BKRK) </a:t>
            </a:r>
            <a:r>
              <a:rPr lang="pl-PL" sz="2200" dirty="0">
                <a:latin typeface="+mn-lt"/>
              </a:rPr>
              <a:t>do innych zadań.</a:t>
            </a:r>
          </a:p>
        </p:txBody>
      </p:sp>
    </p:spTree>
    <p:extLst>
      <p:ext uri="{BB962C8B-B14F-4D97-AF65-F5344CB8AC3E}">
        <p14:creationId xmlns:p14="http://schemas.microsoft.com/office/powerpoint/2010/main" val="3357435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ole tekstowe 35"/>
          <p:cNvSpPr txBox="1"/>
          <p:nvPr/>
        </p:nvSpPr>
        <p:spPr>
          <a:xfrm>
            <a:off x="2635632" y="593235"/>
            <a:ext cx="36004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500" b="1" cap="all" dirty="0" smtClean="0">
                <a:latin typeface="+mj-lt"/>
              </a:rPr>
              <a:t>ETAP II </a:t>
            </a:r>
            <a:endParaRPr lang="pl-PL" sz="2500" b="1" cap="all" dirty="0">
              <a:latin typeface="+mj-lt"/>
            </a:endParaRPr>
          </a:p>
        </p:txBody>
      </p:sp>
      <p:sp>
        <p:nvSpPr>
          <p:cNvPr id="5" name="Prostokąt 4"/>
          <p:cNvSpPr/>
          <p:nvPr/>
        </p:nvSpPr>
        <p:spPr>
          <a:xfrm>
            <a:off x="2657067" y="3927872"/>
            <a:ext cx="12097344" cy="32293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Aft>
                <a:spcPts val="600"/>
              </a:spcAft>
            </a:pPr>
            <a:r>
              <a:rPr lang="pl-PL" sz="1900" b="1" dirty="0" smtClean="0">
                <a:latin typeface="Calibri"/>
                <a:ea typeface="Calibri"/>
                <a:cs typeface="Times New Roman"/>
              </a:rPr>
              <a:t>ZAKRES</a:t>
            </a:r>
          </a:p>
          <a:p>
            <a:pPr marL="342900" lvl="0" indent="-342900" algn="just">
              <a:spcAft>
                <a:spcPts val="600"/>
              </a:spcAft>
              <a:buFont typeface="Symbol"/>
              <a:buChar char=""/>
            </a:pPr>
            <a:r>
              <a:rPr lang="pl-PL" sz="1900" b="1" dirty="0" smtClean="0">
                <a:latin typeface="Calibri"/>
                <a:ea typeface="Calibri"/>
                <a:cs typeface="Times New Roman"/>
              </a:rPr>
              <a:t>Implementacja</a:t>
            </a:r>
            <a:r>
              <a:rPr lang="pl-PL" sz="1900" dirty="0" smtClean="0">
                <a:latin typeface="Calibri"/>
                <a:ea typeface="Calibri"/>
                <a:cs typeface="Times New Roman"/>
              </a:rPr>
              <a:t> </a:t>
            </a:r>
            <a:r>
              <a:rPr lang="pl-PL" sz="1900" b="1" dirty="0">
                <a:latin typeface="Calibri"/>
                <a:ea typeface="Calibri"/>
                <a:cs typeface="Times New Roman"/>
              </a:rPr>
              <a:t>procesów</a:t>
            </a:r>
            <a:r>
              <a:rPr lang="pl-PL" sz="1900" dirty="0">
                <a:latin typeface="Calibri"/>
                <a:ea typeface="Calibri"/>
                <a:cs typeface="Times New Roman"/>
              </a:rPr>
              <a:t> odpowiadających za generowanie z urzędu informacji do CEIDG i </a:t>
            </a:r>
            <a:r>
              <a:rPr lang="pl-PL" sz="1900" dirty="0" smtClean="0">
                <a:latin typeface="Calibri"/>
                <a:ea typeface="Calibri"/>
                <a:cs typeface="Times New Roman"/>
              </a:rPr>
              <a:t>KRS</a:t>
            </a:r>
            <a:endParaRPr lang="pl-PL" sz="1900" dirty="0">
              <a:latin typeface="Calibri"/>
              <a:ea typeface="Calibri"/>
              <a:cs typeface="Times New Roman"/>
            </a:endParaRPr>
          </a:p>
          <a:p>
            <a:pPr marL="342900" lvl="0" indent="-342900" algn="just">
              <a:spcAft>
                <a:spcPts val="600"/>
              </a:spcAft>
              <a:buFont typeface="Symbol"/>
              <a:buChar char=""/>
            </a:pPr>
            <a:r>
              <a:rPr lang="pl-PL" sz="1900" b="1" dirty="0">
                <a:latin typeface="Calibri"/>
                <a:ea typeface="Calibri"/>
                <a:cs typeface="Times New Roman"/>
              </a:rPr>
              <a:t>implementacja procesów</a:t>
            </a:r>
            <a:r>
              <a:rPr lang="pl-PL" sz="1900" dirty="0">
                <a:latin typeface="Calibri"/>
                <a:ea typeface="Calibri"/>
                <a:cs typeface="Times New Roman"/>
              </a:rPr>
              <a:t> odpowiedzialnych za udzielanie odpowiedzi na wnioski CEIDG i żądania </a:t>
            </a:r>
            <a:r>
              <a:rPr lang="pl-PL" sz="1900" dirty="0" smtClean="0">
                <a:latin typeface="Calibri"/>
                <a:ea typeface="Calibri"/>
                <a:cs typeface="Times New Roman"/>
              </a:rPr>
              <a:t>KRS</a:t>
            </a:r>
            <a:endParaRPr lang="pl-PL" sz="1900" dirty="0">
              <a:latin typeface="Calibri"/>
              <a:ea typeface="Calibri"/>
              <a:cs typeface="Times New Roman"/>
            </a:endParaRPr>
          </a:p>
          <a:p>
            <a:pPr marL="342900" lvl="0" indent="-342900" algn="just">
              <a:spcAft>
                <a:spcPts val="600"/>
              </a:spcAft>
              <a:buFont typeface="Symbol"/>
              <a:buChar char=""/>
            </a:pPr>
            <a:r>
              <a:rPr lang="pl-PL" sz="1900" b="1" dirty="0">
                <a:latin typeface="Calibri"/>
                <a:ea typeface="Calibri"/>
                <a:cs typeface="Times New Roman"/>
              </a:rPr>
              <a:t>integracja z </a:t>
            </a:r>
            <a:r>
              <a:rPr lang="pl-PL" sz="1900" b="1" dirty="0" smtClean="0">
                <a:latin typeface="Calibri"/>
                <a:ea typeface="Calibri"/>
                <a:cs typeface="Times New Roman"/>
              </a:rPr>
              <a:t>CEIDG</a:t>
            </a:r>
            <a:endParaRPr lang="pl-PL" sz="1900" b="1" dirty="0">
              <a:latin typeface="Calibri"/>
              <a:ea typeface="Calibri"/>
              <a:cs typeface="Times New Roman"/>
            </a:endParaRPr>
          </a:p>
          <a:p>
            <a:pPr marL="342900" lvl="0" indent="-342900" algn="just">
              <a:spcAft>
                <a:spcPts val="600"/>
              </a:spcAft>
              <a:buFont typeface="Symbol"/>
              <a:buChar char=""/>
            </a:pPr>
            <a:r>
              <a:rPr lang="pl-PL" sz="1900" b="1" dirty="0">
                <a:latin typeface="Calibri"/>
                <a:ea typeface="Calibri"/>
                <a:cs typeface="Times New Roman"/>
              </a:rPr>
              <a:t>integracja z </a:t>
            </a:r>
            <a:r>
              <a:rPr lang="pl-PL" sz="1900" b="1" dirty="0" smtClean="0">
                <a:latin typeface="Calibri"/>
                <a:ea typeface="Calibri"/>
                <a:cs typeface="Times New Roman"/>
              </a:rPr>
              <a:t>KRS</a:t>
            </a:r>
            <a:endParaRPr lang="pl-PL" sz="1900" b="1" dirty="0">
              <a:latin typeface="Calibri"/>
              <a:ea typeface="Calibri"/>
              <a:cs typeface="Times New Roman"/>
            </a:endParaRPr>
          </a:p>
          <a:p>
            <a:pPr marL="342900" lvl="0" indent="-342900" algn="just">
              <a:spcAft>
                <a:spcPts val="600"/>
              </a:spcAft>
              <a:buFont typeface="Symbol"/>
              <a:buChar char=""/>
            </a:pPr>
            <a:r>
              <a:rPr lang="pl-PL" sz="1900" b="1" dirty="0">
                <a:latin typeface="Calibri"/>
                <a:ea typeface="Calibri"/>
                <a:cs typeface="Times New Roman"/>
              </a:rPr>
              <a:t>aplikacja dla pracowników BKRK w wersji 2.0</a:t>
            </a:r>
            <a:r>
              <a:rPr lang="pl-PL" sz="1900" dirty="0">
                <a:latin typeface="Calibri"/>
                <a:ea typeface="Calibri"/>
                <a:cs typeface="Times New Roman"/>
              </a:rPr>
              <a:t> rozbudowana o obsługę monitorowania procesu generowania z urzędu informacji do CEIDG i KRS oraz obsługę wniosków CEIDG </a:t>
            </a:r>
            <a:r>
              <a:rPr lang="pl-PL" sz="1900" dirty="0" smtClean="0">
                <a:latin typeface="Calibri"/>
                <a:ea typeface="Calibri"/>
                <a:cs typeface="Times New Roman"/>
              </a:rPr>
              <a:t>i żądań </a:t>
            </a:r>
            <a:r>
              <a:rPr lang="pl-PL" sz="1900" dirty="0">
                <a:latin typeface="Calibri"/>
                <a:ea typeface="Calibri"/>
                <a:cs typeface="Times New Roman"/>
              </a:rPr>
              <a:t>KRS w przypadku, gdy trwa postępowanie wyjaśniające w odniesieniu do </a:t>
            </a:r>
            <a:r>
              <a:rPr lang="pl-PL" sz="1900" dirty="0" smtClean="0">
                <a:latin typeface="Calibri"/>
                <a:ea typeface="Calibri"/>
                <a:cs typeface="Times New Roman"/>
              </a:rPr>
              <a:t>danych.</a:t>
            </a:r>
            <a:endParaRPr lang="pl-PL" sz="1900" dirty="0">
              <a:latin typeface="Calibri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600"/>
              </a:spcAft>
              <a:buFont typeface="Symbol"/>
              <a:buChar char=""/>
            </a:pPr>
            <a:endParaRPr lang="pl-PL" sz="19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6" name="Dowolny kształt 5"/>
          <p:cNvSpPr/>
          <p:nvPr/>
        </p:nvSpPr>
        <p:spPr>
          <a:xfrm rot="5418000">
            <a:off x="-4474446" y="4457561"/>
            <a:ext cx="10153344" cy="1244600"/>
          </a:xfrm>
          <a:custGeom>
            <a:avLst>
              <a:gd name="f0" fmla="val 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solidFill>
            <a:srgbClr val="CE569D"/>
          </a:solidFill>
          <a:ln w="36720">
            <a:solidFill>
              <a:srgbClr val="CE569D"/>
            </a:solidFill>
            <a:prstDash val="solid"/>
          </a:ln>
        </p:spPr>
        <p:txBody>
          <a:bodyPr lIns="108000" tIns="78840" rIns="108000" bIns="63000" anchor="ctr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tabLst>
                <a:tab pos="0" algn="l"/>
                <a:tab pos="699840" algn="l"/>
                <a:tab pos="1423799" algn="l"/>
                <a:tab pos="2147760" algn="l"/>
                <a:tab pos="2871720" algn="l"/>
                <a:tab pos="3595680" algn="l"/>
                <a:tab pos="4343400" algn="l"/>
                <a:tab pos="5043240" algn="l"/>
                <a:tab pos="5767200" algn="l"/>
                <a:tab pos="6491160" algn="l"/>
                <a:tab pos="7218360" algn="l"/>
                <a:tab pos="7939080" algn="l"/>
                <a:tab pos="8686800" algn="l"/>
                <a:tab pos="9386640" algn="l"/>
                <a:tab pos="9410400" algn="l"/>
                <a:tab pos="9859680" algn="l"/>
                <a:tab pos="10321920" algn="l"/>
                <a:tab pos="10779119" algn="l"/>
                <a:tab pos="10780560" algn="l"/>
                <a:tab pos="10782000" algn="l"/>
              </a:tabLst>
              <a:defRPr/>
            </a:pPr>
            <a:endParaRPr lang="pl-PL">
              <a:solidFill>
                <a:srgbClr val="000000"/>
              </a:solidFill>
              <a:latin typeface="Arial" pitchFamily="18"/>
              <a:ea typeface="Arial Unicode MS" pitchFamily="2"/>
              <a:cs typeface="Arial Unicode MS" pitchFamily="2"/>
            </a:endParaRPr>
          </a:p>
          <a:p>
            <a:pPr fontAlgn="auto" hangingPunct="0">
              <a:spcBef>
                <a:spcPts val="0"/>
              </a:spcBef>
              <a:spcAft>
                <a:spcPts val="0"/>
              </a:spcAft>
              <a:tabLst>
                <a:tab pos="0" algn="l"/>
                <a:tab pos="699840" algn="l"/>
                <a:tab pos="1423799" algn="l"/>
                <a:tab pos="2147760" algn="l"/>
                <a:tab pos="2871720" algn="l"/>
                <a:tab pos="3595680" algn="l"/>
                <a:tab pos="4343400" algn="l"/>
                <a:tab pos="5043240" algn="l"/>
                <a:tab pos="5767200" algn="l"/>
                <a:tab pos="6491160" algn="l"/>
                <a:tab pos="7218360" algn="l"/>
                <a:tab pos="7939080" algn="l"/>
                <a:tab pos="8686800" algn="l"/>
                <a:tab pos="9386640" algn="l"/>
                <a:tab pos="9410400" algn="l"/>
                <a:tab pos="9859680" algn="l"/>
                <a:tab pos="10321920" algn="l"/>
                <a:tab pos="10779119" algn="l"/>
                <a:tab pos="10780560" algn="l"/>
                <a:tab pos="10782000" algn="l"/>
              </a:tabLst>
              <a:defRPr/>
            </a:pPr>
            <a:endParaRPr lang="pl-PL" b="1">
              <a:solidFill>
                <a:srgbClr val="000000"/>
              </a:solidFill>
              <a:latin typeface="Calibri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" name="pole tekstowe 1"/>
          <p:cNvSpPr txBox="1"/>
          <p:nvPr/>
        </p:nvSpPr>
        <p:spPr>
          <a:xfrm>
            <a:off x="2649154" y="1407592"/>
            <a:ext cx="12239685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2200" b="1" dirty="0" smtClean="0">
                <a:latin typeface="+mj-lt"/>
              </a:rPr>
              <a:t>PRODUKT</a:t>
            </a:r>
          </a:p>
          <a:p>
            <a:pPr algn="just"/>
            <a:r>
              <a:rPr lang="pl-PL" sz="2200" dirty="0" smtClean="0">
                <a:latin typeface="+mj-lt"/>
              </a:rPr>
              <a:t>Zostaną </a:t>
            </a:r>
            <a:r>
              <a:rPr lang="pl-PL" sz="2200" dirty="0">
                <a:latin typeface="+mj-lt"/>
              </a:rPr>
              <a:t>dostarczone uproszczone/zautomatyzowane procesy wysyłania z urzędu informacji z KRK </a:t>
            </a:r>
            <a:r>
              <a:rPr lang="pl-PL" sz="2200" dirty="0" smtClean="0">
                <a:latin typeface="+mj-lt"/>
              </a:rPr>
              <a:t/>
            </a:r>
            <a:br>
              <a:rPr lang="pl-PL" sz="2200" dirty="0" smtClean="0">
                <a:latin typeface="+mj-lt"/>
              </a:rPr>
            </a:br>
            <a:r>
              <a:rPr lang="pl-PL" sz="2200" dirty="0" smtClean="0">
                <a:latin typeface="+mj-lt"/>
              </a:rPr>
              <a:t>do Centralnej Ewidencji i Informacji o Działalności Gospodarczej (CEIDG) </a:t>
            </a:r>
            <a:r>
              <a:rPr lang="pl-PL" sz="2200" dirty="0">
                <a:latin typeface="+mj-lt"/>
              </a:rPr>
              <a:t>i </a:t>
            </a:r>
            <a:r>
              <a:rPr lang="pl-PL" sz="2200" dirty="0" smtClean="0">
                <a:latin typeface="+mj-lt"/>
              </a:rPr>
              <a:t>Krajowego Rejestru Sądowego (KRS) </a:t>
            </a:r>
            <a:r>
              <a:rPr lang="pl-PL" sz="2200" dirty="0">
                <a:latin typeface="+mj-lt"/>
              </a:rPr>
              <a:t>oraz udzielania odpowiedzi z KRK na wnioski CEIDG i żądania KRS. To zmniejszy liczbę wniosków CEIDG i żądań KRS do obsłużenia przez pracowników BKRK, a w konsekwencji umożliwi przesunięcie pracowników BKRK do innych zadań oraz skróci czasu oczekiwania na informacje z KRK.</a:t>
            </a:r>
          </a:p>
        </p:txBody>
      </p:sp>
    </p:spTree>
    <p:extLst>
      <p:ext uri="{BB962C8B-B14F-4D97-AF65-F5344CB8AC3E}">
        <p14:creationId xmlns:p14="http://schemas.microsoft.com/office/powerpoint/2010/main" val="156017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ole tekstowe 35"/>
          <p:cNvSpPr txBox="1"/>
          <p:nvPr/>
        </p:nvSpPr>
        <p:spPr>
          <a:xfrm>
            <a:off x="2639170" y="593235"/>
            <a:ext cx="36004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500" b="1" cap="all" dirty="0" smtClean="0">
                <a:latin typeface="+mj-lt"/>
              </a:rPr>
              <a:t>ETAP III </a:t>
            </a:r>
            <a:endParaRPr lang="pl-PL" sz="2500" b="1" cap="all" dirty="0">
              <a:latin typeface="+mj-lt"/>
            </a:endParaRPr>
          </a:p>
        </p:txBody>
      </p:sp>
      <p:sp>
        <p:nvSpPr>
          <p:cNvPr id="5" name="Prostokąt 4"/>
          <p:cNvSpPr/>
          <p:nvPr/>
        </p:nvSpPr>
        <p:spPr>
          <a:xfrm>
            <a:off x="2668066" y="3783856"/>
            <a:ext cx="12097344" cy="43665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Aft>
                <a:spcPts val="600"/>
              </a:spcAft>
            </a:pPr>
            <a:r>
              <a:rPr lang="pl-PL" sz="1900" b="1" dirty="0" smtClean="0">
                <a:latin typeface="Calibri"/>
                <a:ea typeface="Calibri"/>
                <a:cs typeface="Times New Roman"/>
              </a:rPr>
              <a:t>ZAKRES</a:t>
            </a:r>
          </a:p>
          <a:p>
            <a:pPr marL="342900" lvl="0" indent="-342900" algn="just">
              <a:spcAft>
                <a:spcPts val="600"/>
              </a:spcAft>
              <a:buFont typeface="Symbol"/>
              <a:buChar char=""/>
            </a:pPr>
            <a:r>
              <a:rPr lang="pl-PL" sz="1900" b="1" dirty="0" smtClean="0">
                <a:latin typeface="Calibri"/>
                <a:ea typeface="Calibri"/>
                <a:cs typeface="Times New Roman"/>
              </a:rPr>
              <a:t>Zmiany </a:t>
            </a:r>
            <a:r>
              <a:rPr lang="pl-PL" sz="1900" b="1" dirty="0">
                <a:latin typeface="Calibri"/>
                <a:ea typeface="Calibri"/>
                <a:cs typeface="Times New Roman"/>
              </a:rPr>
              <a:t>w przepisach prawa</a:t>
            </a:r>
            <a:r>
              <a:rPr lang="pl-PL" sz="1900" dirty="0">
                <a:latin typeface="Calibri"/>
                <a:ea typeface="Calibri"/>
                <a:cs typeface="Times New Roman"/>
              </a:rPr>
              <a:t>, m.in. ustawa o KRK, akty wykonawcze do ustawy o KRK, ustawa </a:t>
            </a:r>
            <a:r>
              <a:rPr lang="pl-PL" sz="1900" dirty="0" smtClean="0">
                <a:latin typeface="Calibri"/>
                <a:ea typeface="Calibri"/>
                <a:cs typeface="Times New Roman"/>
              </a:rPr>
              <a:t>Kodeks postępowania administracyjnego</a:t>
            </a:r>
            <a:endParaRPr lang="pl-PL" sz="1900" dirty="0">
              <a:latin typeface="Calibri"/>
              <a:ea typeface="Calibri"/>
              <a:cs typeface="Times New Roman"/>
            </a:endParaRPr>
          </a:p>
          <a:p>
            <a:pPr marL="342900" lvl="0" indent="-342900" algn="just">
              <a:spcAft>
                <a:spcPts val="600"/>
              </a:spcAft>
              <a:buFont typeface="Symbol"/>
              <a:buChar char=""/>
            </a:pPr>
            <a:r>
              <a:rPr lang="pl-PL" sz="1900" dirty="0">
                <a:latin typeface="Calibri"/>
                <a:ea typeface="Calibri"/>
                <a:cs typeface="Times New Roman"/>
              </a:rPr>
              <a:t>budowa </a:t>
            </a:r>
            <a:r>
              <a:rPr lang="pl-PL" sz="1900" b="1" dirty="0">
                <a:latin typeface="Calibri"/>
                <a:ea typeface="Calibri"/>
                <a:cs typeface="Times New Roman"/>
              </a:rPr>
              <a:t>elektronicznej usługi uzyskiwania zaświadczeń z </a:t>
            </a:r>
            <a:r>
              <a:rPr lang="pl-PL" sz="1900" b="1" dirty="0" smtClean="0">
                <a:latin typeface="Calibri"/>
                <a:ea typeface="Calibri"/>
                <a:cs typeface="Times New Roman"/>
              </a:rPr>
              <a:t>KRK</a:t>
            </a:r>
            <a:endParaRPr lang="pl-PL" sz="1900" b="1" dirty="0">
              <a:latin typeface="Calibri"/>
              <a:ea typeface="Calibri"/>
              <a:cs typeface="Times New Roman"/>
            </a:endParaRPr>
          </a:p>
          <a:p>
            <a:pPr marL="342900" lvl="0" indent="-342900" algn="just">
              <a:spcAft>
                <a:spcPts val="600"/>
              </a:spcAft>
              <a:buFont typeface="Symbol"/>
              <a:buChar char=""/>
            </a:pPr>
            <a:r>
              <a:rPr lang="pl-PL" sz="1900" b="1" dirty="0">
                <a:latin typeface="Calibri"/>
                <a:ea typeface="Calibri"/>
                <a:cs typeface="Times New Roman"/>
              </a:rPr>
              <a:t>integracja elektronicznej usługi z węzłem </a:t>
            </a:r>
            <a:r>
              <a:rPr lang="pl-PL" sz="1900" b="1" dirty="0" smtClean="0">
                <a:latin typeface="Calibri"/>
                <a:ea typeface="Calibri"/>
                <a:cs typeface="Times New Roman"/>
              </a:rPr>
              <a:t>krajowym</a:t>
            </a:r>
            <a:endParaRPr lang="pl-PL" sz="1900" b="1" dirty="0">
              <a:latin typeface="Calibri"/>
              <a:ea typeface="Calibri"/>
              <a:cs typeface="Times New Roman"/>
            </a:endParaRPr>
          </a:p>
          <a:p>
            <a:pPr marL="342900" lvl="0" indent="-342900" algn="just">
              <a:spcAft>
                <a:spcPts val="600"/>
              </a:spcAft>
              <a:buFont typeface="Symbol"/>
              <a:buChar char=""/>
            </a:pPr>
            <a:r>
              <a:rPr lang="pl-PL" sz="1900" dirty="0">
                <a:latin typeface="Calibri"/>
                <a:ea typeface="Calibri"/>
                <a:cs typeface="Times New Roman"/>
              </a:rPr>
              <a:t>implementacja procesów odpowiadających za uzyskanie zaświadczenia z </a:t>
            </a:r>
            <a:r>
              <a:rPr lang="pl-PL" sz="1900" dirty="0" smtClean="0">
                <a:latin typeface="Calibri"/>
                <a:ea typeface="Calibri"/>
                <a:cs typeface="Times New Roman"/>
              </a:rPr>
              <a:t>KRK</a:t>
            </a:r>
            <a:endParaRPr lang="pl-PL" sz="1900" dirty="0">
              <a:latin typeface="Calibri"/>
              <a:ea typeface="Calibri"/>
              <a:cs typeface="Times New Roman"/>
            </a:endParaRPr>
          </a:p>
          <a:p>
            <a:pPr marL="342900" lvl="0" indent="-342900" algn="just">
              <a:spcAft>
                <a:spcPts val="600"/>
              </a:spcAft>
              <a:buFont typeface="Symbol"/>
              <a:buChar char=""/>
            </a:pPr>
            <a:r>
              <a:rPr lang="pl-PL" sz="1900" dirty="0">
                <a:latin typeface="Calibri"/>
                <a:ea typeface="Calibri"/>
                <a:cs typeface="Times New Roman"/>
              </a:rPr>
              <a:t>implementacja procesów odpowiadających za uzyskanie odpowiedzi z KRK na zapytania przesłane za pomocą systemu </a:t>
            </a:r>
            <a:r>
              <a:rPr lang="pl-PL" sz="1900" dirty="0" smtClean="0">
                <a:latin typeface="Calibri"/>
                <a:ea typeface="Calibri"/>
                <a:cs typeface="Times New Roman"/>
              </a:rPr>
              <a:t>ECRIS</a:t>
            </a:r>
            <a:endParaRPr lang="pl-PL" sz="1900" dirty="0">
              <a:latin typeface="Calibri"/>
              <a:ea typeface="Calibri"/>
              <a:cs typeface="Times New Roman"/>
            </a:endParaRPr>
          </a:p>
          <a:p>
            <a:pPr marL="342900" lvl="0" indent="-342900" algn="just">
              <a:spcAft>
                <a:spcPts val="600"/>
              </a:spcAft>
              <a:buFont typeface="Symbol"/>
              <a:buChar char=""/>
            </a:pPr>
            <a:r>
              <a:rPr lang="pl-PL" sz="1900" dirty="0">
                <a:latin typeface="Calibri"/>
                <a:ea typeface="Calibri"/>
                <a:cs typeface="Times New Roman"/>
              </a:rPr>
              <a:t>budowa </a:t>
            </a:r>
            <a:r>
              <a:rPr lang="pl-PL" sz="1900" b="1" dirty="0">
                <a:latin typeface="Calibri"/>
                <a:ea typeface="Calibri"/>
                <a:cs typeface="Times New Roman"/>
              </a:rPr>
              <a:t>aplikacji dla pracownika BKRK w wersji 3.0</a:t>
            </a:r>
            <a:r>
              <a:rPr lang="pl-PL" sz="1900" dirty="0">
                <a:latin typeface="Calibri"/>
                <a:ea typeface="Calibri"/>
                <a:cs typeface="Times New Roman"/>
              </a:rPr>
              <a:t> rozbudowanej o obsługę zapytań ECRIS i zapytań z elektronicznej usługi uzyskiwania zaświadczeń z KRK </a:t>
            </a:r>
            <a:r>
              <a:rPr lang="pl-PL" sz="1900" dirty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w przypadku, gdy trwa postępowanie wyjaśniające w odniesieniu do </a:t>
            </a:r>
            <a:r>
              <a:rPr lang="pl-PL" sz="1900" dirty="0" smtClean="0">
                <a:solidFill>
                  <a:prstClr val="black"/>
                </a:solidFill>
                <a:latin typeface="Calibri"/>
                <a:ea typeface="Calibri"/>
                <a:cs typeface="Times New Roman"/>
              </a:rPr>
              <a:t>danych</a:t>
            </a:r>
            <a:endParaRPr lang="pl-PL" sz="1900" dirty="0" smtClean="0">
              <a:latin typeface="Calibri"/>
              <a:ea typeface="Calibri"/>
              <a:cs typeface="Times New Roman"/>
            </a:endParaRPr>
          </a:p>
          <a:p>
            <a:pPr marL="342900" lvl="0" indent="-342900" algn="just">
              <a:spcAft>
                <a:spcPts val="600"/>
              </a:spcAft>
              <a:buFont typeface="Symbol"/>
              <a:buChar char=""/>
            </a:pPr>
            <a:r>
              <a:rPr lang="pl-PL" sz="1900" dirty="0" smtClean="0">
                <a:latin typeface="Calibri"/>
                <a:ea typeface="Calibri"/>
                <a:cs typeface="Times New Roman"/>
              </a:rPr>
              <a:t>testy </a:t>
            </a:r>
            <a:r>
              <a:rPr lang="pl-PL" sz="1900" dirty="0">
                <a:latin typeface="Calibri"/>
                <a:ea typeface="Calibri"/>
                <a:cs typeface="Times New Roman"/>
              </a:rPr>
              <a:t>bezpieczeństwa elektronicznej usługi uzyskiwania zaświadczeń z </a:t>
            </a:r>
            <a:r>
              <a:rPr lang="pl-PL" sz="1900" dirty="0" smtClean="0">
                <a:latin typeface="Calibri"/>
                <a:ea typeface="Calibri"/>
                <a:cs typeface="Times New Roman"/>
              </a:rPr>
              <a:t>KRK</a:t>
            </a:r>
            <a:endParaRPr lang="pl-PL" sz="1900" dirty="0">
              <a:latin typeface="Calibri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600"/>
              </a:spcAft>
              <a:buFont typeface="Symbol"/>
              <a:buChar char=""/>
            </a:pPr>
            <a:endParaRPr lang="pl-PL" sz="25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7" name="Dowolny kształt 6"/>
          <p:cNvSpPr/>
          <p:nvPr/>
        </p:nvSpPr>
        <p:spPr>
          <a:xfrm rot="5418000">
            <a:off x="-4474445" y="4457561"/>
            <a:ext cx="10153344" cy="1244600"/>
          </a:xfrm>
          <a:custGeom>
            <a:avLst>
              <a:gd name="f0" fmla="val 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solidFill>
            <a:srgbClr val="FAFA06"/>
          </a:solidFill>
          <a:ln w="36720">
            <a:solidFill>
              <a:srgbClr val="FAFA06"/>
            </a:solidFill>
            <a:prstDash val="solid"/>
          </a:ln>
        </p:spPr>
        <p:txBody>
          <a:bodyPr lIns="108000" tIns="78840" rIns="108000" bIns="63000" anchor="ctr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tabLst>
                <a:tab pos="0" algn="l"/>
                <a:tab pos="699840" algn="l"/>
                <a:tab pos="1423799" algn="l"/>
                <a:tab pos="2147760" algn="l"/>
                <a:tab pos="2871720" algn="l"/>
                <a:tab pos="3595680" algn="l"/>
                <a:tab pos="4343400" algn="l"/>
                <a:tab pos="5043240" algn="l"/>
                <a:tab pos="5767200" algn="l"/>
                <a:tab pos="6491160" algn="l"/>
                <a:tab pos="7218360" algn="l"/>
                <a:tab pos="7939080" algn="l"/>
                <a:tab pos="8686800" algn="l"/>
                <a:tab pos="9386640" algn="l"/>
                <a:tab pos="9410400" algn="l"/>
                <a:tab pos="9859680" algn="l"/>
                <a:tab pos="10321920" algn="l"/>
                <a:tab pos="10779119" algn="l"/>
                <a:tab pos="10780560" algn="l"/>
                <a:tab pos="10782000" algn="l"/>
              </a:tabLst>
              <a:defRPr/>
            </a:pPr>
            <a:endParaRPr lang="pl-PL">
              <a:solidFill>
                <a:srgbClr val="000000"/>
              </a:solidFill>
              <a:latin typeface="Arial" pitchFamily="18"/>
              <a:ea typeface="Arial Unicode MS" pitchFamily="2"/>
              <a:cs typeface="Arial Unicode MS" pitchFamily="2"/>
            </a:endParaRPr>
          </a:p>
          <a:p>
            <a:pPr fontAlgn="auto" hangingPunct="0">
              <a:spcBef>
                <a:spcPts val="0"/>
              </a:spcBef>
              <a:spcAft>
                <a:spcPts val="0"/>
              </a:spcAft>
              <a:tabLst>
                <a:tab pos="0" algn="l"/>
                <a:tab pos="699840" algn="l"/>
                <a:tab pos="1423799" algn="l"/>
                <a:tab pos="2147760" algn="l"/>
                <a:tab pos="2871720" algn="l"/>
                <a:tab pos="3595680" algn="l"/>
                <a:tab pos="4343400" algn="l"/>
                <a:tab pos="5043240" algn="l"/>
                <a:tab pos="5767200" algn="l"/>
                <a:tab pos="6491160" algn="l"/>
                <a:tab pos="7218360" algn="l"/>
                <a:tab pos="7939080" algn="l"/>
                <a:tab pos="8686800" algn="l"/>
                <a:tab pos="9386640" algn="l"/>
                <a:tab pos="9410400" algn="l"/>
                <a:tab pos="9859680" algn="l"/>
                <a:tab pos="10321920" algn="l"/>
                <a:tab pos="10779119" algn="l"/>
                <a:tab pos="10780560" algn="l"/>
                <a:tab pos="10782000" algn="l"/>
              </a:tabLst>
              <a:defRPr/>
            </a:pPr>
            <a:endParaRPr lang="pl-PL" b="1">
              <a:solidFill>
                <a:srgbClr val="000000"/>
              </a:solidFill>
              <a:latin typeface="Calibri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" name="pole tekstowe 1"/>
          <p:cNvSpPr txBox="1"/>
          <p:nvPr/>
        </p:nvSpPr>
        <p:spPr>
          <a:xfrm>
            <a:off x="2668066" y="1507771"/>
            <a:ext cx="12097344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2200" b="1" dirty="0" smtClean="0">
                <a:latin typeface="+mj-lt"/>
              </a:rPr>
              <a:t>PRODUKT</a:t>
            </a:r>
          </a:p>
          <a:p>
            <a:pPr algn="just"/>
            <a:r>
              <a:rPr lang="pl-PL" sz="2200" dirty="0" smtClean="0">
                <a:latin typeface="+mj-lt"/>
              </a:rPr>
              <a:t>Zostanie </a:t>
            </a:r>
            <a:r>
              <a:rPr lang="pl-PL" sz="2200" dirty="0">
                <a:latin typeface="+mj-lt"/>
              </a:rPr>
              <a:t>dostarczony uproszczony/zautomatyzowany proces udzielania odpowiedzi na </a:t>
            </a:r>
            <a:r>
              <a:rPr lang="pl-PL" sz="2200" dirty="0" smtClean="0">
                <a:latin typeface="+mj-lt"/>
              </a:rPr>
              <a:t>zapytania przesyłane </a:t>
            </a:r>
            <a:r>
              <a:rPr lang="pl-PL" sz="2200" dirty="0">
                <a:latin typeface="+mj-lt"/>
              </a:rPr>
              <a:t>za pośrednictwem systemu ECRIS oraz elektroniczna usługa uzyskiwania zaświadczeń z KRK. </a:t>
            </a:r>
            <a:br>
              <a:rPr lang="pl-PL" sz="2200" dirty="0">
                <a:latin typeface="+mj-lt"/>
              </a:rPr>
            </a:br>
            <a:r>
              <a:rPr lang="pl-PL" sz="2200" dirty="0" smtClean="0">
                <a:latin typeface="+mj-lt"/>
              </a:rPr>
              <a:t>To </a:t>
            </a:r>
            <a:r>
              <a:rPr lang="pl-PL" sz="2200" dirty="0">
                <a:latin typeface="+mj-lt"/>
              </a:rPr>
              <a:t>zmniejszy liczbę zapytań, które muszą być obsłużone przez pracowników BKRK, a w konsekwencji skróci czasu oczekiwania na informacje z </a:t>
            </a:r>
            <a:r>
              <a:rPr lang="pl-PL" sz="2200" dirty="0" smtClean="0">
                <a:latin typeface="+mj-lt"/>
              </a:rPr>
              <a:t>KRK. </a:t>
            </a:r>
            <a:endParaRPr lang="pl-PL" sz="2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725186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ole tekstowe 35"/>
          <p:cNvSpPr txBox="1"/>
          <p:nvPr/>
        </p:nvSpPr>
        <p:spPr>
          <a:xfrm>
            <a:off x="2639170" y="593235"/>
            <a:ext cx="36004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500" b="1" cap="all" dirty="0" smtClean="0">
                <a:latin typeface="+mj-lt"/>
              </a:rPr>
              <a:t>ETAP IV </a:t>
            </a:r>
            <a:endParaRPr lang="pl-PL" sz="2500" b="1" cap="all" dirty="0">
              <a:latin typeface="+mj-lt"/>
            </a:endParaRPr>
          </a:p>
        </p:txBody>
      </p:sp>
      <p:sp>
        <p:nvSpPr>
          <p:cNvPr id="5" name="Prostokąt 4"/>
          <p:cNvSpPr/>
          <p:nvPr/>
        </p:nvSpPr>
        <p:spPr>
          <a:xfrm>
            <a:off x="2639170" y="3687950"/>
            <a:ext cx="12097344" cy="60631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Aft>
                <a:spcPts val="600"/>
              </a:spcAft>
            </a:pPr>
            <a:r>
              <a:rPr lang="pl-PL" sz="1900" b="1" dirty="0" smtClean="0">
                <a:latin typeface="Calibri"/>
                <a:ea typeface="Calibri"/>
                <a:cs typeface="Times New Roman"/>
              </a:rPr>
              <a:t>ZAKRES</a:t>
            </a:r>
          </a:p>
          <a:p>
            <a:pPr marL="342900" lvl="0" indent="-342900" algn="just">
              <a:spcAft>
                <a:spcPts val="600"/>
              </a:spcAft>
              <a:buFont typeface="Symbol"/>
              <a:buChar char=""/>
            </a:pPr>
            <a:r>
              <a:rPr lang="pl-PL" sz="1900" b="1" dirty="0" smtClean="0">
                <a:latin typeface="Calibri"/>
                <a:ea typeface="Calibri"/>
                <a:cs typeface="Times New Roman"/>
              </a:rPr>
              <a:t>Zmiany w przepisach prawa</a:t>
            </a:r>
            <a:r>
              <a:rPr lang="pl-PL" sz="1900" dirty="0" smtClean="0">
                <a:latin typeface="Calibri"/>
                <a:ea typeface="Calibri"/>
                <a:cs typeface="Times New Roman"/>
              </a:rPr>
              <a:t> m.in.: ustawa o KRK, zmiany aktów wykonawczych do ustawy o KRK </a:t>
            </a:r>
          </a:p>
          <a:p>
            <a:pPr marL="342900" lvl="0" indent="-342900" algn="just">
              <a:spcAft>
                <a:spcPts val="600"/>
              </a:spcAft>
              <a:buFont typeface="Symbol"/>
              <a:buChar char=""/>
            </a:pPr>
            <a:r>
              <a:rPr lang="pl-PL" sz="1900" b="1" dirty="0" smtClean="0">
                <a:latin typeface="Calibri"/>
                <a:ea typeface="Calibri"/>
                <a:cs typeface="Times New Roman"/>
              </a:rPr>
              <a:t>integracja </a:t>
            </a:r>
            <a:r>
              <a:rPr lang="pl-PL" sz="1900" b="1" dirty="0">
                <a:latin typeface="Calibri"/>
                <a:ea typeface="Calibri"/>
                <a:cs typeface="Times New Roman"/>
              </a:rPr>
              <a:t>z systemem CZSW </a:t>
            </a:r>
            <a:r>
              <a:rPr lang="pl-PL" sz="1900" b="1" dirty="0" smtClean="0">
                <a:latin typeface="Calibri"/>
                <a:ea typeface="Calibri"/>
                <a:cs typeface="Times New Roman"/>
              </a:rPr>
              <a:t>Noe.net</a:t>
            </a:r>
            <a:endParaRPr lang="pl-PL" sz="1900" b="1" dirty="0">
              <a:latin typeface="Calibri"/>
              <a:ea typeface="Calibri"/>
              <a:cs typeface="Times New Roman"/>
            </a:endParaRPr>
          </a:p>
          <a:p>
            <a:pPr marL="342900" lvl="0" indent="-342900" algn="just">
              <a:spcAft>
                <a:spcPts val="600"/>
              </a:spcAft>
              <a:buFont typeface="Symbol"/>
              <a:buChar char=""/>
            </a:pPr>
            <a:r>
              <a:rPr lang="pl-PL" sz="1900" b="1" dirty="0">
                <a:latin typeface="Calibri"/>
                <a:ea typeface="Calibri"/>
                <a:cs typeface="Times New Roman"/>
              </a:rPr>
              <a:t>integracja z Systemem Rejestrów Państwowych w zakresie rejestru </a:t>
            </a:r>
            <a:r>
              <a:rPr lang="pl-PL" sz="1900" b="1" dirty="0" smtClean="0">
                <a:latin typeface="Calibri"/>
                <a:ea typeface="Calibri"/>
                <a:cs typeface="Times New Roman"/>
              </a:rPr>
              <a:t>PESEL</a:t>
            </a:r>
            <a:endParaRPr lang="pl-PL" sz="1900" b="1" dirty="0">
              <a:latin typeface="Calibri"/>
              <a:ea typeface="Calibri"/>
              <a:cs typeface="Times New Roman"/>
            </a:endParaRPr>
          </a:p>
          <a:p>
            <a:pPr marL="342900" lvl="0" indent="-342900" algn="just">
              <a:spcAft>
                <a:spcPts val="600"/>
              </a:spcAft>
              <a:buFont typeface="Symbol"/>
              <a:buChar char=""/>
            </a:pPr>
            <a:r>
              <a:rPr lang="pl-PL" sz="1900" b="1" dirty="0">
                <a:latin typeface="Calibri"/>
                <a:ea typeface="Calibri"/>
                <a:cs typeface="Times New Roman"/>
              </a:rPr>
              <a:t>integracja z systemem CEPIK </a:t>
            </a:r>
            <a:r>
              <a:rPr lang="pl-PL" sz="1900" b="1" dirty="0" smtClean="0">
                <a:latin typeface="Calibri"/>
                <a:ea typeface="Calibri"/>
                <a:cs typeface="Times New Roman"/>
              </a:rPr>
              <a:t>2</a:t>
            </a:r>
            <a:endParaRPr lang="pl-PL" sz="1900" b="1" dirty="0">
              <a:latin typeface="Calibri"/>
              <a:ea typeface="Calibri"/>
              <a:cs typeface="Times New Roman"/>
            </a:endParaRPr>
          </a:p>
          <a:p>
            <a:pPr marL="342900" lvl="0" indent="-342900" algn="just">
              <a:spcAft>
                <a:spcPts val="600"/>
              </a:spcAft>
              <a:buFont typeface="Symbol"/>
              <a:buChar char=""/>
            </a:pPr>
            <a:r>
              <a:rPr lang="pl-PL" sz="1900" b="1" dirty="0">
                <a:latin typeface="Calibri"/>
                <a:ea typeface="Calibri"/>
                <a:cs typeface="Times New Roman"/>
              </a:rPr>
              <a:t>integracja z systemem </a:t>
            </a:r>
            <a:r>
              <a:rPr lang="pl-PL" sz="1900" b="1" dirty="0" smtClean="0">
                <a:latin typeface="Calibri"/>
                <a:ea typeface="Calibri"/>
                <a:cs typeface="Times New Roman"/>
              </a:rPr>
              <a:t>ECRIS-TCN</a:t>
            </a:r>
            <a:endParaRPr lang="pl-PL" sz="1900" b="1" dirty="0">
              <a:latin typeface="Calibri"/>
              <a:ea typeface="Calibri"/>
              <a:cs typeface="Times New Roman"/>
            </a:endParaRPr>
          </a:p>
          <a:p>
            <a:pPr marL="342900" lvl="0" indent="-342900" algn="just">
              <a:spcAft>
                <a:spcPts val="600"/>
              </a:spcAft>
              <a:buFont typeface="Symbol"/>
              <a:buChar char=""/>
            </a:pPr>
            <a:r>
              <a:rPr lang="pl-PL" sz="1900" b="1" dirty="0">
                <a:latin typeface="Calibri"/>
                <a:ea typeface="Calibri"/>
                <a:cs typeface="Times New Roman"/>
              </a:rPr>
              <a:t>implementacja procesów odpowiadających za gromadzenie i aktualizację danych przesłanych z sądów, prokuratur oraz za pomocą systemu ECRIS i systemu </a:t>
            </a:r>
            <a:r>
              <a:rPr lang="pl-PL" sz="1900" b="1" dirty="0" smtClean="0">
                <a:latin typeface="Calibri"/>
                <a:ea typeface="Calibri"/>
                <a:cs typeface="Times New Roman"/>
              </a:rPr>
              <a:t>noe.net</a:t>
            </a:r>
            <a:endParaRPr lang="pl-PL" sz="1900" b="1" dirty="0">
              <a:latin typeface="Calibri"/>
              <a:ea typeface="Calibri"/>
              <a:cs typeface="Times New Roman"/>
            </a:endParaRPr>
          </a:p>
          <a:p>
            <a:pPr marL="342900" lvl="0" indent="-342900" algn="just">
              <a:spcAft>
                <a:spcPts val="600"/>
              </a:spcAft>
              <a:buFont typeface="Symbol"/>
              <a:buChar char=""/>
            </a:pPr>
            <a:r>
              <a:rPr lang="pl-PL" sz="1900" dirty="0">
                <a:latin typeface="Calibri"/>
                <a:ea typeface="Calibri"/>
                <a:cs typeface="Times New Roman"/>
              </a:rPr>
              <a:t>implementacja procesów odpowiedzialnych za </a:t>
            </a:r>
            <a:r>
              <a:rPr lang="pl-PL" sz="1900" b="1" dirty="0">
                <a:latin typeface="Calibri"/>
                <a:ea typeface="Calibri"/>
                <a:cs typeface="Times New Roman"/>
              </a:rPr>
              <a:t>generowanie i przesyłanie danych do </a:t>
            </a:r>
            <a:r>
              <a:rPr lang="pl-PL" sz="1900" b="1" dirty="0" smtClean="0">
                <a:latin typeface="Calibri"/>
                <a:ea typeface="Calibri"/>
                <a:cs typeface="Times New Roman"/>
              </a:rPr>
              <a:t>CEPIK 2</a:t>
            </a:r>
            <a:endParaRPr lang="pl-PL" sz="1900" b="1" dirty="0">
              <a:latin typeface="Calibri"/>
              <a:ea typeface="Calibri"/>
              <a:cs typeface="Times New Roman"/>
            </a:endParaRPr>
          </a:p>
          <a:p>
            <a:pPr marL="342900" lvl="0" indent="-342900" algn="just">
              <a:spcAft>
                <a:spcPts val="600"/>
              </a:spcAft>
              <a:buFont typeface="Symbol"/>
              <a:buChar char=""/>
            </a:pPr>
            <a:r>
              <a:rPr lang="pl-PL" sz="1900" dirty="0">
                <a:latin typeface="Calibri"/>
                <a:ea typeface="Calibri"/>
                <a:cs typeface="Times New Roman"/>
              </a:rPr>
              <a:t>implementacja procesów odpowiedzialnych za generowanie i przesyłanie danych z urzędu m.in. do sądów, KGP, </a:t>
            </a:r>
            <a:r>
              <a:rPr lang="pl-PL" sz="1900" dirty="0" smtClean="0">
                <a:latin typeface="Calibri"/>
                <a:ea typeface="Calibri"/>
                <a:cs typeface="Times New Roman"/>
              </a:rPr>
              <a:t>RSPTS</a:t>
            </a:r>
            <a:endParaRPr lang="pl-PL" sz="1900" dirty="0">
              <a:latin typeface="Calibri"/>
              <a:ea typeface="Calibri"/>
              <a:cs typeface="Times New Roman"/>
            </a:endParaRPr>
          </a:p>
          <a:p>
            <a:pPr marL="342900" lvl="0" indent="-342900" algn="just">
              <a:spcAft>
                <a:spcPts val="600"/>
              </a:spcAft>
              <a:buFont typeface="Symbol"/>
              <a:buChar char=""/>
            </a:pPr>
            <a:r>
              <a:rPr lang="pl-PL" sz="1900" dirty="0">
                <a:latin typeface="Calibri"/>
                <a:ea typeface="Calibri"/>
                <a:cs typeface="Times New Roman"/>
              </a:rPr>
              <a:t>implementacja procesów odpowiedzialnych za </a:t>
            </a:r>
            <a:r>
              <a:rPr lang="pl-PL" sz="1900" b="1" dirty="0">
                <a:latin typeface="Calibri"/>
                <a:ea typeface="Calibri"/>
                <a:cs typeface="Times New Roman"/>
              </a:rPr>
              <a:t>generowanie i przesyłanie danych do systemu </a:t>
            </a:r>
            <a:r>
              <a:rPr lang="pl-PL" sz="1900" b="1" dirty="0" smtClean="0">
                <a:latin typeface="Calibri"/>
                <a:ea typeface="Calibri"/>
                <a:cs typeface="Times New Roman"/>
              </a:rPr>
              <a:t>ECRIS-TCN</a:t>
            </a:r>
            <a:endParaRPr lang="pl-PL" sz="1900" b="1" dirty="0">
              <a:latin typeface="Calibri"/>
              <a:ea typeface="Calibri"/>
              <a:cs typeface="Times New Roman"/>
            </a:endParaRPr>
          </a:p>
          <a:p>
            <a:pPr marL="342900" lvl="0" indent="-342900" algn="just">
              <a:spcAft>
                <a:spcPts val="600"/>
              </a:spcAft>
              <a:buFont typeface="Symbol"/>
              <a:buChar char=""/>
            </a:pPr>
            <a:r>
              <a:rPr lang="pl-PL" sz="1900" dirty="0">
                <a:latin typeface="Calibri"/>
                <a:ea typeface="Calibri"/>
                <a:cs typeface="Times New Roman"/>
              </a:rPr>
              <a:t>implementacja mechanizmów odpowiedzialnych za automatyczne wyliczanie daty do </a:t>
            </a:r>
            <a:r>
              <a:rPr lang="pl-PL" sz="1900" dirty="0" smtClean="0">
                <a:latin typeface="Calibri"/>
                <a:ea typeface="Calibri"/>
                <a:cs typeface="Times New Roman"/>
              </a:rPr>
              <a:t>zatarcia</a:t>
            </a:r>
            <a:endParaRPr lang="pl-PL" sz="1900" dirty="0">
              <a:latin typeface="Calibri"/>
              <a:ea typeface="Calibri"/>
              <a:cs typeface="Times New Roman"/>
            </a:endParaRPr>
          </a:p>
          <a:p>
            <a:pPr marL="342900" lvl="0" indent="-342900" algn="just">
              <a:spcAft>
                <a:spcPts val="600"/>
              </a:spcAft>
              <a:buFont typeface="Symbol"/>
              <a:buChar char=""/>
            </a:pPr>
            <a:r>
              <a:rPr lang="pl-PL" sz="1900" b="1" dirty="0">
                <a:latin typeface="Calibri"/>
                <a:ea typeface="Calibri"/>
                <a:cs typeface="Times New Roman"/>
              </a:rPr>
              <a:t>budowa usług </a:t>
            </a:r>
            <a:r>
              <a:rPr lang="pl-PL" sz="1900" b="1" dirty="0" smtClean="0">
                <a:latin typeface="Calibri"/>
                <a:ea typeface="Calibri"/>
                <a:cs typeface="Times New Roman"/>
              </a:rPr>
              <a:t>webservice</a:t>
            </a:r>
            <a:r>
              <a:rPr lang="pl-PL" sz="1900" dirty="0" smtClean="0">
                <a:latin typeface="Calibri"/>
                <a:ea typeface="Calibri"/>
                <a:cs typeface="Times New Roman"/>
              </a:rPr>
              <a:t> </a:t>
            </a:r>
            <a:r>
              <a:rPr lang="pl-PL" sz="1900" dirty="0">
                <a:latin typeface="Calibri"/>
                <a:ea typeface="Calibri"/>
                <a:cs typeface="Times New Roman"/>
              </a:rPr>
              <a:t>służących do przesyłania danych z sądów, prokuratur do </a:t>
            </a:r>
            <a:r>
              <a:rPr lang="pl-PL" sz="1900" dirty="0" smtClean="0">
                <a:latin typeface="Calibri"/>
                <a:ea typeface="Calibri"/>
                <a:cs typeface="Times New Roman"/>
              </a:rPr>
              <a:t>KRK</a:t>
            </a:r>
            <a:endParaRPr lang="pl-PL" sz="1900" dirty="0">
              <a:latin typeface="Calibri"/>
              <a:ea typeface="Calibri"/>
              <a:cs typeface="Times New Roman"/>
            </a:endParaRPr>
          </a:p>
          <a:p>
            <a:pPr marL="342900" lvl="0" indent="-342900" algn="just">
              <a:spcAft>
                <a:spcPts val="600"/>
              </a:spcAft>
              <a:buFont typeface="Symbol"/>
              <a:buChar char=""/>
            </a:pPr>
            <a:r>
              <a:rPr lang="pl-PL" sz="1900" dirty="0">
                <a:latin typeface="Calibri"/>
                <a:ea typeface="Calibri"/>
                <a:cs typeface="Times New Roman"/>
              </a:rPr>
              <a:t>budowa </a:t>
            </a:r>
            <a:r>
              <a:rPr lang="pl-PL" sz="1900" b="1" dirty="0">
                <a:latin typeface="Calibri"/>
                <a:ea typeface="Calibri"/>
                <a:cs typeface="Times New Roman"/>
              </a:rPr>
              <a:t>aplikacja dla pracowników BKRK w wersji 4.0</a:t>
            </a:r>
            <a:r>
              <a:rPr lang="pl-PL" sz="1900" dirty="0">
                <a:latin typeface="Calibri"/>
                <a:ea typeface="Calibri"/>
                <a:cs typeface="Times New Roman"/>
              </a:rPr>
              <a:t> rozbudowanej m.in. o monitorowanie i obsługę danych przesłanych z sądów, prokuratur oraz za pomocą systemu </a:t>
            </a:r>
            <a:r>
              <a:rPr lang="pl-PL" sz="1900" dirty="0" smtClean="0">
                <a:latin typeface="Calibri"/>
                <a:ea typeface="Calibri"/>
                <a:cs typeface="Times New Roman"/>
              </a:rPr>
              <a:t>ECRIS</a:t>
            </a:r>
            <a:endParaRPr lang="pl-PL" sz="1900" dirty="0">
              <a:latin typeface="Calibri"/>
              <a:ea typeface="Calibri"/>
              <a:cs typeface="Times New Roman"/>
            </a:endParaRPr>
          </a:p>
          <a:p>
            <a:pPr marL="342900" lvl="0" indent="-342900" algn="just">
              <a:spcAft>
                <a:spcPts val="600"/>
              </a:spcAft>
              <a:buFont typeface="Symbol"/>
              <a:buChar char=""/>
            </a:pPr>
            <a:r>
              <a:rPr lang="pl-PL" sz="1900" dirty="0">
                <a:latin typeface="Calibri"/>
                <a:ea typeface="Calibri"/>
                <a:cs typeface="Times New Roman"/>
              </a:rPr>
              <a:t>zmiana w komunikacji z aplikacją e-Karta – </a:t>
            </a:r>
            <a:r>
              <a:rPr lang="pl-PL" sz="1900" dirty="0" smtClean="0">
                <a:latin typeface="Calibri"/>
                <a:ea typeface="Calibri"/>
                <a:cs typeface="Times New Roman"/>
              </a:rPr>
              <a:t>wykorzystywanie aplikacji </a:t>
            </a:r>
            <a:r>
              <a:rPr lang="pl-PL" sz="1900" dirty="0">
                <a:latin typeface="Calibri"/>
                <a:ea typeface="Calibri"/>
                <a:cs typeface="Times New Roman"/>
              </a:rPr>
              <a:t>do czasu integracji sądów, prokuratur z </a:t>
            </a:r>
            <a:r>
              <a:rPr lang="pl-PL" sz="1900" dirty="0" smtClean="0">
                <a:latin typeface="Calibri"/>
                <a:ea typeface="Calibri"/>
                <a:cs typeface="Times New Roman"/>
              </a:rPr>
              <a:t>KRK </a:t>
            </a:r>
            <a:r>
              <a:rPr lang="pl-PL" sz="1900" dirty="0">
                <a:latin typeface="Calibri"/>
                <a:ea typeface="Calibri"/>
                <a:cs typeface="Times New Roman"/>
              </a:rPr>
              <a:t>2.0 za pomocą usług </a:t>
            </a:r>
            <a:r>
              <a:rPr lang="pl-PL" sz="1900" dirty="0" smtClean="0">
                <a:latin typeface="Calibri"/>
                <a:ea typeface="Calibri"/>
                <a:cs typeface="Times New Roman"/>
              </a:rPr>
              <a:t>webservice</a:t>
            </a:r>
            <a:endParaRPr lang="pl-PL" sz="1900" dirty="0">
              <a:latin typeface="Calibri"/>
              <a:ea typeface="Calibri"/>
              <a:cs typeface="Times New Roman"/>
            </a:endParaRPr>
          </a:p>
        </p:txBody>
      </p:sp>
      <p:sp>
        <p:nvSpPr>
          <p:cNvPr id="7" name="Dowolny kształt 6"/>
          <p:cNvSpPr/>
          <p:nvPr/>
        </p:nvSpPr>
        <p:spPr>
          <a:xfrm rot="5418000">
            <a:off x="-4476625" y="4459728"/>
            <a:ext cx="10157679" cy="1244600"/>
          </a:xfrm>
          <a:custGeom>
            <a:avLst>
              <a:gd name="f0" fmla="val 0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solidFill>
            <a:srgbClr val="6F39A5"/>
          </a:solidFill>
          <a:ln w="36720">
            <a:solidFill>
              <a:srgbClr val="6F39A5"/>
            </a:solidFill>
            <a:prstDash val="solid"/>
          </a:ln>
        </p:spPr>
        <p:txBody>
          <a:bodyPr lIns="108000" tIns="78840" rIns="108000" bIns="63000" anchor="ctr" compatLnSpc="0"/>
          <a:lstStyle/>
          <a:p>
            <a:pPr fontAlgn="auto" hangingPunct="0">
              <a:spcBef>
                <a:spcPts val="0"/>
              </a:spcBef>
              <a:spcAft>
                <a:spcPts val="0"/>
              </a:spcAft>
              <a:tabLst>
                <a:tab pos="0" algn="l"/>
                <a:tab pos="699840" algn="l"/>
                <a:tab pos="1423799" algn="l"/>
                <a:tab pos="2147760" algn="l"/>
                <a:tab pos="2871720" algn="l"/>
                <a:tab pos="3595680" algn="l"/>
                <a:tab pos="4343400" algn="l"/>
                <a:tab pos="5043240" algn="l"/>
                <a:tab pos="5767200" algn="l"/>
                <a:tab pos="6491160" algn="l"/>
                <a:tab pos="7218360" algn="l"/>
                <a:tab pos="7939080" algn="l"/>
                <a:tab pos="8686800" algn="l"/>
                <a:tab pos="9386640" algn="l"/>
                <a:tab pos="9410400" algn="l"/>
                <a:tab pos="9859680" algn="l"/>
                <a:tab pos="10321920" algn="l"/>
                <a:tab pos="10779119" algn="l"/>
                <a:tab pos="10780560" algn="l"/>
                <a:tab pos="10782000" algn="l"/>
              </a:tabLst>
              <a:defRPr/>
            </a:pPr>
            <a:endParaRPr lang="pl-PL">
              <a:solidFill>
                <a:srgbClr val="000000"/>
              </a:solidFill>
              <a:latin typeface="Arial" pitchFamily="18"/>
              <a:ea typeface="Arial Unicode MS" pitchFamily="2"/>
              <a:cs typeface="Arial Unicode MS" pitchFamily="2"/>
            </a:endParaRPr>
          </a:p>
          <a:p>
            <a:pPr fontAlgn="auto" hangingPunct="0">
              <a:spcBef>
                <a:spcPts val="0"/>
              </a:spcBef>
              <a:spcAft>
                <a:spcPts val="0"/>
              </a:spcAft>
              <a:tabLst>
                <a:tab pos="0" algn="l"/>
                <a:tab pos="699840" algn="l"/>
                <a:tab pos="1423799" algn="l"/>
                <a:tab pos="2147760" algn="l"/>
                <a:tab pos="2871720" algn="l"/>
                <a:tab pos="3595680" algn="l"/>
                <a:tab pos="4343400" algn="l"/>
                <a:tab pos="5043240" algn="l"/>
                <a:tab pos="5767200" algn="l"/>
                <a:tab pos="6491160" algn="l"/>
                <a:tab pos="7218360" algn="l"/>
                <a:tab pos="7939080" algn="l"/>
                <a:tab pos="8686800" algn="l"/>
                <a:tab pos="9386640" algn="l"/>
                <a:tab pos="9410400" algn="l"/>
                <a:tab pos="9859680" algn="l"/>
                <a:tab pos="10321920" algn="l"/>
                <a:tab pos="10779119" algn="l"/>
                <a:tab pos="10780560" algn="l"/>
                <a:tab pos="10782000" algn="l"/>
              </a:tabLst>
              <a:defRPr/>
            </a:pPr>
            <a:endParaRPr lang="pl-PL" b="1">
              <a:solidFill>
                <a:srgbClr val="000000"/>
              </a:solidFill>
              <a:latin typeface="Calibri" pitchFamily="18"/>
              <a:ea typeface="Arial Unicode MS" pitchFamily="2"/>
              <a:cs typeface="Arial Unicode MS" pitchFamily="2"/>
            </a:endParaRPr>
          </a:p>
        </p:txBody>
      </p:sp>
      <p:sp>
        <p:nvSpPr>
          <p:cNvPr id="2" name="pole tekstowe 1"/>
          <p:cNvSpPr txBox="1"/>
          <p:nvPr/>
        </p:nvSpPr>
        <p:spPr>
          <a:xfrm>
            <a:off x="2639170" y="1213342"/>
            <a:ext cx="12097344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2200" b="1" dirty="0" smtClean="0">
                <a:latin typeface="+mj-lt"/>
              </a:rPr>
              <a:t>PRODUKT</a:t>
            </a:r>
          </a:p>
          <a:p>
            <a:pPr algn="just"/>
            <a:r>
              <a:rPr lang="pl-PL" sz="2200" dirty="0" smtClean="0">
                <a:latin typeface="+mj-lt"/>
              </a:rPr>
              <a:t>Zostaną </a:t>
            </a:r>
            <a:r>
              <a:rPr lang="pl-PL" sz="2200" dirty="0">
                <a:latin typeface="+mj-lt"/>
              </a:rPr>
              <a:t>dostarczone uproszczone/zautomatyzowane procesy gromadzenia i aktualizacji danych w KRK oraz moduł statystyczny. To zmniejszy liczbę dokumentów źródłowych, które muszą być obsłużone przez pracowników BKRK. Wykonanie modułu statystycznego umożliwi pozyskiwanie danych do celów statystycznych bez konieczności przeprowadzania zamówienia publicznego.  A w konsekwencji skróci czas aktualizacji bazy danych </a:t>
            </a:r>
            <a:r>
              <a:rPr lang="pl-PL" sz="2200" dirty="0" smtClean="0">
                <a:latin typeface="+mj-lt"/>
              </a:rPr>
              <a:t>KRK oraz </a:t>
            </a:r>
            <a:r>
              <a:rPr lang="pl-PL" sz="2200" dirty="0">
                <a:latin typeface="+mj-lt"/>
              </a:rPr>
              <a:t>zmniejszy koszty związane z pozyskiwaniem danych do celów statystycznych.</a:t>
            </a:r>
          </a:p>
        </p:txBody>
      </p:sp>
    </p:spTree>
    <p:extLst>
      <p:ext uri="{BB962C8B-B14F-4D97-AF65-F5344CB8AC3E}">
        <p14:creationId xmlns:p14="http://schemas.microsoft.com/office/powerpoint/2010/main" val="2842240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1818</TotalTime>
  <Words>371</Words>
  <Application>Microsoft Office PowerPoint</Application>
  <PresentationFormat>Niestandardowy</PresentationFormat>
  <Paragraphs>123</Paragraphs>
  <Slides>8</Slides>
  <Notes>8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8</vt:i4>
      </vt:variant>
    </vt:vector>
  </HeadingPairs>
  <TitlesOfParts>
    <vt:vector size="9" baseType="lpstr"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Dev6</dc:creator>
  <cp:lastModifiedBy>Lowczy</cp:lastModifiedBy>
  <cp:revision>166</cp:revision>
  <cp:lastPrinted>2014-01-28T09:28:30Z</cp:lastPrinted>
  <dcterms:created xsi:type="dcterms:W3CDTF">2011-07-04T07:01:15Z</dcterms:created>
  <dcterms:modified xsi:type="dcterms:W3CDTF">2018-12-14T08:01:17Z</dcterms:modified>
</cp:coreProperties>
</file>