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6"/>
  </p:notesMasterIdLst>
  <p:sldIdLst>
    <p:sldId id="450" r:id="rId2"/>
    <p:sldId id="520" r:id="rId3"/>
    <p:sldId id="506" r:id="rId4"/>
    <p:sldId id="507" r:id="rId5"/>
    <p:sldId id="508" r:id="rId6"/>
    <p:sldId id="493" r:id="rId7"/>
    <p:sldId id="494" r:id="rId8"/>
    <p:sldId id="495" r:id="rId9"/>
    <p:sldId id="492" r:id="rId10"/>
    <p:sldId id="509" r:id="rId11"/>
    <p:sldId id="510" r:id="rId12"/>
    <p:sldId id="511" r:id="rId13"/>
    <p:sldId id="512" r:id="rId14"/>
    <p:sldId id="513" r:id="rId15"/>
    <p:sldId id="514" r:id="rId16"/>
    <p:sldId id="485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1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38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13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03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08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4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58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13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96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36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38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416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43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807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597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92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19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83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28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39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4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59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94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2016-06-14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2016-06-14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4000" b="1" dirty="0" smtClean="0">
                <a:latin typeface="Arial Black" panose="020B0A04020102020204" pitchFamily="34" charset="0"/>
              </a:rPr>
              <a:t>TEMAT 8</a:t>
            </a:r>
            <a:r>
              <a:rPr lang="pl-PL" altLang="pl-PL" sz="4000" b="1" dirty="0" smtClean="0"/>
              <a:t/>
            </a:r>
            <a:br>
              <a:rPr lang="pl-PL" altLang="pl-PL" sz="4000" b="1" dirty="0" smtClean="0"/>
            </a:br>
            <a:r>
              <a:rPr lang="pl-PL" altLang="pl-PL" sz="3600" dirty="0" smtClean="0"/>
              <a:t>WYBRANE ZAGADNIENIA OPERACYJNE</a:t>
            </a:r>
            <a:endParaRPr lang="pl-PL" altLang="pl-PL" sz="4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Paweł </a:t>
            </a:r>
            <a:r>
              <a:rPr lang="pl-PL" altLang="pl-PL" b="1" dirty="0" err="1" smtClean="0"/>
              <a:t>Litwinowicz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400" dirty="0" smtClean="0"/>
              <a:t>SZKOLENIE  </a:t>
            </a:r>
            <a:r>
              <a:rPr lang="pl-PL" sz="2400" dirty="0" smtClean="0"/>
              <a:t>NACZELNIKÓW 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85000" lnSpcReduction="20000"/>
          </a:bodyPr>
          <a:lstStyle/>
          <a:p>
            <a:pPr marL="342900" lvl="0" indent="-342900" algn="ctr">
              <a:spcBef>
                <a:spcPts val="220"/>
              </a:spcBef>
              <a:buClr>
                <a:schemeClr val="dk1"/>
              </a:buClr>
              <a:buSzPct val="25000"/>
              <a:buNone/>
            </a:pPr>
            <a:endParaRPr lang="pl-PL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Odwody operacyjne stanowią integralną część systemu logistycznego PSP.</a:t>
            </a:r>
          </a:p>
          <a:p>
            <a:pPr marL="342900" lvl="0" indent="-342900" algn="just">
              <a:spcBef>
                <a:spcPts val="120"/>
              </a:spcBef>
              <a:buClr>
                <a:schemeClr val="dk1"/>
              </a:buClr>
              <a:buSzPct val="25000"/>
              <a:buNone/>
            </a:pPr>
            <a:endParaRPr lang="pl-PL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Powołane są do podejmowania długotrwałych i obejmujących znaczny obszar działań gaśniczych, gdy występuje potrzeba wzmocnienia sił lokalnych siłami z zewnątrz, dysponującymi specjalistycznym sprzętem.</a:t>
            </a:r>
          </a:p>
          <a:p>
            <a:pPr marL="342900" lvl="0" indent="-342900" algn="just">
              <a:spcBef>
                <a:spcPts val="120"/>
              </a:spcBef>
              <a:buClr>
                <a:schemeClr val="dk1"/>
              </a:buClr>
              <a:buSzPct val="25000"/>
              <a:buNone/>
            </a:pPr>
            <a:endParaRPr lang="pl-PL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Przeznaczone są do działań, których rozmiar przekracza interwencyjny poziom kierowania.</a:t>
            </a:r>
          </a:p>
          <a:p>
            <a:pPr marL="342900" lvl="0" indent="-342900" algn="just">
              <a:spcBef>
                <a:spcPts val="120"/>
              </a:spcBef>
              <a:buClr>
                <a:schemeClr val="dk1"/>
              </a:buClr>
              <a:buSzPct val="25000"/>
              <a:buNone/>
            </a:pPr>
            <a:endParaRPr lang="pl-PL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ramach KSRG został utworzony Centralny Odwód Operacyjny (COO) Komendanta Głównego PSP o strukturze kompanii, batalionów i pułków pożarniczych.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Pododdziały odwodów operacyjnych wyróżnia głównie:</a:t>
            </a:r>
          </a:p>
          <a:p>
            <a:pPr marL="342900" lvl="0" indent="-342900" algn="just">
              <a:spcBef>
                <a:spcPts val="120"/>
              </a:spcBef>
              <a:buClr>
                <a:schemeClr val="dk1"/>
              </a:buClr>
              <a:buSzPct val="25000"/>
              <a:buNone/>
            </a:pPr>
            <a:endParaRPr lang="pl-PL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Ustalony, stały skład sekcji i plutonu;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Ustalona struktura dowodzenia wraz z przydzielonymi pojazdami;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Mobilność podczas prowadzonych działań;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Wysoka dyscyplina i dobra współpraca wewnątrz pododdziałów;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Odpowiednio zorganizowana struktura i sieć łączności.</a:t>
            </a:r>
          </a:p>
          <a:p>
            <a:pPr marL="342900" lvl="0" indent="-342900" algn="just">
              <a:spcBef>
                <a:spcPts val="120"/>
              </a:spcBef>
              <a:buClr>
                <a:schemeClr val="dk1"/>
              </a:buClr>
              <a:buSzPct val="100000"/>
              <a:buNone/>
            </a:pPr>
            <a:endParaRPr lang="pl-PL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Skuteczność użycia sił odwodowych polega na ich znacznie wyższym stopniu organizacji wewnętrznej w stosunku do sił doraźnie kierowanych w rejon zdarzenia.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4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Shape 300"/>
          <p:cNvPicPr preferRelativeResize="0">
            <a:picLocks noGrp="1"/>
          </p:cNvPicPr>
          <p:nvPr>
            <p:ph sz="quarter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83007" y="1820863"/>
            <a:ext cx="7595498" cy="49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4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Shape 305"/>
          <p:cNvPicPr preferRelativeResize="0">
            <a:picLocks noGrp="1"/>
          </p:cNvPicPr>
          <p:nvPr>
            <p:ph sz="quarter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28659" y="1484784"/>
            <a:ext cx="6799725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Shape 310"/>
          <p:cNvPicPr preferRelativeResize="0">
            <a:picLocks noGrp="1"/>
          </p:cNvPicPr>
          <p:nvPr>
            <p:ph sz="quarter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1634863"/>
            <a:ext cx="6713437" cy="49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0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Rejony koncentracji oddziałów i pododdziałów ustalają właściwi terytorialnie Komendanci Wojewódzcy PSP.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SiŚ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COO kierowane do działań na terenie danego województwa, przekazywane są do dyspozycji właściwego terenowo Komendanta Wojewódzkiego.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Związki taktyczne wchodzące w skład odwodów operacyjnych muszą być samowystarczalne, zdolne do prowadzenia działań w określonym czasie  (batalion COO - 36h; WOO- 12h)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funkcjonowania odwodów operacyjnych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Stan podwyższonej gotowości operacyjnej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777051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Zasady wprowadzania stanów podwyższonej gotowości operacyjnej określane są przez poszczególnych Komendantów Wojewódzkich PSP.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Podejmowane są czynności mające na celu dodatkowe operacyjne zabezpieczenie zagrożonego obszaru oraz czynności kontrolno-rozpoznawcze.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Ratownicy muszą pozostawać w pełnej dyspozycyjności.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Mogą również zostać wprowadzone całodobowe dyżury domowe.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Obowiązuje składanie raportów do SKKP/M z wykonania nałożonych zadań (w podanym czasie).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85000" lnSpcReduction="10000"/>
          </a:bodyPr>
          <a:lstStyle/>
          <a:p>
            <a:pPr marL="342900" lvl="0" indent="-342900" algn="ctr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 terenie powiatu inspekcję OSP zarządza właściwy Komendant Powiatowy /Miejski PSP, powołując zarazem zespół inspekcyjny.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skład zespołu wchodzą oficerowie i aspiranci pełniący służbę w danej komendzie powiatowej /miejskiej.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Zespół może zostać uzupełniony o oficer ów, aspirantów i koordynatorów ratownictwa medycznego, powołanych w porozumieniu z właściwym Komendantem Wojewódzkim, Komendantem SGSP lub komendantami pozostałych szkół PSP.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zespołów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być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uzupełniane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ekspertów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prognozowania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zagrożeń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specjalistów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ratownictwa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które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posiadają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wiedzę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doświadczenie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przydatne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przeprowadzenia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inspekcji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7301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77500" lnSpcReduction="20000"/>
          </a:bodyPr>
          <a:lstStyle/>
          <a:p>
            <a:pPr marL="342900" lvl="0" indent="-342900" algn="ctr">
              <a:spcBef>
                <a:spcPts val="320"/>
              </a:spcBef>
              <a:buClr>
                <a:schemeClr val="dk1"/>
              </a:buClr>
              <a:buSzPct val="25000"/>
              <a:buNone/>
            </a:pPr>
            <a:endParaRPr lang="pl-PL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Alarmowanie – sprawdzenie czasu dysponowania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SiŚ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liczonego od momentu powiadomienia (zaalarmowania) o zdarzeniu do momentu wyjazdu zastępu ratowniczego z jednostki.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Gotowość ratowników – sprawdzenie liczby ratowników oraz ich przygotowanie do prowadzenia działań ratowniczych, wraz z ich wyposażeniem w indywidualne środki ochrony osobistej.</a:t>
            </a: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Gotowość pojazdów, sprzętu silnikowego i ratowniczego – sprawdzenie rzetelności obsługi codziennej, stanu oznakowania operacyjnego oraz wymaganych przepisami dokumentów.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160"/>
              </a:spcBef>
              <a:buClr>
                <a:schemeClr val="dk1"/>
              </a:buClr>
              <a:buSzPct val="100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19384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Dokumentacja </a:t>
            </a:r>
            <a:r>
              <a:rPr lang="pl-PL" dirty="0" smtClean="0"/>
              <a:t>operacyjna;</a:t>
            </a:r>
          </a:p>
          <a:p>
            <a:r>
              <a:rPr lang="pl-PL" dirty="0" smtClean="0"/>
              <a:t>Dokumentacja </a:t>
            </a:r>
            <a:r>
              <a:rPr lang="pl-PL" dirty="0"/>
              <a:t>osobowa strażaków ratowników </a:t>
            </a:r>
            <a:r>
              <a:rPr lang="pl-PL" dirty="0" smtClean="0"/>
              <a:t>OSP;</a:t>
            </a:r>
          </a:p>
          <a:p>
            <a:r>
              <a:rPr lang="pl-PL" dirty="0" smtClean="0"/>
              <a:t>Zasady </a:t>
            </a:r>
            <a:r>
              <a:rPr lang="pl-PL" dirty="0"/>
              <a:t>funkcjonowania odwodów </a:t>
            </a:r>
            <a:r>
              <a:rPr lang="pl-PL" dirty="0" smtClean="0"/>
              <a:t>operacyjnych;</a:t>
            </a:r>
          </a:p>
          <a:p>
            <a:r>
              <a:rPr lang="pl-PL" dirty="0" smtClean="0"/>
              <a:t>Zasady </a:t>
            </a:r>
            <a:r>
              <a:rPr lang="pl-PL" dirty="0"/>
              <a:t>inspekcji gotowości </a:t>
            </a:r>
            <a:r>
              <a:rPr lang="pl-PL" dirty="0" smtClean="0"/>
              <a:t>bojowej;</a:t>
            </a:r>
          </a:p>
          <a:p>
            <a:r>
              <a:rPr lang="pl-PL" dirty="0" smtClean="0"/>
              <a:t>Procedury ratownicze;</a:t>
            </a:r>
          </a:p>
          <a:p>
            <a:r>
              <a:rPr lang="pl-PL" dirty="0" smtClean="0"/>
              <a:t>Funkcjonowanie </a:t>
            </a:r>
            <a:r>
              <a:rPr lang="pl-PL" dirty="0"/>
              <a:t>jednostki OSP w strukturach KSRG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3T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Gotowość działania urządzeń i systemów łączności – sprawdzenie stanu atestów,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dopuszczeń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stanu wyposażenia podmiotu poddanego inspekcji oraz umiejętności jego obsługi i funkcjonowania w czasie działań ratowniczych.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Prawidłowość prowadzenia dziennika zajęć szkolenia doskonalącego.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0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Uprawnienia w zakresie kwalifikacji ratowniczych i uprawnień do obsługi sprzętu ratowniczego a także aktualizacji badań lekarskich oraz szkoleń z zakresu BHP służby.</a:t>
            </a:r>
          </a:p>
          <a:p>
            <a:pPr marL="342900" lvl="0" indent="-342900"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18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inspekcji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przeprowadzane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ćwiczenia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ratownicze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praktyczne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aplikacyjne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Mają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sprawdzenie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poziomu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przygotowania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ratowników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dowódców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pojazdów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sprzętu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ratowniczego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realizowania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działań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ratowniczych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zakresie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wynikającym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obowiązujących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ratowniczych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ujętych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planach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ratowniczych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16328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przeprowadzonej inspekcji zostaje sporządzony protokół, który wyszczególnia: 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inspekcji;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Stwierdzone nieprawidłowości;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Wykaz popełnionych błędów;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Ocenę końcową inspekcji.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100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Protokół stanowi podstawę do przygotowania wniosków i zaleceń wraz z terminami ich realizacji.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32953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Przegląd operacyjno-techniczny czy kontrolę stanu przygotowania operacyjnego danej jednostki w formie alarmu kontrolnego, ćwiczeń kontrolnych, sprawdzenia stanu sprzętu, garaży i zaplecza, może przeprowadzić </a:t>
            </a:r>
            <a:r>
              <a:rPr lang="pl-P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naczelnik jednostki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Wszystkie czynności powinny wówczas zostać odnotowane w książce naczelnika OSP.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Zasady inspekcji </a:t>
            </a: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gotowości bojowej </a:t>
            </a:r>
          </a:p>
        </p:txBody>
      </p:sp>
    </p:spTree>
    <p:extLst>
      <p:ext uri="{BB962C8B-B14F-4D97-AF65-F5344CB8AC3E}">
        <p14:creationId xmlns:p14="http://schemas.microsoft.com/office/powerpoint/2010/main" val="4207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600" dirty="0" smtClean="0"/>
              <a:t>Materiały źródłowe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95089" cy="2185988"/>
          </a:xfrm>
        </p:spPr>
        <p:txBody>
          <a:bodyPr>
            <a:normAutofit fontScale="92500" lnSpcReduction="20000"/>
          </a:bodyPr>
          <a:lstStyle/>
          <a:p>
            <a:pPr marL="0" lvl="0" indent="50800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Prezentacja „ Wybrane zagadnienia </a:t>
            </a:r>
            <a:r>
              <a:rPr lang="pl-PL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opercyjne</a:t>
            </a:r>
            <a:r>
              <a:rPr lang="pl-PL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Autor: Piotr </a:t>
            </a:r>
            <a:r>
              <a:rPr lang="pl-PL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P.Bielicki</a:t>
            </a:r>
            <a:r>
              <a:rPr lang="pl-PL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Program szkolenia Naczelników OSP  2006</a:t>
            </a:r>
          </a:p>
          <a:p>
            <a:pPr marL="0" lvl="0" indent="50800">
              <a:buClr>
                <a:schemeClr val="dk1"/>
              </a:buClr>
              <a:buNone/>
            </a:pPr>
            <a:endParaRPr lang="pl-PL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50800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Opracowania własne.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Dokumentacja </a:t>
            </a: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operacyjna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lnSpcReduction="10000"/>
          </a:bodyPr>
          <a:lstStyle/>
          <a:p>
            <a:pPr marL="342900" lvl="0" indent="-342900" algn="ctr">
              <a:spcBef>
                <a:spcPts val="200"/>
              </a:spcBef>
              <a:buClr>
                <a:schemeClr val="dk1"/>
              </a:buClr>
              <a:buSzPct val="25000"/>
              <a:buNone/>
            </a:pPr>
            <a:endParaRPr lang="pl-PL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Jednym z obowiązków naczelnika jest dowodzenie załogami JOT w czasie działań ratowniczych i zabezpieczających.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Naczelnik odpowiedzialny jest za dopilnowanie sporządzenia wymaganej dokumentacji z tych działań.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Wszystkie zdarzenia podlegają ewidencjonowaniu w karcie „ Ewidencja Zdarzeń”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Shape 280"/>
          <p:cNvPicPr preferRelativeResize="0">
            <a:picLocks noGrp="1"/>
          </p:cNvPicPr>
          <p:nvPr>
            <p:ph sz="quarter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08054" y="1820863"/>
            <a:ext cx="6345405" cy="49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Dokumentacja </a:t>
            </a: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operacyjna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9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lnSpcReduction="10000"/>
          </a:bodyPr>
          <a:lstStyle/>
          <a:p>
            <a:pPr marL="342900" lvl="0" indent="-342900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Naczelnik musi zadbać, aby właściwa JOT posiadała następujące druki :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w użytkowanie;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Pokwitowanie zwrotu mienia;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Postanowienie o przekazaniu miejsca objętego działaniem ratowniczym;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Potwierdzenie udziału w zdarzeniu – w którym musi być odnotowany udział ratowników w działaniach.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dk1"/>
              </a:buClr>
              <a:buSzPct val="25000"/>
            </a:pPr>
            <a:r>
              <a:rPr lang="pl-PL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Dokumentacja </a:t>
            </a: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operacyjna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5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lvl="0" indent="-342900" algn="ctr">
              <a:buClr>
                <a:schemeClr val="dk1"/>
              </a:buClr>
              <a:buSzPct val="25000"/>
            </a:pP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7" cy="492106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Prowadzony powinien być wykaz kierowców-konserwatorów, którzy uzyskali zezwolenie na prowadzenie pojazdów uprzywilejowanych.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Sporządzony powinien być plan szkolenia podstawowego bądź doskonalącego.</a:t>
            </a:r>
          </a:p>
          <a:p>
            <a:pPr marL="342900" lvl="0" indent="-342900" algn="just">
              <a:spcBef>
                <a:spcPts val="160"/>
              </a:spcBef>
              <a:buClr>
                <a:schemeClr val="dk1"/>
              </a:buClr>
              <a:buSzPct val="25000"/>
              <a:buNone/>
            </a:pPr>
            <a:endParaRPr lang="pl-PL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Konieczne jest ewidencjonowanie zajęć szkoleniowych.</a:t>
            </a: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Ćwiczenia powinny być ujęte w rocznym planie szkolenia doskonalącego w tym szkolenia na obiektach.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" y="250031"/>
            <a:ext cx="822216" cy="935708"/>
          </a:xfrm>
          <a:prstGeom prst="rect">
            <a:avLst/>
          </a:prstGeom>
        </p:spPr>
      </p:pic>
      <p:sp>
        <p:nvSpPr>
          <p:cNvPr id="7" name="Shape 206"/>
          <p:cNvSpPr txBox="1">
            <a:spLocks/>
          </p:cNvSpPr>
          <p:nvPr/>
        </p:nvSpPr>
        <p:spPr>
          <a:xfrm>
            <a:off x="720712" y="404664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ctr">
              <a:buClr>
                <a:schemeClr val="dk1"/>
              </a:buClr>
              <a:buSzPct val="25000"/>
              <a:buFont typeface="Arial"/>
              <a:buNone/>
            </a:pPr>
            <a:r>
              <a:rPr lang="pl-PL" sz="28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Wzór formularza planu szkolenia podstawowego lub doskonalącego</a:t>
            </a:r>
          </a:p>
          <a:p>
            <a:pPr marL="342900" indent="-342900" algn="ctr">
              <a:spcBef>
                <a:spcPts val="1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-PL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Zatwierdzam :</a:t>
            </a:r>
          </a:p>
          <a:p>
            <a:pPr marL="342900" indent="-342900" algn="just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-PL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Tematyka szkolenia podstawowego/doskonalącego na rok </a:t>
            </a:r>
            <a:r>
              <a:rPr lang="pl-PL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…………….…………</a:t>
            </a:r>
          </a:p>
          <a:p>
            <a:pPr marL="342900" indent="-342900" algn="ctr">
              <a:spcBef>
                <a:spcPts val="1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-PL" sz="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 </a:t>
            </a:r>
            <a:r>
              <a:rPr lang="pl-PL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……………………………………………………………..……………………..</a:t>
            </a:r>
            <a:endParaRPr lang="pl-PL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Shape 207"/>
          <p:cNvGraphicFramePr/>
          <p:nvPr>
            <p:extLst>
              <p:ext uri="{D42A27DB-BD31-4B8C-83A1-F6EECF244321}">
                <p14:modId xmlns:p14="http://schemas.microsoft.com/office/powerpoint/2010/main" val="1674329736"/>
              </p:ext>
            </p:extLst>
          </p:nvPr>
        </p:nvGraphicFramePr>
        <p:xfrm>
          <a:off x="250825" y="3284537"/>
          <a:ext cx="8712175" cy="18541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22675"/>
                <a:gridCol w="1584325"/>
                <a:gridCol w="1109650"/>
                <a:gridCol w="1028700"/>
                <a:gridCol w="12668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Temat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Odpowiedzialny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Miejsce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" name="Shape 208"/>
          <p:cNvCxnSpPr/>
          <p:nvPr/>
        </p:nvCxnSpPr>
        <p:spPr>
          <a:xfrm>
            <a:off x="0" y="155733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" name="Shape 209"/>
          <p:cNvSpPr txBox="1"/>
          <p:nvPr/>
        </p:nvSpPr>
        <p:spPr>
          <a:xfrm>
            <a:off x="3708400" y="5589587"/>
            <a:ext cx="4967286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Sporządził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:    </a:t>
            </a:r>
          </a:p>
        </p:txBody>
      </p:sp>
    </p:spTree>
    <p:extLst>
      <p:ext uri="{BB962C8B-B14F-4D97-AF65-F5344CB8AC3E}">
        <p14:creationId xmlns:p14="http://schemas.microsoft.com/office/powerpoint/2010/main" val="1267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hape 214"/>
          <p:cNvSpPr txBox="1">
            <a:spLocks/>
          </p:cNvSpPr>
          <p:nvPr/>
        </p:nvSpPr>
        <p:spPr>
          <a:xfrm>
            <a:off x="685800" y="6096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ctr">
              <a:buClr>
                <a:schemeClr val="dk1"/>
              </a:buClr>
              <a:buSzPct val="25000"/>
              <a:buFont typeface="Arial"/>
              <a:buNone/>
            </a:pPr>
            <a:r>
              <a:rPr lang="pl-PL" sz="28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Wzór dziennika zajęć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-PL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DZIENNIK ZAJĘĆ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rok</a:t>
            </a:r>
            <a:r>
              <a:rPr lang="pl-PL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</a:t>
            </a:r>
            <a:r>
              <a:rPr lang="pl-PL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……..…………………………………………………………………………………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l-P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Kurs/szkolenie</a:t>
            </a:r>
            <a:r>
              <a:rPr lang="pl-PL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</a:t>
            </a:r>
            <a:endParaRPr lang="pl-PL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hape 215"/>
          <p:cNvCxnSpPr/>
          <p:nvPr/>
        </p:nvCxnSpPr>
        <p:spPr>
          <a:xfrm>
            <a:off x="0" y="134143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9" name="Shape 216"/>
          <p:cNvGraphicFramePr/>
          <p:nvPr/>
        </p:nvGraphicFramePr>
        <p:xfrm>
          <a:off x="468312" y="3933825"/>
          <a:ext cx="8353375" cy="2087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0350"/>
                <a:gridCol w="863600"/>
                <a:gridCol w="647700"/>
                <a:gridCol w="4176700"/>
                <a:gridCol w="1296975"/>
                <a:gridCol w="1008050"/>
              </a:tblGrid>
              <a:tr h="52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Lp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Godzina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Treść – temat zajęć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Prowadzący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2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2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9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42900" lvl="0" indent="-342900" algn="ctr">
              <a:buClr>
                <a:schemeClr val="dk1"/>
              </a:buClr>
              <a:buSzPct val="25000"/>
            </a:pPr>
            <a:r>
              <a:rPr lang="pl-PL" sz="360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Dokumentacja osobowa strażaków ratowników OSP</a:t>
            </a:r>
            <a:endParaRPr lang="pl-PL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32469" y="1702744"/>
            <a:ext cx="8367097" cy="4921067"/>
          </a:xfrm>
        </p:spPr>
        <p:txBody>
          <a:bodyPr>
            <a:normAutofit/>
          </a:bodyPr>
          <a:lstStyle/>
          <a:p>
            <a:pPr marL="342900" lvl="0" indent="-342900" algn="just">
              <a:buClr>
                <a:schemeClr val="dk1"/>
              </a:buClr>
              <a:buSzPct val="25000"/>
              <a:buNone/>
            </a:pP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Naczelnik OSP ma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obowiązek założenia i prowadzenia dokumentacji osobowej członków 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Jednostki Operacyjno-Technicznej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obejmującą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lvl="0" indent="-457200" algn="just">
              <a:buClr>
                <a:srgbClr val="FF0000"/>
              </a:buClr>
              <a:buSzPct val="60000"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ewidencję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ratowników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457200" lvl="0" indent="-457200" algn="just">
              <a:buClr>
                <a:srgbClr val="FF0000"/>
              </a:buClr>
              <a:buSzPct val="60000"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karty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badań lekarskich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457200" lvl="0" indent="-457200" algn="just">
              <a:buClr>
                <a:srgbClr val="FF0000"/>
              </a:buClr>
              <a:buSzPct val="60000"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wykaz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imienny 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ubezpieczenia,</a:t>
            </a:r>
          </a:p>
          <a:p>
            <a:pPr marL="457200" lvl="0" indent="-457200" algn="just">
              <a:buClr>
                <a:srgbClr val="FF0000"/>
              </a:buClr>
              <a:buSzPct val="60000"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wykaz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stanu przeszkolenia.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pl-P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1783</TotalTime>
  <Words>1022</Words>
  <Application>Microsoft Office PowerPoint</Application>
  <PresentationFormat>Pokaz na ekranie (4:3)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8 WYBRANE ZAGADNIENIA OPERACYJNE</vt:lpstr>
      <vt:lpstr>MATERIAŁ NAUCZANIA</vt:lpstr>
      <vt:lpstr>Dokumentacja operacyjna</vt:lpstr>
      <vt:lpstr>Dokumentacja operacyjna</vt:lpstr>
      <vt:lpstr>Dokumentacja operacyjna</vt:lpstr>
      <vt:lpstr>Prezentacja programu PowerPoint</vt:lpstr>
      <vt:lpstr>Prezentacja programu PowerPoint</vt:lpstr>
      <vt:lpstr>Prezentacja programu PowerPoint</vt:lpstr>
      <vt:lpstr>Dokumentacja osobowa strażaków ratowników OSP</vt:lpstr>
      <vt:lpstr>Zasady funkcjonowania odwodów operacyjnych</vt:lpstr>
      <vt:lpstr>Zasady funkcjonowania odwodów operacyjnych</vt:lpstr>
      <vt:lpstr>Zasady funkcjonowania odwodów operacyjnych</vt:lpstr>
      <vt:lpstr>Zasady funkcjonowania odwodów operacyjnych</vt:lpstr>
      <vt:lpstr>Zasady funkcjonowania odwodów operacyjnych</vt:lpstr>
      <vt:lpstr>Zasady funkcjonowania odwodów operacyjnych</vt:lpstr>
      <vt:lpstr>Stan podwyższonej gotowości operacyjnej</vt:lpstr>
      <vt:lpstr>Zasady inspekcji gotowości bojowej </vt:lpstr>
      <vt:lpstr>Zasady inspekcji gotowości bojowej </vt:lpstr>
      <vt:lpstr>Zasady inspekcji gotowości bojowej </vt:lpstr>
      <vt:lpstr>Zasady inspekcji gotowości bojowej </vt:lpstr>
      <vt:lpstr>Zasady inspekcji gotowości bojowej </vt:lpstr>
      <vt:lpstr>Zasady inspekcji gotowości bojowej </vt:lpstr>
      <vt:lpstr>Zasady inspekcji gotowości bojowej </vt:lpstr>
      <vt:lpstr>Materiały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214</cp:revision>
  <dcterms:created xsi:type="dcterms:W3CDTF">2014-03-01T12:20:49Z</dcterms:created>
  <dcterms:modified xsi:type="dcterms:W3CDTF">2016-06-14T12:36:20Z</dcterms:modified>
</cp:coreProperties>
</file>