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90" r:id="rId3"/>
    <p:sldId id="277" r:id="rId4"/>
    <p:sldId id="286" r:id="rId5"/>
    <p:sldId id="281" r:id="rId6"/>
    <p:sldId id="282" r:id="rId7"/>
    <p:sldId id="276" r:id="rId8"/>
    <p:sldId id="288" r:id="rId9"/>
    <p:sldId id="295" r:id="rId10"/>
    <p:sldId id="29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8"/>
    <a:srgbClr val="F0F2FA"/>
    <a:srgbClr val="114C9C"/>
    <a:srgbClr val="017D96"/>
    <a:srgbClr val="1D6295"/>
    <a:srgbClr val="A4DEF4"/>
    <a:srgbClr val="A3E5FF"/>
    <a:srgbClr val="193530"/>
    <a:srgbClr val="026937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3"/>
    <p:restoredTop sz="94680"/>
  </p:normalViewPr>
  <p:slideViewPr>
    <p:cSldViewPr snapToGrid="0">
      <p:cViewPr varScale="1">
        <p:scale>
          <a:sx n="96" d="100"/>
          <a:sy n="96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2022-06-22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2022-06-22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35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29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051" y="883183"/>
            <a:ext cx="5486582" cy="378406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Wykorzystanie  </a:t>
            </a:r>
            <a:r>
              <a:rPr lang="pl-PL" sz="4000" b="1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paliw alternatywnych </a:t>
            </a:r>
            <a: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4000" b="1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cele </a:t>
            </a:r>
            <a: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energetyczne</a:t>
            </a:r>
            <a:br>
              <a:rPr lang="pl-PL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Racjonalna gospodarka odpadami, </a:t>
            </a:r>
            <a:b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część 3</a:t>
            </a:r>
            <a:r>
              <a:rPr lang="pl-PL" sz="16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6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038850" y="5734050"/>
            <a:ext cx="584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Anna Marcinkiewicz</a:t>
            </a:r>
            <a:r>
              <a:rPr lang="pl-PL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Zastępca Dyrektora Departamentu 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Ochrony Ziemi </a:t>
            </a:r>
            <a:b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Warszawa, 22 czerwca 2022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1" y="2738358"/>
            <a:ext cx="12191999" cy="195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546" y="0"/>
            <a:ext cx="6381749" cy="60389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-1" y="3134317"/>
            <a:ext cx="7603435" cy="13084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Font typeface="Arial" panose="020B0604020202020204" pitchFamily="34" charset="0"/>
              <a:buNone/>
            </a:pPr>
            <a:r>
              <a:rPr lang="pl-PL" sz="44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  A resztę teraz się         dowiecie!</a:t>
            </a:r>
            <a:endParaRPr lang="pl-PL" sz="44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2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5EFCE02-0804-6543-A8A2-06356BC3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527044" y="742535"/>
            <a:ext cx="982681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8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Dziękujemy </a:t>
            </a:r>
          </a:p>
          <a:p>
            <a:r>
              <a:rPr lang="pl-PL" sz="48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11824-FAB4-B044-A3BB-92BBD954F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0" y="375421"/>
            <a:ext cx="7557469" cy="4673658"/>
          </a:xfrm>
          <a:prstGeom prst="rect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A picture containing text, screen, electronics&#10;&#10;Description automatically generated">
            <a:extLst>
              <a:ext uri="{FF2B5EF4-FFF2-40B4-BE49-F238E27FC236}">
                <a16:creationId xmlns:a16="http://schemas.microsoft.com/office/drawing/2014/main" id="{88AD98DB-CD3D-48CD-BE4F-7486B2377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52" y="766481"/>
            <a:ext cx="6647673" cy="6273641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8433707" y="375421"/>
            <a:ext cx="3253273" cy="15582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rgbClr val="114C9C"/>
                </a:solidFill>
              </a:rPr>
              <a:t>Mamy 3 mld zł</a:t>
            </a:r>
            <a:endParaRPr lang="pl-PL" sz="4400" b="1" dirty="0">
              <a:solidFill>
                <a:srgbClr val="114C9C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8113" y="5396947"/>
            <a:ext cx="11793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Budowa nowych, rozbudowa lub modernizacja istniejących </a:t>
            </a:r>
            <a:r>
              <a:rPr lang="pl-PL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instalacji termicznego </a:t>
            </a:r>
            <a:r>
              <a:rPr lang="pl-PL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przekształcania odpadów wytworzonych z odpadów </a:t>
            </a:r>
            <a:r>
              <a:rPr lang="pl-PL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komunalnych z </a:t>
            </a:r>
            <a:r>
              <a:rPr lang="pl-PL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wytwarzaniem energii w warunkach wysokosprawnej kogeneracji.</a:t>
            </a:r>
          </a:p>
        </p:txBody>
      </p:sp>
    </p:spTree>
    <p:extLst>
      <p:ext uri="{BB962C8B-B14F-4D97-AF65-F5344CB8AC3E}">
        <p14:creationId xmlns:p14="http://schemas.microsoft.com/office/powerpoint/2010/main" val="324049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439" y="491553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1746" y="1549699"/>
            <a:ext cx="8238836" cy="5239027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Podstawowe warunki: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Zwiększenia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efektywności energetycznej oraz wytwarzanie energii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warunkach wysokosprawnej kogeneracji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Redukcja emisji CO</a:t>
            </a:r>
            <a:r>
              <a:rPr lang="pl-PL" sz="1800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2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cs typeface="Calibri Light" panose="020F0302020204030204" pitchFamily="34" charset="0"/>
              </a:rPr>
              <a:t>do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 Light" panose="020F0302020204030204" pitchFamily="34" charset="0"/>
              </a:rPr>
              <a:t>atmosfery. </a:t>
            </a:r>
            <a:endParaRPr lang="pl-PL" sz="1800" baseline="-25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Oczekiwana minimalna wydajność instalacji wynosi 15 tys. Mg odpadów/rok.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Przyłączenie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do sieci dystrybucyjnej/przesyłowej i sieci ciepłowniczej należące do beneficjenta projektu (wytwórcy energii) oraz magazyn energii.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Wykorzystanie istniejącej infrastruktury pozwalającej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na całoroczne wykorzystanie produkowanej infrastruktury cieplnej.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Po odliczeniu ciepła wykorzystanego na potrzeby własne, nie mniej niż 70% ciepła użytkowego wytworzonego w jednostce kogeneracji zostanie wprowadzone do publicznej sieci ciepłowniczej. Wymóg podlega rozliczeniu w roku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kalendarzowym</a:t>
            </a:r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1" y="0"/>
            <a:ext cx="12191999" cy="1301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-73033" y="239446"/>
            <a:ext cx="872485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Wykorzystanie  paliw alternatywnych 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cele energetyczne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41746" y="491553"/>
            <a:ext cx="10344701" cy="65681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647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2239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8"/>
            <a:ext cx="6431386" cy="60859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487384" y="3204243"/>
            <a:ext cx="6253162" cy="17233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Oni wnioski już złożyli!!</a:t>
            </a:r>
            <a:endParaRPr lang="pl-PL" sz="48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8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B0F687A-D57E-5D45-9EBB-0FCDDFE04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6675" y="1287194"/>
            <a:ext cx="9995605" cy="6858000"/>
          </a:xfrm>
          <a:prstGeom prst="rect">
            <a:avLst/>
          </a:prstGeom>
          <a:effectLst/>
        </p:spPr>
      </p:pic>
      <p:pic>
        <p:nvPicPr>
          <p:cNvPr id="2" name="Picture 2" descr="A picture containing text, screen, electronics&#10;&#10;Description automatically generated">
            <a:extLst>
              <a:ext uri="{FF2B5EF4-FFF2-40B4-BE49-F238E27FC236}">
                <a16:creationId xmlns:a16="http://schemas.microsoft.com/office/drawing/2014/main" id="{88AD98DB-CD3D-48CD-BE4F-7486B2377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0" y="-12206"/>
            <a:ext cx="6417951" cy="6061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BE4FA-9D94-E24A-9964-9205C7B5C913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AFD0ACC5-65A8-2941-AB51-15CC961F970F}"/>
              </a:ext>
            </a:extLst>
          </p:cNvPr>
          <p:cNvSpPr txBox="1">
            <a:spLocks/>
          </p:cNvSpPr>
          <p:nvPr/>
        </p:nvSpPr>
        <p:spPr>
          <a:xfrm>
            <a:off x="382486" y="241395"/>
            <a:ext cx="8949406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Oceniane wnioski o dofinansowanie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5F8DF98F-676C-5446-93B5-279C5E00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019925" y="5802489"/>
            <a:ext cx="490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Czekamy na CIEBIE!!</a:t>
            </a:r>
            <a:endParaRPr lang="pl-PL" sz="32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4228"/>
              </p:ext>
            </p:extLst>
          </p:nvPr>
        </p:nvGraphicFramePr>
        <p:xfrm>
          <a:off x="561973" y="1687480"/>
          <a:ext cx="6315075" cy="393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58">
                  <a:extLst>
                    <a:ext uri="{9D8B030D-6E8A-4147-A177-3AD203B41FA5}">
                      <a16:colId xmlns:a16="http://schemas.microsoft.com/office/drawing/2014/main" val="3578608543"/>
                    </a:ext>
                  </a:extLst>
                </a:gridCol>
                <a:gridCol w="5668017">
                  <a:extLst>
                    <a:ext uri="{9D8B030D-6E8A-4147-A177-3AD203B41FA5}">
                      <a16:colId xmlns:a16="http://schemas.microsoft.com/office/drawing/2014/main" val="4122374531"/>
                    </a:ext>
                  </a:extLst>
                </a:gridCol>
              </a:tblGrid>
              <a:tr h="372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dirty="0" smtClean="0"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Wnioskodawca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564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Synthos Dwory 7 Sp. z o.o.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71104"/>
                  </a:ext>
                </a:extLst>
              </a:tr>
              <a:tr h="349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Veolia Nowa Energia Sp. z o.o.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55491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Zakład Gospodarki Odpadami S.A. Bielsko-Biała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07143"/>
                  </a:ext>
                </a:extLst>
              </a:tr>
              <a:tr h="359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Radomskie Przedsiębiorstwo energetyki cieplnej "RADPEC" S.A.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20193"/>
                  </a:ext>
                </a:extLst>
              </a:tr>
              <a:tr h="378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EKO ENERGIA KRAŚNIK Sp. z o.o.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632068"/>
                  </a:ext>
                </a:extLst>
              </a:tr>
              <a:tr h="339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Przedsiębiorstwo Energetyczne w Siedlcach Sp. z o.o.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38628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Veolia Wschód Sp. z o.o.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99389"/>
                  </a:ext>
                </a:extLst>
              </a:tr>
              <a:tr h="339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Krakowski Holding Komunalny Spółka Akcyjna w Krakowie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17014"/>
                  </a:ext>
                </a:extLst>
              </a:tr>
              <a:tr h="384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PGO w Suwałkach Sp. z o.o.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98772"/>
                  </a:ext>
                </a:extLst>
              </a:tr>
              <a:tr h="339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</a:rPr>
                        <a:t>10      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ZEC Zakład Energetyki Cieplnej Spółka z o.o. (Pieszyce)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6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463E06-3316-0D43-A11F-DD2AD93D0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8748" y="1226363"/>
            <a:ext cx="9995605" cy="6858000"/>
          </a:xfrm>
          <a:prstGeom prst="rect">
            <a:avLst/>
          </a:prstGeom>
          <a:effectLst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0498C93-9FD2-4729-863F-4A0BACF42C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381" y="216133"/>
            <a:ext cx="5816500" cy="5506294"/>
          </a:xfrm>
          <a:prstGeom prst="rect">
            <a:avLst/>
          </a:prstGeom>
        </p:spPr>
      </p:pic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AF10EDDC-9EE3-479D-99AB-16D11A195E80}"/>
              </a:ext>
            </a:extLst>
          </p:cNvPr>
          <p:cNvSpPr txBox="1">
            <a:spLocks/>
          </p:cNvSpPr>
          <p:nvPr/>
        </p:nvSpPr>
        <p:spPr>
          <a:xfrm>
            <a:off x="294837" y="2517812"/>
            <a:ext cx="4347151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2.1.3. Wykorzystanie  </a:t>
            </a:r>
            <a:br>
              <a:rPr lang="pl-PL" sz="2400" b="1" dirty="0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paliw </a:t>
            </a:r>
            <a:r>
              <a:rPr lang="pl-PL" sz="2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alternatywnych </a:t>
            </a:r>
            <a:br>
              <a:rPr lang="pl-PL" sz="2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na cele </a:t>
            </a:r>
            <a:r>
              <a:rPr lang="pl-PL" sz="2400" b="1" dirty="0" smtClean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energetyczne – wykorzystanie dostępnej alokacji</a:t>
            </a:r>
            <a:endParaRPr lang="pl-PL" sz="2400" b="1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l"/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5D680-239B-D440-921A-02C29C028E8C}"/>
              </a:ext>
            </a:extLst>
          </p:cNvPr>
          <p:cNvSpPr/>
          <p:nvPr/>
        </p:nvSpPr>
        <p:spPr>
          <a:xfrm>
            <a:off x="12193" y="-42849"/>
            <a:ext cx="12191999" cy="13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tekstu 1">
            <a:extLst>
              <a:ext uri="{FF2B5EF4-FFF2-40B4-BE49-F238E27FC236}">
                <a16:creationId xmlns:a16="http://schemas.microsoft.com/office/drawing/2014/main" id="{AB023BE9-62C7-314A-8CB3-16BD01239B39}"/>
              </a:ext>
            </a:extLst>
          </p:cNvPr>
          <p:cNvSpPr txBox="1">
            <a:spLocks/>
          </p:cNvSpPr>
          <p:nvPr/>
        </p:nvSpPr>
        <p:spPr>
          <a:xfrm>
            <a:off x="512672" y="216133"/>
            <a:ext cx="8395583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Oceniane wnioski o dofinansowanie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77707EBB-F972-094D-9AA0-34C00EF2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16305607-7BA4-4345-81FB-FD3D4E3CB4F1}"/>
              </a:ext>
            </a:extLst>
          </p:cNvPr>
          <p:cNvSpPr/>
          <p:nvPr/>
        </p:nvSpPr>
        <p:spPr>
          <a:xfrm>
            <a:off x="5326551" y="4077081"/>
            <a:ext cx="2588724" cy="2218943"/>
          </a:xfrm>
          <a:prstGeom prst="hexagon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76200">
            <a:solidFill>
              <a:srgbClr val="EBEEF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l-PL" sz="2000" b="1" dirty="0" smtClean="0">
                <a:solidFill>
                  <a:schemeClr val="accent1"/>
                </a:solidFill>
                <a:cs typeface="Calibri"/>
              </a:rPr>
              <a:t>720 741</a:t>
            </a:r>
            <a:r>
              <a:rPr lang="pl-PL" sz="1600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pl-PL" dirty="0">
                <a:solidFill>
                  <a:schemeClr val="accent1"/>
                </a:solidFill>
                <a:cs typeface="Calibri"/>
              </a:rPr>
              <a:t>Mg/rok </a:t>
            </a:r>
          </a:p>
          <a:p>
            <a:pPr algn="ctr">
              <a:spcBef>
                <a:spcPts val="600"/>
              </a:spcBef>
            </a:pPr>
            <a:r>
              <a:rPr lang="pl-PL" dirty="0">
                <a:solidFill>
                  <a:schemeClr val="accent1"/>
                </a:solidFill>
                <a:cs typeface="Calibri"/>
              </a:rPr>
              <a:t>wydajność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FBEAAE4-6D9D-094A-8F86-3629C78794D3}"/>
              </a:ext>
            </a:extLst>
          </p:cNvPr>
          <p:cNvSpPr/>
          <p:nvPr/>
        </p:nvSpPr>
        <p:spPr>
          <a:xfrm>
            <a:off x="4139030" y="1958075"/>
            <a:ext cx="2252245" cy="1922971"/>
          </a:xfrm>
          <a:prstGeom prst="hexagon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76200">
            <a:solidFill>
              <a:srgbClr val="F0F2F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D52BCA00-8CB4-4517-84DF-60F6FCF6BDFB}"/>
              </a:ext>
            </a:extLst>
          </p:cNvPr>
          <p:cNvSpPr txBox="1">
            <a:spLocks/>
          </p:cNvSpPr>
          <p:nvPr/>
        </p:nvSpPr>
        <p:spPr>
          <a:xfrm>
            <a:off x="4305300" y="2285645"/>
            <a:ext cx="1866900" cy="1096600"/>
          </a:xfrm>
          <a:prstGeom prst="rect">
            <a:avLst/>
          </a:prstGeom>
        </p:spPr>
        <p:txBody>
          <a:bodyPr lIns="91440" tIns="45720" rIns="91440" bIns="45720" numCol="1" spcCol="720000" anchor="t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>
                <a:solidFill>
                  <a:schemeClr val="accent1"/>
                </a:solidFill>
                <a:cs typeface="Calibri"/>
              </a:rPr>
              <a:t>10</a:t>
            </a:r>
            <a:r>
              <a:rPr lang="pl-PL" sz="1800" b="1" dirty="0" smtClean="0">
                <a:solidFill>
                  <a:schemeClr val="accent1"/>
                </a:solidFill>
                <a:cs typeface="Calibri"/>
              </a:rPr>
              <a:t> </a:t>
            </a:r>
          </a:p>
          <a:p>
            <a:pPr algn="ctr"/>
            <a:r>
              <a:rPr lang="pl-PL" sz="1600" dirty="0" smtClean="0">
                <a:solidFill>
                  <a:schemeClr val="accent1"/>
                </a:solidFill>
                <a:cs typeface="Calibri"/>
              </a:rPr>
              <a:t>Inwestycji</a:t>
            </a:r>
            <a:endParaRPr lang="en-US" sz="1600" dirty="0">
              <a:solidFill>
                <a:schemeClr val="accent1"/>
              </a:solidFill>
              <a:cs typeface="Calibri"/>
            </a:endParaRPr>
          </a:p>
          <a:p>
            <a:pPr algn="l"/>
            <a:endParaRPr lang="pl-PL" sz="1800" dirty="0">
              <a:solidFill>
                <a:schemeClr val="accent1"/>
              </a:solidFill>
              <a:cs typeface="Calibri Light" panose="020F0302020204030204" pitchFamily="34" charset="0"/>
            </a:endParaRPr>
          </a:p>
        </p:txBody>
      </p:sp>
      <p:sp>
        <p:nvSpPr>
          <p:cNvPr id="11" name="Symbol zastępczy tekstu 4">
            <a:extLst>
              <a:ext uri="{FF2B5EF4-FFF2-40B4-BE49-F238E27FC236}">
                <a16:creationId xmlns:a16="http://schemas.microsoft.com/office/drawing/2014/main" id="{F4232596-D16B-4921-81D6-D2CB5022398E}"/>
              </a:ext>
            </a:extLst>
          </p:cNvPr>
          <p:cNvSpPr txBox="1">
            <a:spLocks/>
          </p:cNvSpPr>
          <p:nvPr/>
        </p:nvSpPr>
        <p:spPr>
          <a:xfrm>
            <a:off x="6688253" y="4892185"/>
            <a:ext cx="1987600" cy="1503841"/>
          </a:xfrm>
          <a:prstGeom prst="rect">
            <a:avLst/>
          </a:prstGeom>
        </p:spPr>
        <p:txBody>
          <a:bodyPr lIns="91440" tIns="45720" rIns="91440" bIns="45720" numCol="1" spcCol="720000" anchor="t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800" dirty="0">
              <a:solidFill>
                <a:schemeClr val="accent1"/>
              </a:solidFill>
              <a:cs typeface="Calibri Light" panose="020F0302020204030204" pitchFamily="34" charset="0"/>
            </a:endParaRP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7F0F447-1ECA-40AB-8E43-5A5BB3174CDE}"/>
              </a:ext>
            </a:extLst>
          </p:cNvPr>
          <p:cNvSpPr txBox="1">
            <a:spLocks/>
          </p:cNvSpPr>
          <p:nvPr/>
        </p:nvSpPr>
        <p:spPr>
          <a:xfrm>
            <a:off x="5175701" y="3300751"/>
            <a:ext cx="1790474" cy="1276095"/>
          </a:xfrm>
          <a:prstGeom prst="rect">
            <a:avLst/>
          </a:prstGeom>
        </p:spPr>
        <p:txBody>
          <a:bodyPr lIns="91440" tIns="45720" rIns="91440" bIns="45720" numCol="1" spcCol="720000" anchor="t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800" dirty="0">
              <a:solidFill>
                <a:schemeClr val="accent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4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4B829F-943B-944E-A96F-1B59AE074965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897BB7-B7B6-0041-9E61-BF1FDA75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196394" y="0"/>
            <a:ext cx="9995603" cy="6857999"/>
          </a:xfrm>
          <a:prstGeom prst="rect">
            <a:avLst/>
          </a:prstGeom>
          <a:effectLst/>
        </p:spPr>
      </p:pic>
      <p:pic>
        <p:nvPicPr>
          <p:cNvPr id="3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49" y="979153"/>
            <a:ext cx="6381749" cy="60389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49750983-FABA-7B49-850B-95CECFC140AC}"/>
              </a:ext>
            </a:extLst>
          </p:cNvPr>
          <p:cNvSpPr txBox="1">
            <a:spLocks/>
          </p:cNvSpPr>
          <p:nvPr/>
        </p:nvSpPr>
        <p:spPr>
          <a:xfrm>
            <a:off x="0" y="3134318"/>
            <a:ext cx="6883234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4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    Zwróćmy uwagę</a:t>
            </a:r>
            <a:endParaRPr lang="pl-PL" sz="44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65" y="516018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399" y="1494747"/>
            <a:ext cx="8378048" cy="4061228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Na co zwrócić uwagę: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Wymaganym załącznikiem do wniosku jest </a:t>
            </a:r>
            <a:r>
              <a:rPr lang="pl-PL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Opinia właściwego </a:t>
            </a:r>
            <a:r>
              <a:rPr lang="pl-PL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Marszałka </a:t>
            </a:r>
            <a:r>
              <a:rPr lang="pl-PL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Województwa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o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zgodności z planem gospodarki odpadami lub pisemna odmowa wyrażenia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opinii – wykazana niezgodność z WPGO jest przesłaną do odrzucenia wniosku;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rebuchet MS" panose="020B0603020202020204" pitchFamily="34" charset="0"/>
              </a:rPr>
              <a:t>Art</a:t>
            </a:r>
            <a:r>
              <a:rPr lang="pl-PL" sz="1800" dirty="0">
                <a:latin typeface="Trebuchet MS" panose="020B0603020202020204" pitchFamily="34" charset="0"/>
              </a:rPr>
              <a:t>. 186. 1. Organ właściwy do wydania pozwolenia odmówi jego wydania,</a:t>
            </a:r>
            <a:br>
              <a:rPr lang="pl-PL" sz="1800" dirty="0">
                <a:latin typeface="Trebuchet MS" panose="020B0603020202020204" pitchFamily="34" charset="0"/>
              </a:rPr>
            </a:br>
            <a:r>
              <a:rPr lang="pl-PL" sz="1800" dirty="0">
                <a:latin typeface="Trebuchet MS" panose="020B0603020202020204" pitchFamily="34" charset="0"/>
              </a:rPr>
              <a:t>jeżeli:</a:t>
            </a:r>
            <a:br>
              <a:rPr lang="pl-PL" sz="1800" dirty="0">
                <a:latin typeface="Trebuchet MS" panose="020B0603020202020204" pitchFamily="34" charset="0"/>
              </a:rPr>
            </a:br>
            <a:r>
              <a:rPr lang="pl-PL" sz="1800" dirty="0">
                <a:latin typeface="Trebuchet MS" panose="020B0603020202020204" pitchFamily="34" charset="0"/>
              </a:rPr>
              <a:t>1) nie są spełnione wymagania, o których mowa w art. 141 ust. 2, art. 143</a:t>
            </a:r>
            <a:br>
              <a:rPr lang="pl-PL" sz="1800" dirty="0">
                <a:latin typeface="Trebuchet MS" panose="020B0603020202020204" pitchFamily="34" charset="0"/>
              </a:rPr>
            </a:br>
            <a:r>
              <a:rPr lang="pl-PL" sz="1800" dirty="0">
                <a:latin typeface="Trebuchet MS" panose="020B0603020202020204" pitchFamily="34" charset="0"/>
              </a:rPr>
              <a:t>i art. 204 ust. 1, a w przypadku pozwolenia na wytwarzanie odpadów,</a:t>
            </a:r>
            <a:br>
              <a:rPr lang="pl-PL" sz="1800" dirty="0">
                <a:latin typeface="Trebuchet MS" panose="020B0603020202020204" pitchFamily="34" charset="0"/>
              </a:rPr>
            </a:br>
            <a:r>
              <a:rPr lang="pl-PL" sz="1800" dirty="0">
                <a:latin typeface="Trebuchet MS" panose="020B0603020202020204" pitchFamily="34" charset="0"/>
              </a:rPr>
              <a:t>o którym mowa w art. 181 ust. 1 pkt 4, oraz pozwolenia zintegrowanego –</a:t>
            </a:r>
            <a:br>
              <a:rPr lang="pl-PL" sz="1800" dirty="0">
                <a:latin typeface="Trebuchet MS" panose="020B0603020202020204" pitchFamily="34" charset="0"/>
              </a:rPr>
            </a:br>
            <a:r>
              <a:rPr lang="pl-PL" sz="1800" dirty="0">
                <a:latin typeface="Trebuchet MS" panose="020B0603020202020204" pitchFamily="34" charset="0"/>
              </a:rPr>
              <a:t>także </a:t>
            </a:r>
            <a:r>
              <a:rPr lang="pl-PL" sz="1800" b="1" dirty="0">
                <a:latin typeface="Trebuchet MS" panose="020B0603020202020204" pitchFamily="34" charset="0"/>
              </a:rPr>
              <a:t>jeżeli zamierzony sposób gospodarowania odpadami jest niezgodny</a:t>
            </a:r>
            <a:br>
              <a:rPr lang="pl-PL" sz="1800" b="1" dirty="0">
                <a:latin typeface="Trebuchet MS" panose="020B0603020202020204" pitchFamily="34" charset="0"/>
              </a:rPr>
            </a:br>
            <a:r>
              <a:rPr lang="pl-PL" sz="1800" b="1" dirty="0">
                <a:latin typeface="Trebuchet MS" panose="020B0603020202020204" pitchFamily="34" charset="0"/>
              </a:rPr>
              <a:t>z planami gospodarki odpadami, o których mowa w ustawie z dnia 14 </a:t>
            </a:r>
            <a:r>
              <a:rPr lang="pl-PL" sz="1800" b="1" dirty="0" smtClean="0">
                <a:latin typeface="Trebuchet MS" panose="020B0603020202020204" pitchFamily="34" charset="0"/>
              </a:rPr>
              <a:t>grudnia 2012 </a:t>
            </a:r>
            <a:r>
              <a:rPr lang="pl-PL" sz="1800" b="1" dirty="0">
                <a:latin typeface="Trebuchet MS" panose="020B0603020202020204" pitchFamily="34" charset="0"/>
              </a:rPr>
              <a:t>r. o odpadach;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2000" cy="1266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-352014" y="315636"/>
            <a:ext cx="872485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Istotne kwestie przy aplikowaniu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6652" y="1467367"/>
            <a:ext cx="9660834" cy="5818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168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D44BB0-CE53-432B-B069-5F8D814A6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449" y="1582620"/>
            <a:ext cx="5809946" cy="5481997"/>
          </a:xfrm>
          <a:prstGeom prst="rect">
            <a:avLst/>
          </a:prstGeom>
        </p:spPr>
      </p:pic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399" y="1494746"/>
            <a:ext cx="8378048" cy="5239027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Na co zwrócić uwagę: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Należy wykazać </a:t>
            </a:r>
            <a:r>
              <a:rPr lang="pl-PL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zgodność działania z hierarchią postępowania z odpadami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– traktując odzysk energii z paliw alternatywnych jako alternatywa dla składowania wyłącznie dla frakcji palnej nie nadającej się do recyklingu;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Należy przedstawić </a:t>
            </a:r>
            <a:r>
              <a:rPr lang="pl-PL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wyliczenia w zakresie redukcji emisji CO</a:t>
            </a:r>
            <a:r>
              <a:rPr lang="pl-PL" sz="1800" b="1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2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 związku </a:t>
            </a:r>
            <a:b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 zastąpieniem paliw konwencjonalnych paliwami alternatywnymi – wskazane zastosowanie metodyki stosowanej w działaniu 1.6 </a:t>
            </a:r>
            <a:r>
              <a:rPr lang="pl-PL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POIiŚ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;</a:t>
            </a:r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Zgodnie z wymogami Funduszu Modernizacyjnego po zawarciu umowy do zakończenia trwałości Inwestycji przedkładane będą dane w zakresie: oszczędności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energii (MWh/rok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), zmniejszenia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emisji gazów cieplarnianych (t/rok CO2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), dodatkowej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moc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zainstalowanej 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w zakresie energii 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z OZE (MW</a:t>
            </a:r>
            <a:r>
              <a:rPr lang="pl-PL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) (jeśli dotyczy</a:t>
            </a:r>
            <a:r>
              <a:rPr lang="pl-PL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 Light" panose="020F0302020204030204" pitchFamily="34" charset="0"/>
              </a:rPr>
              <a:t>)</a:t>
            </a:r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2000" cy="1266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-352014" y="315636"/>
            <a:ext cx="872485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Istotne kwestie przy aplikowaniu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335543"/>
            <a:ext cx="11976652" cy="52044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84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565</Words>
  <Application>Microsoft Office PowerPoint</Application>
  <PresentationFormat>Panoramiczny</PresentationFormat>
  <Paragraphs>61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Raleway Light</vt:lpstr>
      <vt:lpstr>Times New Roman</vt:lpstr>
      <vt:lpstr>Trebuchet MS</vt:lpstr>
      <vt:lpstr>Wingdings</vt:lpstr>
      <vt:lpstr>Office Theme</vt:lpstr>
      <vt:lpstr>Wykorzystanie  paliw alternatywnych  na cele energetyczne Racjonalna gospodarka odpadami,  część 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Marcinkiewicz Anna</cp:lastModifiedBy>
  <cp:revision>1046</cp:revision>
  <dcterms:created xsi:type="dcterms:W3CDTF">2019-07-25T04:51:43Z</dcterms:created>
  <dcterms:modified xsi:type="dcterms:W3CDTF">2022-06-22T06:21:37Z</dcterms:modified>
</cp:coreProperties>
</file>