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64" r:id="rId9"/>
    <p:sldId id="269" r:id="rId10"/>
    <p:sldId id="266" r:id="rId11"/>
    <p:sldId id="267" r:id="rId12"/>
    <p:sldId id="258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110998-8F63-8895-8539-671F77A48651}" v="2" dt="2024-04-05T12:59:30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czmarczyk Sylwia" userId="S::sylwia.karczmarczyk@cyfra.gov.pl::0e04f60e-2aad-46e7-b63c-a9d0cec0842e" providerId="AD" clId="Web-{26110998-8F63-8895-8539-671F77A48651}"/>
    <pc:docChg chg="modSld">
      <pc:chgData name="Karczmarczyk Sylwia" userId="S::sylwia.karczmarczyk@cyfra.gov.pl::0e04f60e-2aad-46e7-b63c-a9d0cec0842e" providerId="AD" clId="Web-{26110998-8F63-8895-8539-671F77A48651}" dt="2024-04-05T12:59:30.601" v="1" actId="20577"/>
      <pc:docMkLst>
        <pc:docMk/>
      </pc:docMkLst>
      <pc:sldChg chg="modSp">
        <pc:chgData name="Karczmarczyk Sylwia" userId="S::sylwia.karczmarczyk@cyfra.gov.pl::0e04f60e-2aad-46e7-b63c-a9d0cec0842e" providerId="AD" clId="Web-{26110998-8F63-8895-8539-671F77A48651}" dt="2024-04-05T12:59:30.601" v="1" actId="20577"/>
        <pc:sldMkLst>
          <pc:docMk/>
          <pc:sldMk cId="3171248162" sldId="260"/>
        </pc:sldMkLst>
        <pc:spChg chg="mod">
          <ac:chgData name="Karczmarczyk Sylwia" userId="S::sylwia.karczmarczyk@cyfra.gov.pl::0e04f60e-2aad-46e7-b63c-a9d0cec0842e" providerId="AD" clId="Web-{26110998-8F63-8895-8539-671F77A48651}" dt="2024-04-05T12:59:30.601" v="1" actId="20577"/>
          <ac:spMkLst>
            <pc:docMk/>
            <pc:sldMk cId="3171248162" sldId="260"/>
            <ac:spMk id="9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B0F0"/>
              </a:solidFill>
            </a:ln>
            <a:effectLst/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31E2-4622-9682-93179AD9C9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#\ ##0.00\ "zł"</c:formatCode>
                <c:ptCount val="2"/>
                <c:pt idx="0">
                  <c:v>7834688.0999999996</c:v>
                </c:pt>
                <c:pt idx="1">
                  <c:v>6742338.0800000001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930-4DBF-B9F7-4ADD675D5359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#\ ##0.00\ "zł"</c:formatCode>
                <c:ptCount val="2"/>
                <c:pt idx="0">
                  <c:v>6630496.3099999996</c:v>
                </c:pt>
                <c:pt idx="1">
                  <c:v>5706040.7199999997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930-4DBF-B9F7-4ADD675D53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9"/>
        <c:axId val="534276472"/>
        <c:axId val="534275688"/>
      </c:barChart>
      <c:catAx>
        <c:axId val="534276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275688"/>
        <c:crosses val="autoZero"/>
        <c:auto val="1"/>
        <c:lblAlgn val="ctr"/>
        <c:lblOffset val="100"/>
        <c:noMultiLvlLbl val="0"/>
      </c:catAx>
      <c:valAx>
        <c:axId val="534275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4276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rgbClr val="00B0F0">
          <a:alpha val="91000"/>
        </a:srgbClr>
      </a:solidFill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0.2575</cdr:x>
      <cdr:y>0.61503</cdr:y>
    </cdr:from>
    <cdr:to>
      <cdr:x>0.3775</cdr:x>
      <cdr:y>0.70255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:a16="http://schemas.microsoft.com/office/drawing/2014/main" id="{5A1A4878-6FD7-3272-3793-DC4DC791A245}"/>
            </a:ext>
          </a:extLst>
        </cdr:cNvPr>
        <cdr:cNvSpPr txBox="1"/>
      </cdr:nvSpPr>
      <cdr:spPr>
        <a:xfrm xmlns:a="http://schemas.openxmlformats.org/drawingml/2006/main">
          <a:off x="2092960" y="1999227"/>
          <a:ext cx="975360" cy="2844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0.44375</cdr:x>
      <cdr:y>0.35935</cdr:y>
    </cdr:from>
    <cdr:to>
      <cdr:x>0.55625</cdr:x>
      <cdr:y>0.64065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:a16="http://schemas.microsoft.com/office/drawing/2014/main" id="{14087E01-73FE-CF33-810F-FF44D4DA0CE3}"/>
            </a:ext>
          </a:extLst>
        </cdr:cNvPr>
        <cdr:cNvSpPr txBox="1"/>
      </cdr:nvSpPr>
      <cdr:spPr>
        <a:xfrm xmlns:a="http://schemas.openxmlformats.org/drawingml/2006/main">
          <a:off x="3606800" y="11681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0.255</cdr:x>
      <cdr:y>0.43375</cdr:y>
    </cdr:from>
    <cdr:to>
      <cdr:x>0.3675</cdr:x>
      <cdr:y>0.71505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:a16="http://schemas.microsoft.com/office/drawing/2014/main" id="{F1FD6126-0567-C49C-DD9B-F59ADD1D9EA1}"/>
            </a:ext>
          </a:extLst>
        </cdr:cNvPr>
        <cdr:cNvSpPr txBox="1"/>
      </cdr:nvSpPr>
      <cdr:spPr>
        <a:xfrm xmlns:a="http://schemas.openxmlformats.org/drawingml/2006/main">
          <a:off x="2072640" y="14099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0.54</cdr:x>
      <cdr:y>0.46375</cdr:y>
    </cdr:from>
    <cdr:to>
      <cdr:x>0.64875</cdr:x>
      <cdr:y>0.53625</cdr:y>
    </cdr:to>
    <cdr:sp macro="" textlink="">
      <cdr:nvSpPr>
        <cdr:cNvPr id="7" name="pole tekstowe 1">
          <a:extLst xmlns:a="http://schemas.openxmlformats.org/drawingml/2006/main">
            <a:ext uri="{FF2B5EF4-FFF2-40B4-BE49-F238E27FC236}">
              <a16:creationId xmlns:a16="http://schemas.microsoft.com/office/drawing/2014/main" id="{7ADEBE41-18D2-8199-E2A7-64EBD60970FD}"/>
            </a:ext>
          </a:extLst>
        </cdr:cNvPr>
        <cdr:cNvSpPr txBox="1"/>
      </cdr:nvSpPr>
      <cdr:spPr>
        <a:xfrm xmlns:a="http://schemas.openxmlformats.org/drawingml/2006/main">
          <a:off x="438912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sz="1100" dirty="0"/>
        </a:p>
      </cdr:txBody>
    </cdr:sp>
  </cdr:relSizeAnchor>
  <cdr:relSizeAnchor xmlns:cdr="http://schemas.openxmlformats.org/drawingml/2006/chartDrawing">
    <cdr:from>
      <cdr:x>0.65</cdr:x>
      <cdr:y>0.46375</cdr:y>
    </cdr:from>
    <cdr:to>
      <cdr:x>0.75875</cdr:x>
      <cdr:y>0.53625</cdr:y>
    </cdr:to>
    <cdr:sp macro="" textlink="">
      <cdr:nvSpPr>
        <cdr:cNvPr id="8" name="pole tekstowe 1">
          <a:extLst xmlns:a="http://schemas.openxmlformats.org/drawingml/2006/main">
            <a:ext uri="{FF2B5EF4-FFF2-40B4-BE49-F238E27FC236}">
              <a16:creationId xmlns:a16="http://schemas.microsoft.com/office/drawing/2014/main" id="{2125D4FF-72D2-5F2F-FF45-6D44A0312F51}"/>
            </a:ext>
          </a:extLst>
        </cdr:cNvPr>
        <cdr:cNvSpPr txBox="1"/>
      </cdr:nvSpPr>
      <cdr:spPr>
        <a:xfrm xmlns:a="http://schemas.openxmlformats.org/drawingml/2006/main">
          <a:off x="5283200" y="1507463"/>
          <a:ext cx="883920" cy="23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pl-PL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05.04.2024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0745472" cy="39703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3600" b="1" dirty="0">
                <a:solidFill>
                  <a:schemeClr val="bg1"/>
                </a:solidFill>
              </a:rPr>
              <a:t>Otwarta Zachęta. Digitalizacja i udostępnienie polskich zasobów sztuki współczesnej ze zbiorów Zachęty - Narodowej Galerii Sztuki oraz budowa narzędzi informatycznych, rozwój kompetencji kadr kultury, animacja i pro-mocja służące wykorzystaniu i przetwarzaniu cyfrowych zasobów kultury w celach edukacyjnych, naukowych i twórczych. </a:t>
            </a:r>
            <a:endParaRPr lang="pl-PL" sz="36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ole tekstowe 4"/>
          <p:cNvSpPr txBox="1"/>
          <p:nvPr/>
        </p:nvSpPr>
        <p:spPr>
          <a:xfrm>
            <a:off x="388606" y="1296921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Ministerstwo Kultury i Dziedzictwa Narodowego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Zachęta – Narodowa Galeria Sztuki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 Fundacja Centrum Cyfrowe, Towarzystwo Zachęty Sztuk Pięknych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3" y="5300339"/>
            <a:ext cx="1082929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</a:rPr>
              <a:t>Celem projektu jest digitalizacja i udostępnienie zasobów kultury, będących w posiadaniu Zachęty - Narodowej Galerii Sztuki, w sposób umożliwiający ich wykorzystanie - edukacyjne, naukowe i twórcze. W wyniku realizacji inicjatywy nastąpi zwiększenie dostępności oraz poprawa jakości cyfrowo udostępnianych zasobów kultury, a także polepszenie możliwości ich ponownego wykorzystania.</a:t>
            </a:r>
          </a:p>
          <a:p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83605" y="225390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221864"/>
              </p:ext>
            </p:extLst>
          </p:nvPr>
        </p:nvGraphicFramePr>
        <p:xfrm>
          <a:off x="784533" y="2991468"/>
          <a:ext cx="10946674" cy="1296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84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2020-06-08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2023-06-07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959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2020-06-08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2023-09-07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 txBox="1">
            <a:spLocks/>
          </p:cNvSpPr>
          <p:nvPr/>
        </p:nvSpPr>
        <p:spPr>
          <a:xfrm>
            <a:off x="405466" y="1181753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5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/>
              </a:rPr>
              <a:t>Źródło finansowania: Program Operacyjny Polska Cyfrowa – działanie </a:t>
            </a:r>
            <a:r>
              <a:rPr lang="pl-PL" b="1" dirty="0" err="1">
                <a:solidFill>
                  <a:srgbClr val="002060"/>
                </a:solidFill>
                <a:cs typeface="Times New Roman"/>
              </a:rPr>
              <a:t>Działanie</a:t>
            </a:r>
            <a:r>
              <a:rPr lang="pl-PL" b="1" dirty="0">
                <a:solidFill>
                  <a:srgbClr val="002060"/>
                </a:solidFill>
                <a:cs typeface="Times New Roman"/>
              </a:rPr>
              <a:t> nr 2.3 „Cyfrowa dostępność i użyteczność informacji sektora publicznego”, Poddziałanie nr 2.3.2 „Cyfrowe udostępnienie zasobów kultury”.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81280" y="1759899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3" name="Wykres 2">
            <a:extLst>
              <a:ext uri="{FF2B5EF4-FFF2-40B4-BE49-F238E27FC236}">
                <a16:creationId xmlns:a16="http://schemas.microsoft.com/office/drawing/2014/main" id="{9755B4E3-CD8C-0B6C-07DE-89379E6495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08323718"/>
              </p:ext>
            </p:extLst>
          </p:nvPr>
        </p:nvGraphicFramePr>
        <p:xfrm>
          <a:off x="924560" y="3088641"/>
          <a:ext cx="10191116" cy="3582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72349" y="1157637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148359"/>
              </p:ext>
            </p:extLst>
          </p:nvPr>
        </p:nvGraphicFramePr>
        <p:xfrm>
          <a:off x="426720" y="1908233"/>
          <a:ext cx="10909448" cy="34100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056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2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0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6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Uwagi*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1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Baza danych</a:t>
                      </a:r>
                      <a:endParaRPr lang="pl-PL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2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Serwis www z API – dostosowanie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4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Narzędzie 1: adresowane do osób niepełnosprawnych – utworzenie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8073527"/>
                  </a:ext>
                </a:extLst>
              </a:tr>
              <a:tr h="2072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Narzędzie 2: adresowane do reprezentantów edukacji formalnej – utworzenie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79529"/>
                  </a:ext>
                </a:extLst>
              </a:tr>
              <a:tr h="265579">
                <a:tc>
                  <a:txBody>
                    <a:bodyPr/>
                    <a:lstStyle/>
                    <a:p>
                      <a:r>
                        <a:rPr lang="pl-PL" sz="12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Zdigitalizowane</a:t>
                      </a: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zasoby Zachęty – Narodowej Galerii Sztuki, w tym zdjęcia dokumentujące wystawy (analogowe) 2. plakaty do wystaw 3. katalogi do wystaw, które odbyły się w Zachęcie (lata 1970-1990) 4. kolekcja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579">
                <a:tc>
                  <a:txBody>
                    <a:bodyPr/>
                    <a:lstStyle/>
                    <a:p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E-usługa | </a:t>
                      </a:r>
                      <a:r>
                        <a:rPr lang="pl-PL" sz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Hiperkatalog</a:t>
                      </a:r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</a:rPr>
                        <a:t> z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2023-09-07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5581135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623392" y="6124994"/>
            <a:ext cx="10607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>
                <a:solidFill>
                  <a:schemeClr val="tx2"/>
                </a:solidFill>
              </a:rPr>
              <a:t>*</a:t>
            </a:r>
            <a:r>
              <a:rPr lang="pl-PL" sz="1000" i="1" dirty="0">
                <a:solidFill>
                  <a:schemeClr val="tx2"/>
                </a:solidFill>
              </a:rPr>
              <a:t>należy wskazać, które z wymienionych produktów nie zostały ujęte w pierwotnym opisie założeń projektu informatycznego zaakceptowanym przez KRMC, będącego podstawą realizacji projektu lub które nie zostały wdrożone</a:t>
            </a:r>
          </a:p>
        </p:txBody>
      </p:sp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2090154" y="1729016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–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sp>
        <p:nvSpPr>
          <p:cNvPr id="62" name="Prostokąt 61"/>
          <p:cNvSpPr/>
          <p:nvPr/>
        </p:nvSpPr>
        <p:spPr>
          <a:xfrm>
            <a:off x="7416710" y="3981541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Strona www</a:t>
            </a:r>
            <a:endParaRPr lang="pl-PL" sz="1000" dirty="0">
              <a:solidFill>
                <a:schemeClr val="bg1"/>
              </a:solidFill>
            </a:endParaRPr>
          </a:p>
        </p:txBody>
      </p:sp>
      <p:sp>
        <p:nvSpPr>
          <p:cNvPr id="64" name="Prostokąt 63"/>
          <p:cNvSpPr/>
          <p:nvPr/>
        </p:nvSpPr>
        <p:spPr>
          <a:xfrm>
            <a:off x="5509483" y="3340878"/>
            <a:ext cx="1494000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900" b="1" i="1" dirty="0" err="1">
                <a:solidFill>
                  <a:schemeClr val="tx2"/>
                </a:solidFill>
              </a:rPr>
              <a:t>Hiperkatalog</a:t>
            </a:r>
            <a:r>
              <a:rPr lang="pl-PL" sz="900" b="1" i="1" dirty="0">
                <a:solidFill>
                  <a:schemeClr val="tx2"/>
                </a:solidFill>
              </a:rPr>
              <a:t> z API</a:t>
            </a:r>
          </a:p>
        </p:txBody>
      </p:sp>
      <p:cxnSp>
        <p:nvCxnSpPr>
          <p:cNvPr id="76" name="Łącznik prosty 75"/>
          <p:cNvCxnSpPr/>
          <p:nvPr/>
        </p:nvCxnSpPr>
        <p:spPr>
          <a:xfrm>
            <a:off x="7009962" y="3698783"/>
            <a:ext cx="252028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Łącznik prosty 76"/>
          <p:cNvCxnSpPr/>
          <p:nvPr/>
        </p:nvCxnSpPr>
        <p:spPr>
          <a:xfrm flipV="1">
            <a:off x="7261990" y="3698783"/>
            <a:ext cx="0" cy="447875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Łącznik prosty ze strzałką 77"/>
          <p:cNvCxnSpPr/>
          <p:nvPr/>
        </p:nvCxnSpPr>
        <p:spPr>
          <a:xfrm>
            <a:off x="7261990" y="4146658"/>
            <a:ext cx="12611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Łącznik prosty 78"/>
          <p:cNvCxnSpPr/>
          <p:nvPr/>
        </p:nvCxnSpPr>
        <p:spPr>
          <a:xfrm flipH="1">
            <a:off x="5077435" y="4132411"/>
            <a:ext cx="21602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Łącznik prosty 79"/>
          <p:cNvCxnSpPr/>
          <p:nvPr/>
        </p:nvCxnSpPr>
        <p:spPr>
          <a:xfrm flipV="1">
            <a:off x="5281200" y="3672480"/>
            <a:ext cx="0" cy="432049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Prostokąt 80"/>
          <p:cNvSpPr/>
          <p:nvPr/>
        </p:nvSpPr>
        <p:spPr>
          <a:xfrm>
            <a:off x="3558918" y="3736922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Muzeum RIA Plus</a:t>
            </a:r>
            <a:endParaRPr lang="pl-PL" sz="1000" dirty="0">
              <a:solidFill>
                <a:schemeClr val="bg1"/>
              </a:solidFill>
            </a:endParaRPr>
          </a:p>
        </p:txBody>
      </p:sp>
      <p:cxnSp>
        <p:nvCxnSpPr>
          <p:cNvPr id="82" name="Łącznik prosty ze strzałką 81"/>
          <p:cNvCxnSpPr/>
          <p:nvPr/>
        </p:nvCxnSpPr>
        <p:spPr>
          <a:xfrm>
            <a:off x="5293459" y="3698783"/>
            <a:ext cx="216024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pole tekstowe 83"/>
          <p:cNvSpPr txBox="1"/>
          <p:nvPr/>
        </p:nvSpPr>
        <p:spPr>
          <a:xfrm>
            <a:off x="9675881" y="3260639"/>
            <a:ext cx="1777437" cy="1441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200" dirty="0">
                <a:solidFill>
                  <a:schemeClr val="tx2"/>
                </a:solidFill>
              </a:rPr>
              <a:t>dot. systemów własnych oraz innych jednostek</a:t>
            </a:r>
            <a:endParaRPr lang="pl-PL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9797131" y="3698783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6" name="Prostokąt 85"/>
          <p:cNvSpPr/>
          <p:nvPr/>
        </p:nvSpPr>
        <p:spPr>
          <a:xfrm>
            <a:off x="9797131" y="388783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7" name="Prostokąt 86"/>
          <p:cNvSpPr/>
          <p:nvPr/>
        </p:nvSpPr>
        <p:spPr>
          <a:xfrm>
            <a:off x="9797131" y="4075039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8" name="Prostokąt 27">
            <a:extLst>
              <a:ext uri="{FF2B5EF4-FFF2-40B4-BE49-F238E27FC236}">
                <a16:creationId xmlns:a16="http://schemas.microsoft.com/office/drawing/2014/main" id="{F2632832-1698-40E4-965C-91BAA041EDBD}"/>
              </a:ext>
            </a:extLst>
          </p:cNvPr>
          <p:cNvSpPr/>
          <p:nvPr/>
        </p:nvSpPr>
        <p:spPr>
          <a:xfrm>
            <a:off x="7419646" y="5055979"/>
            <a:ext cx="1494000" cy="792088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000" i="1" dirty="0">
                <a:solidFill>
                  <a:schemeClr val="bg1"/>
                </a:solidFill>
              </a:rPr>
              <a:t>Narzędzia edukacyjne</a:t>
            </a:r>
            <a:endParaRPr lang="pl-PL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653602" y="121046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034430"/>
              </p:ext>
            </p:extLst>
          </p:nvPr>
        </p:nvGraphicFramePr>
        <p:xfrm>
          <a:off x="308884" y="1961060"/>
          <a:ext cx="11368726" cy="46528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1078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37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Liczba podmiotów, które udostępniły on-line informacje sektora publicznego</a:t>
                      </a:r>
                      <a:endParaRPr lang="pl-PL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2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Szt.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zdigitalizowanych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2 787,00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2980,00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3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udostępnionych on-line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2 787,00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3063,00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0739842"/>
                  </a:ext>
                </a:extLst>
              </a:tr>
              <a:tr h="310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utworzonych API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baz danych udostępnionych on-line poprzez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5373447"/>
                  </a:ext>
                </a:extLst>
              </a:tr>
              <a:tr h="155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zdigitalizowanej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2239069"/>
                  </a:ext>
                </a:extLst>
              </a:tr>
              <a:tr h="1554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Rozmiar udostępnionych online 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zdigitalizowanych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informacji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5,87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47745"/>
                  </a:ext>
                </a:extLst>
              </a:tr>
              <a:tr h="2865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pobrań/</a:t>
                      </a: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odtworzeń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dokumentów zawierających informacje sektora publicznego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/rok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13 179,00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13 179,00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0456346"/>
                  </a:ext>
                </a:extLst>
              </a:tr>
              <a:tr h="3108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Liczba wygenerowanych kluczy API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 err="1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</a:t>
                      </a: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i="1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10,00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5074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1775522" y="1484784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REALIZACJA ZALECEŃ KRMC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855712"/>
              </p:ext>
            </p:extLst>
          </p:nvPr>
        </p:nvGraphicFramePr>
        <p:xfrm>
          <a:off x="695399" y="2235380"/>
          <a:ext cx="10801199" cy="38743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4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9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07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8585"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Zalecenie KRMC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Poziom wykonania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>
                          <a:solidFill>
                            <a:schemeClr val="bg1"/>
                          </a:solidFill>
                        </a:rPr>
                        <a:t>Wyjaśnienia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8595">
                <a:tc>
                  <a:txBody>
                    <a:bodyPr/>
                    <a:lstStyle/>
                    <a:p>
                      <a:pPr algn="l"/>
                      <a:r>
                        <a:rPr lang="pl-PL" sz="1100" i="1" dirty="0">
                          <a:solidFill>
                            <a:srgbClr val="0070C0"/>
                          </a:solidFill>
                          <a:latin typeface="+mn-lt"/>
                        </a:rPr>
                        <a:t>Wdrożenie standardu metadanych Dublin </a:t>
                      </a:r>
                      <a:r>
                        <a:rPr lang="pl-PL" sz="1100" i="1" dirty="0" err="1">
                          <a:solidFill>
                            <a:srgbClr val="0070C0"/>
                          </a:solidFill>
                          <a:latin typeface="+mn-lt"/>
                        </a:rPr>
                        <a:t>Core</a:t>
                      </a:r>
                      <a:r>
                        <a:rPr lang="pl-PL" sz="1100" i="1" dirty="0">
                          <a:solidFill>
                            <a:srgbClr val="0070C0"/>
                          </a:solidFill>
                          <a:latin typeface="+mn-lt"/>
                        </a:rPr>
                        <a:t> (DCMI)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wykonane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100" i="1" dirty="0">
                          <a:solidFill>
                            <a:srgbClr val="0070C0"/>
                          </a:solidFill>
                          <a:latin typeface="+mn-lt"/>
                        </a:rPr>
                        <a:t>Wdrożenie standardu procedur zarządzania kolekcją muzealną SPECTRUM 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wykonane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endParaRPr lang="pl-PL" sz="11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  <a:p>
                      <a:pPr algn="l"/>
                      <a:r>
                        <a:rPr lang="pl-PL" sz="1100" i="1" dirty="0">
                          <a:solidFill>
                            <a:srgbClr val="0070C0"/>
                          </a:solidFill>
                          <a:latin typeface="+mn-lt"/>
                        </a:rPr>
                        <a:t>Zgodność ze standardem opisu metadanych Kronik@ </a:t>
                      </a:r>
                      <a:endParaRPr lang="pl-PL" sz="11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wykonane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2405">
                <a:tc>
                  <a:txBody>
                    <a:bodyPr/>
                    <a:lstStyle/>
                    <a:p>
                      <a:pPr algn="l"/>
                      <a:r>
                        <a:rPr lang="pl-PL" sz="1100" i="1" dirty="0">
                          <a:solidFill>
                            <a:srgbClr val="0070C0"/>
                          </a:solidFill>
                          <a:latin typeface="+mn-lt"/>
                        </a:rPr>
                        <a:t>Uwzględnienie długoterminowego utrzymania produktów projektu w systemie Kronik@</a:t>
                      </a:r>
                      <a:endParaRPr lang="pl-PL" sz="1100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wykonane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Nie dotyczy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9444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-589279" y="1154708"/>
            <a:ext cx="3820160" cy="33525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16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sz="1600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94642" y="1475116"/>
            <a:ext cx="8666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800"/>
              </a:spcBef>
            </a:pPr>
            <a:r>
              <a:rPr lang="pl-PL" sz="1400" dirty="0">
                <a:solidFill>
                  <a:srgbClr val="002060"/>
                </a:solidFill>
              </a:rPr>
              <a:t>Okres trwałości: 5 lat; Źródło finansowania utrzymania produktów projektu: Środki własne beneficjenta</a:t>
            </a: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628475"/>
              </p:ext>
            </p:extLst>
          </p:nvPr>
        </p:nvGraphicFramePr>
        <p:xfrm>
          <a:off x="294640" y="1897625"/>
          <a:ext cx="11501834" cy="43095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3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4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8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447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0797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53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Brak personelu merytorycznego i technicznego do utrzymania funkcjonowania produktów projektu; ryzyko wpływające na utrzymanie produktu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0" i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12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0" i="1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niskie</a:t>
                      </a:r>
                      <a:endParaRPr lang="pl-PL" sz="1200" b="1" kern="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Zarządzanie tym ryzykiem opiera się na prowadzeniu działań unikających oraz łagodzących wystąpienie ryzyka, polegających na: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zapewnieniu wyspecjalizowanej kadry w instytucji Beneficjenta,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przeszkolenie kadry z zakresu wytworzonych w projekcie nowych rozwiązań IT,</a:t>
                      </a:r>
                      <a:r>
                        <a:rPr lang="pl-PL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21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Problemy związane z udostępnianiem </a:t>
                      </a:r>
                      <a:r>
                        <a:rPr lang="pl-PL" sz="12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zdigitalizowanych</a:t>
                      </a: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zasobów 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0" i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mała</a:t>
                      </a:r>
                      <a:endParaRPr lang="pl-PL" sz="12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0" i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znikome</a:t>
                      </a:r>
                      <a:endParaRPr lang="pl-PL" sz="12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Zarządzanie tym ryzykiem opiera się na prowadzeniu działań unikających wystąpienie ryzyka, polegających na: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ustalenie statusu prawnego </a:t>
                      </a:r>
                      <a:r>
                        <a:rPr lang="pl-PL" sz="1200" i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zdigitalizowanych</a:t>
                      </a: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zasobów na etapie prac przygotowawczych,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zapewnienie obsługi prawnej w instytucji,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12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Konieczność wprowadzania modyfikacji w wytworzonych narzędziach 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0" i="1" ker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średnia</a:t>
                      </a:r>
                      <a:endParaRPr lang="pl-PL" sz="1200" b="1" kern="5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b="0" i="1" kern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średnie</a:t>
                      </a:r>
                      <a:endParaRPr lang="pl-PL" sz="1200" b="1" kern="5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Arial Unicode M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Zarządzanie tym ryzykiem opiera się na prowadzeniu działań unikających wystąpienie ryzyka, polegających na: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200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 uwzględnienie w umowach z wykonawcami zapisów umożliwiających modernizację narzędzi w ramach odrębnych zleceń lub prac gwarancyjnych.</a:t>
                      </a:r>
                      <a:endParaRPr lang="pl-PL" sz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6" ma:contentTypeDescription="Utwórz nowy dokument." ma:contentTypeScope="" ma:versionID="b25a02a6aa41c63b80cdb648f72682c9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f28cba78a4f9f94e71da2f3337a38ea3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http://purl.org/dc/elements/1.1/"/>
    <ds:schemaRef ds:uri="5df3a10b-8748-402e-bef4-aee373db4dbb"/>
    <ds:schemaRef ds:uri="http://schemas.microsoft.com/office/2006/documentManagement/types"/>
    <ds:schemaRef ds:uri="http://schemas.microsoft.com/office/2006/metadata/properties"/>
    <ds:schemaRef ds:uri="9affde3b-50dd-4e74-9e2c-6b9654ae514a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CDF37B2-3569-4FE9-B6E6-7ECD832B62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a9e3d6-963b-4985-a8a7-a3d2f87a534a"/>
    <ds:schemaRef ds:uri="d176cc68-f091-4a7f-ad9e-67747a5f64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752</TotalTime>
  <Words>665</Words>
  <Application>Microsoft Office PowerPoint</Application>
  <PresentationFormat>Widescreen</PresentationFormat>
  <Paragraphs>151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Motyw pakietu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Karczmarczyk Sylwia</cp:lastModifiedBy>
  <cp:revision>56</cp:revision>
  <dcterms:created xsi:type="dcterms:W3CDTF">2017-01-27T12:50:17Z</dcterms:created>
  <dcterms:modified xsi:type="dcterms:W3CDTF">2024-04-05T12:59:45Z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