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8"/>
  </p:notesMasterIdLst>
  <p:sldIdLst>
    <p:sldId id="256" r:id="rId2"/>
    <p:sldId id="272" r:id="rId3"/>
    <p:sldId id="270" r:id="rId4"/>
    <p:sldId id="277" r:id="rId5"/>
    <p:sldId id="275" r:id="rId6"/>
    <p:sldId id="276" r:id="rId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>
      <p:cViewPr>
        <p:scale>
          <a:sx n="69" d="100"/>
          <a:sy n="69" d="100"/>
        </p:scale>
        <p:origin x="-1244" y="60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2019-09-11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2019-09-11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2019-09-11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2019-09-11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2019-09-11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2019-09-11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2019-09-11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2019-09-11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3375" y="1484784"/>
            <a:ext cx="8487098" cy="4932943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12800" b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EZD RP – elektroniczne zarządzanie dokumentacją w administracji publicznej</a:t>
            </a:r>
            <a:endParaRPr lang="pl-PL" dirty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</a:t>
            </a:r>
            <a:r>
              <a:rPr lang="pl-PL" sz="8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l-PL" sz="80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8000" dirty="0">
                <a:solidFill>
                  <a:srgbClr val="002060"/>
                </a:solidFill>
              </a:rPr>
              <a:t>Minister Cyfryzacji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</a:t>
            </a:r>
            <a:r>
              <a:rPr lang="pl-PL" sz="8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l-PL" sz="80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8000" dirty="0">
                <a:solidFill>
                  <a:srgbClr val="002060"/>
                </a:solidFill>
              </a:rPr>
              <a:t>Naukowa i Akademicka Sieć Komputerowa – Państwowy Instytut Badawczy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</a:t>
            </a:r>
            <a:r>
              <a:rPr lang="pl-PL" sz="8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l-PL" sz="80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8000" dirty="0">
                <a:solidFill>
                  <a:srgbClr val="002060"/>
                </a:solidFill>
              </a:rPr>
              <a:t>Wojewoda Podlaski – Podlaski Urząd Wojewódzki w Białymstoku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finansowania:  </a:t>
            </a:r>
            <a:r>
              <a:rPr lang="pl-PL" sz="8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l-PL" sz="80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8000" dirty="0">
                <a:solidFill>
                  <a:srgbClr val="002060"/>
                </a:solidFill>
              </a:rPr>
              <a:t>Budżet państwa: część budżetowa 27 – Informatyzacja</a:t>
            </a:r>
            <a:br>
              <a:rPr lang="pl-PL" sz="8000" dirty="0">
                <a:solidFill>
                  <a:srgbClr val="002060"/>
                </a:solidFill>
              </a:rPr>
            </a:br>
            <a:r>
              <a:rPr lang="pl-PL" sz="8000" dirty="0">
                <a:solidFill>
                  <a:srgbClr val="002060"/>
                </a:solidFill>
              </a:rPr>
              <a:t>Środki UE: Program Operacyjny Polska Cyfrowa na lata 2014-2020, </a:t>
            </a:r>
            <a:br>
              <a:rPr lang="pl-PL" sz="8000" dirty="0">
                <a:solidFill>
                  <a:srgbClr val="002060"/>
                </a:solidFill>
              </a:rPr>
            </a:br>
            <a:r>
              <a:rPr lang="pl-PL" sz="8000" dirty="0">
                <a:solidFill>
                  <a:srgbClr val="002060"/>
                </a:solidFill>
              </a:rPr>
              <a:t>II oś priorytetowa „E-administracja i otwarty rząd”, Działanie 2.2 „Cyfryzacja procesów back-office w administracji rządowej” – środki pochodzące z EFRR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</a:t>
            </a:r>
            <a:r>
              <a:rPr lang="pl-PL" sz="8000" dirty="0">
                <a:solidFill>
                  <a:srgbClr val="002060"/>
                </a:solidFill>
              </a:rPr>
              <a:t>49 895 390,98 zł brutto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projektu: </a:t>
            </a:r>
            <a:r>
              <a:rPr lang="pl-PL" sz="8000" dirty="0">
                <a:solidFill>
                  <a:srgbClr val="002060"/>
                </a:solidFill>
              </a:rPr>
              <a:t>01.01.2019 – 31.12.2021 (3 lata)</a:t>
            </a:r>
            <a:endParaRPr lang="pl-PL" sz="8000" dirty="0"/>
          </a:p>
          <a:p>
            <a:endParaRPr lang="pl-PL" sz="8000" dirty="0"/>
          </a:p>
          <a:p>
            <a:endParaRPr lang="pl-PL" sz="80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9" name="Picture 2">
            <a:extLst>
              <a:ext uri="{FF2B5EF4-FFF2-40B4-BE49-F238E27FC236}">
                <a16:creationId xmlns="" xmlns:a16="http://schemas.microsoft.com/office/drawing/2014/main" id="{2A57009E-4F11-4F2F-A568-483831514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10" name="Picture 2">
            <a:extLst>
              <a:ext uri="{FF2B5EF4-FFF2-40B4-BE49-F238E27FC236}">
                <a16:creationId xmlns="" xmlns:a16="http://schemas.microsoft.com/office/drawing/2014/main" id="{32C88CCE-6A4A-4FAB-9FAA-1E8E291BE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Prostokąt 11">
            <a:extLst>
              <a:ext uri="{FF2B5EF4-FFF2-40B4-BE49-F238E27FC236}">
                <a16:creationId xmlns="" xmlns:a16="http://schemas.microsoft.com/office/drawing/2014/main" id="{2E799A6F-6888-42D4-8769-62A9A5D7F182}"/>
              </a:ext>
            </a:extLst>
          </p:cNvPr>
          <p:cNvSpPr/>
          <p:nvPr/>
        </p:nvSpPr>
        <p:spPr>
          <a:xfrm>
            <a:off x="152400" y="2134979"/>
            <a:ext cx="8812087" cy="4606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17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Cel główny projektu:</a:t>
            </a:r>
          </a:p>
          <a:p>
            <a:pPr algn="just">
              <a:lnSpc>
                <a:spcPts val="1700"/>
              </a:lnSpc>
              <a:spcAft>
                <a:spcPts val="800"/>
              </a:spcAft>
            </a:pPr>
            <a:r>
              <a:rPr lang="pl-PL" sz="1600" dirty="0">
                <a:solidFill>
                  <a:srgbClr val="002060"/>
                </a:solidFill>
              </a:rPr>
              <a:t>Głównym celem projektu jest usprawnienie funkcjonowania jednostek administracji rządowej poprzez budowę oraz udostępnienie nowoczesnych i uniwersalnych rozwiązań cyfrowych back-office w obszarze elektronicznego zarządzania dokumentacją, będących odpowiedzią na rzeczywiste potrzeby biznesowe administracji.</a:t>
            </a:r>
          </a:p>
          <a:p>
            <a:pPr marL="342900" indent="-342900" algn="just">
              <a:lnSpc>
                <a:spcPts val="17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Cel strategiczny:</a:t>
            </a:r>
          </a:p>
          <a:p>
            <a:pPr algn="just">
              <a:lnSpc>
                <a:spcPts val="1700"/>
              </a:lnSpc>
              <a:spcAft>
                <a:spcPts val="600"/>
              </a:spcAft>
            </a:pPr>
            <a:r>
              <a:rPr lang="pl-PL" sz="1600" dirty="0">
                <a:solidFill>
                  <a:srgbClr val="002060"/>
                </a:solidFill>
              </a:rPr>
              <a:t>Efektywne wykorzystywanie nowoczesnych technologii w zakresie usprawnienia koordynacji i przepływu informacji między urzędami administracji centralnej i wojewódzkiej w oparciu o technologie cyfrowe zgodnie ze Strategią Sprawne Państwo 2020.</a:t>
            </a:r>
          </a:p>
          <a:p>
            <a:pPr algn="just">
              <a:lnSpc>
                <a:spcPts val="1700"/>
              </a:lnSpc>
              <a:spcAft>
                <a:spcPts val="800"/>
              </a:spcAft>
            </a:pPr>
            <a:r>
              <a:rPr lang="pl-PL" sz="1600" dirty="0">
                <a:solidFill>
                  <a:srgbClr val="002060"/>
                </a:solidFill>
              </a:rPr>
              <a:t>Budowa, rozwój i utrzymanie jednolitego systemu klasy EZD stosowanego powszechnie w administracji rządowej jako fundamentu sprawnej e-administracji oraz przyjęcie standardu elektronicznego obiegu dokumentów w administracji – jednym z filarów Planu Działań Ministra Cyfryzacji, stanowiącym załącznik do Programu Zintegrowanej Informatyzacji Państwa. </a:t>
            </a:r>
          </a:p>
          <a:p>
            <a:pPr marL="342900" indent="-342900" algn="just">
              <a:lnSpc>
                <a:spcPts val="17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Cele szczegółowe projektu: </a:t>
            </a:r>
          </a:p>
          <a:p>
            <a:pPr algn="just">
              <a:lnSpc>
                <a:spcPts val="1700"/>
              </a:lnSpc>
              <a:spcAft>
                <a:spcPts val="600"/>
              </a:spcAft>
            </a:pPr>
            <a:r>
              <a:rPr lang="pl-PL" sz="1600" dirty="0">
                <a:solidFill>
                  <a:srgbClr val="002060"/>
                </a:solidFill>
              </a:rPr>
              <a:t>1/ Usprawnienie funkcjonowania administracji rządowej poprzez wdrożenie zunifikowanego i jednolitego narzędzia klasy EZD, także jako usługi chmurowej (SaaS).</a:t>
            </a:r>
          </a:p>
          <a:p>
            <a:pPr algn="just">
              <a:lnSpc>
                <a:spcPts val="1700"/>
              </a:lnSpc>
              <a:spcAft>
                <a:spcPts val="600"/>
              </a:spcAft>
            </a:pPr>
            <a:r>
              <a:rPr lang="pl-PL" sz="1600" dirty="0">
                <a:solidFill>
                  <a:srgbClr val="002060"/>
                </a:solidFill>
              </a:rPr>
              <a:t>2/ Awans cyfrowy podmiotów realizujących zadania publiczne w zakresie objętym katalogiem </a:t>
            </a:r>
            <a:r>
              <a:rPr lang="pl-PL" sz="1600" dirty="0" err="1">
                <a:solidFill>
                  <a:srgbClr val="002060"/>
                </a:solidFill>
              </a:rPr>
              <a:t>rekomen-dacji</a:t>
            </a:r>
            <a:r>
              <a:rPr lang="pl-PL" sz="1600" dirty="0">
                <a:solidFill>
                  <a:srgbClr val="002060"/>
                </a:solidFill>
              </a:rPr>
              <a:t> cyfrowego urzędu, w tym podniesienie kompetencji pracowników tych jednostek.</a:t>
            </a: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1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7" name="Picture 2">
            <a:extLst>
              <a:ext uri="{FF2B5EF4-FFF2-40B4-BE49-F238E27FC236}">
                <a16:creationId xmlns="" xmlns:a16="http://schemas.microsoft.com/office/drawing/2014/main" id="{CE5B935B-7089-4714-9FAF-1E266B70E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435316"/>
            <a:ext cx="8238469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648072"/>
          </a:xfrm>
        </p:spPr>
        <p:txBody>
          <a:bodyPr anchor="ctr"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az 6" descr="C:\Users\swap\Documents\NASK\EZD RP\fiszka\arch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70" y="1988840"/>
            <a:ext cx="8753918" cy="474884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lipsa 4"/>
          <p:cNvSpPr/>
          <p:nvPr/>
        </p:nvSpPr>
        <p:spPr>
          <a:xfrm>
            <a:off x="683568" y="1988840"/>
            <a:ext cx="1656407" cy="108012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5364088" y="5949280"/>
            <a:ext cx="1656407" cy="64807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614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10" grpId="0" animBg="1"/>
      <p:bldP spid="10" grpId="1" animBg="1"/>
      <p:bldP spid="10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648072"/>
          </a:xfrm>
        </p:spPr>
        <p:txBody>
          <a:bodyPr anchor="ctr"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e-Podpis w EZD RP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79512" y="2278968"/>
            <a:ext cx="8712968" cy="40773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Usługa chmurowa (SaaS) </a:t>
            </a:r>
            <a:r>
              <a:rPr lang="pl-PL" sz="1600" b="1" u="sng" dirty="0" smtClean="0">
                <a:solidFill>
                  <a:schemeClr val="accent1">
                    <a:lumMod val="50000"/>
                  </a:schemeClr>
                </a:solidFill>
              </a:rPr>
              <a:t>weryfikacji </a:t>
            </a:r>
            <a:r>
              <a:rPr lang="pl-PL" sz="1600" b="1" u="sng" dirty="0" smtClean="0">
                <a:solidFill>
                  <a:schemeClr val="accent1">
                    <a:lumMod val="50000"/>
                  </a:schemeClr>
                </a:solidFill>
              </a:rPr>
              <a:t>podpisu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pl-PL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weryfikacja niezależna od wystawcy certyfikatu (także PZ),</a:t>
            </a:r>
          </a:p>
          <a:p>
            <a:pPr lvl="1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generacja dokumentu z rezultatem weryfikacji.</a:t>
            </a:r>
          </a:p>
          <a:p>
            <a:pPr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Usługa chmurowa (SaaS) </a:t>
            </a:r>
            <a:r>
              <a:rPr lang="pl-PL" sz="1600" b="1" u="sng" dirty="0" smtClean="0">
                <a:solidFill>
                  <a:schemeClr val="accent1">
                    <a:lumMod val="50000"/>
                  </a:schemeClr>
                </a:solidFill>
              </a:rPr>
              <a:t>składania podpisu/pieczęci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pl-PL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pl-PL" sz="16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ele: zwiększenie bezpieczeństwa podpisu wewnątrz administracji, organicznie stosowania kosztownych podpisów kwalifikowanych, fundament dla kolejnych rozwiązań. </a:t>
            </a:r>
          </a:p>
          <a:p>
            <a:pPr lvl="1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podpis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„w locie” – certyfikat generowany na podstawie danych Dostawcy Tożsamości,</a:t>
            </a:r>
          </a:p>
          <a:p>
            <a:pPr lvl="1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format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standardowy (</a:t>
            </a:r>
            <a:r>
              <a:rPr lang="pl-PL" sz="1600" b="1" dirty="0" err="1" smtClean="0">
                <a:solidFill>
                  <a:schemeClr val="accent1">
                    <a:lumMod val="50000"/>
                  </a:schemeClr>
                </a:solidFill>
              </a:rPr>
              <a:t>XAdES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1600" b="1" dirty="0" err="1" smtClean="0">
                <a:solidFill>
                  <a:schemeClr val="accent1">
                    <a:lumMod val="50000"/>
                  </a:schemeClr>
                </a:solidFill>
              </a:rPr>
              <a:t>PAdES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),</a:t>
            </a:r>
          </a:p>
          <a:p>
            <a:pPr lvl="1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jedna usługa dla wszystkich instancji EZD RP – brak możliwości ingerencji lokalnych administratorów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, możliwość wykorzystanie przez inne systemy administracji,</a:t>
            </a:r>
            <a:endParaRPr lang="pl-PL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gwarantowany czas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złożenia podpisu,</a:t>
            </a:r>
          </a:p>
          <a:p>
            <a:pPr lvl="1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natychmiastowe zastosowanie w korespondencji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wewnętrznej oraz między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urzędami (A2A), </a:t>
            </a:r>
          </a:p>
          <a:p>
            <a:pPr lvl="1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przy modyfikacji otoczenia prawnego:</a:t>
            </a:r>
          </a:p>
          <a:p>
            <a:pPr lvl="2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możliwe zastosowanie dla A2B i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A2C,</a:t>
            </a:r>
            <a:endParaRPr lang="pl-PL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ochrona danych urzędników (eliminacja </a:t>
            </a:r>
            <a:r>
              <a:rPr lang="pl-PL" sz="1600" b="1" dirty="0" err="1" smtClean="0">
                <a:solidFill>
                  <a:schemeClr val="accent1">
                    <a:lumMod val="50000"/>
                  </a:schemeClr>
                </a:solidFill>
              </a:rPr>
              <a:t>PESELa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 z certyfikatu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),</a:t>
            </a:r>
            <a:endParaRPr lang="pl-PL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ograniczenie kosztów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stosowania podpisów kwalifikowanych.</a:t>
            </a:r>
            <a:endParaRPr lang="pl-PL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</a:pPr>
            <a:endParaRPr lang="pl-PL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16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2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648072"/>
          </a:xfrm>
        </p:spPr>
        <p:txBody>
          <a:bodyPr anchor="ctr"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Sztuczna </a:t>
            </a: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Inteligencja (AI) </a:t>
            </a: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w EZD RP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79512" y="2278968"/>
            <a:ext cx="8712968" cy="40773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</a:rPr>
              <a:t>Efektywność (efekt skali): automatyzacja i nawet niewielkie przyśpieszenie często realizowanych funkcji daje duże oszczędności, np. 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</a:rPr>
              <a:t>automatyczne </a:t>
            </a: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</a:rPr>
              <a:t>rozdzielanie dokumentów.</a:t>
            </a:r>
          </a:p>
          <a:p>
            <a:pPr>
              <a:spcBef>
                <a:spcPts val="0"/>
              </a:spcBef>
            </a:pP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</a:rPr>
              <a:t>Bezpieczeństwo: automatyzacja pozwoli zrealizować w praktyce zabezpieczenia, które powinny być stosowane, ale – ze względu na przetwarzanie ręczne – nie są, np. </a:t>
            </a:r>
            <a:r>
              <a:rPr lang="pl-PL" sz="2000" b="1" dirty="0" err="1" smtClean="0">
                <a:solidFill>
                  <a:schemeClr val="accent1">
                    <a:lumMod val="50000"/>
                  </a:schemeClr>
                </a:solidFill>
              </a:rPr>
              <a:t>anonimizacja</a:t>
            </a: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</a:rPr>
              <a:t> długich dokumentów lub </a:t>
            </a: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</a:rPr>
              <a:t>weryfikacja podpisów odręcznych.</a:t>
            </a: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</a:rPr>
              <a:t>Wiele możliwych funkcji podnoszących bezpieczeństwo i efektywność.</a:t>
            </a:r>
          </a:p>
          <a:p>
            <a:pPr>
              <a:spcBef>
                <a:spcPts val="0"/>
              </a:spcBef>
            </a:pP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</a:rPr>
              <a:t>Funkcje te wymagają prac badawczych.</a:t>
            </a:r>
          </a:p>
          <a:p>
            <a:pPr>
              <a:spcBef>
                <a:spcPts val="0"/>
              </a:spcBef>
            </a:pP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</a:rPr>
              <a:t>Do realizacji w EZD RP: 8 wybranych po analizie praktycznych możliwości wdrożenia wyników badań – automatyzacja prac w systemie, wspomaganie decyzji człowieka – rozdzielanie, dane wrażliwe, personalizowanie itp. </a:t>
            </a: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32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437</Words>
  <Application>Microsoft Office PowerPoint</Application>
  <PresentationFormat>Pokaz na ekranie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Madejczyk Mariusz</cp:lastModifiedBy>
  <cp:revision>154</cp:revision>
  <cp:lastPrinted>2014-01-14T19:52:29Z</cp:lastPrinted>
  <dcterms:created xsi:type="dcterms:W3CDTF">2014-01-14T15:20:07Z</dcterms:created>
  <dcterms:modified xsi:type="dcterms:W3CDTF">2019-09-11T12:35:23Z</dcterms:modified>
</cp:coreProperties>
</file>