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753" r:id="rId1"/>
    <p:sldMasterId id="2147486757" r:id="rId2"/>
  </p:sldMasterIdLst>
  <p:notesMasterIdLst>
    <p:notesMasterId r:id="rId29"/>
  </p:notesMasterIdLst>
  <p:handoutMasterIdLst>
    <p:handoutMasterId r:id="rId30"/>
  </p:handoutMasterIdLst>
  <p:sldIdLst>
    <p:sldId id="257" r:id="rId3"/>
    <p:sldId id="697" r:id="rId4"/>
    <p:sldId id="756" r:id="rId5"/>
    <p:sldId id="717" r:id="rId6"/>
    <p:sldId id="735" r:id="rId7"/>
    <p:sldId id="760" r:id="rId8"/>
    <p:sldId id="757" r:id="rId9"/>
    <p:sldId id="718" r:id="rId10"/>
    <p:sldId id="758" r:id="rId11"/>
    <p:sldId id="719" r:id="rId12"/>
    <p:sldId id="759" r:id="rId13"/>
    <p:sldId id="727" r:id="rId14"/>
    <p:sldId id="741" r:id="rId15"/>
    <p:sldId id="742" r:id="rId16"/>
    <p:sldId id="743" r:id="rId17"/>
    <p:sldId id="736" r:id="rId18"/>
    <p:sldId id="747" r:id="rId19"/>
    <p:sldId id="748" r:id="rId20"/>
    <p:sldId id="749" r:id="rId21"/>
    <p:sldId id="750" r:id="rId22"/>
    <p:sldId id="751" r:id="rId23"/>
    <p:sldId id="744" r:id="rId24"/>
    <p:sldId id="752" r:id="rId25"/>
    <p:sldId id="740" r:id="rId26"/>
    <p:sldId id="753" r:id="rId27"/>
    <p:sldId id="746" r:id="rId28"/>
  </p:sldIdLst>
  <p:sldSz cx="9144000" cy="6858000" type="screen4x3"/>
  <p:notesSz cx="6805613" cy="9944100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4400" kern="1200">
        <a:solidFill>
          <a:schemeClr val="tx2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4400" kern="1200">
        <a:solidFill>
          <a:schemeClr val="tx2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4400" kern="1200">
        <a:solidFill>
          <a:schemeClr val="tx2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4400" kern="1200">
        <a:solidFill>
          <a:schemeClr val="tx2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>
          <p15:clr>
            <a:srgbClr val="A4A3A4"/>
          </p15:clr>
        </p15:guide>
        <p15:guide id="2" pos="214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99"/>
    <a:srgbClr val="FF0066"/>
    <a:srgbClr val="FF33CC"/>
    <a:srgbClr val="FF3399"/>
    <a:srgbClr val="9999FF"/>
    <a:srgbClr val="FF9900"/>
    <a:srgbClr val="66FF33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Styl jasny 1 — Ak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Styl pośredni 4 — Ak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Styl pośredni 1 — Ak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2838BEF-8BB2-4498-84A7-C5851F593DF1}" styleName="Styl pośredni 4 — Ak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Styl pośredni 4 — Ak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Styl pośredni 4 — Ak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Styl z motywem 1 — Ak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06799F8-075E-4A3A-A7F6-7FBC6576F1A4}" styleName="Styl z motywem 2 — Ak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Styl jasny 2 — Ak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4C1A8A3-306A-4EB7-A6B1-4F7E0EB9C5D6}" styleName="Styl pośredni 3 — Ak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Styl pośredni 1 — Ak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Styl pośredni 2 — Ak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03" autoAdjust="0"/>
    <p:restoredTop sz="93911" autoAdjust="0"/>
  </p:normalViewPr>
  <p:slideViewPr>
    <p:cSldViewPr>
      <p:cViewPr varScale="1">
        <p:scale>
          <a:sx n="104" d="100"/>
          <a:sy n="104" d="100"/>
        </p:scale>
        <p:origin x="190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2765" y="-91"/>
      </p:cViewPr>
      <p:guideLst>
        <p:guide orient="horz" pos="3133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26">
            <a:extLst>
              <a:ext uri="{FF2B5EF4-FFF2-40B4-BE49-F238E27FC236}">
                <a16:creationId xmlns:a16="http://schemas.microsoft.com/office/drawing/2014/main" id="{B5D99CD7-C445-4581-8E87-4BAD28A70D2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5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72" tIns="45537" rIns="91072" bIns="45537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4275" name="Rectangle 1027">
            <a:extLst>
              <a:ext uri="{FF2B5EF4-FFF2-40B4-BE49-F238E27FC236}">
                <a16:creationId xmlns:a16="http://schemas.microsoft.com/office/drawing/2014/main" id="{3E3E09DA-57D9-463B-84D1-9F758C52B83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4450" y="0"/>
            <a:ext cx="29495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72" tIns="45537" rIns="91072" bIns="45537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A878A4D-2AEB-4B72-8225-880C56865CA3}" type="datetimeFigureOut">
              <a:rPr lang="pl-PL"/>
              <a:pPr>
                <a:defRPr/>
              </a:pPr>
              <a:t>16.11.2018</a:t>
            </a:fld>
            <a:endParaRPr lang="pl-PL"/>
          </a:p>
        </p:txBody>
      </p:sp>
      <p:sp>
        <p:nvSpPr>
          <p:cNvPr id="54276" name="Rectangle 1028">
            <a:extLst>
              <a:ext uri="{FF2B5EF4-FFF2-40B4-BE49-F238E27FC236}">
                <a16:creationId xmlns:a16="http://schemas.microsoft.com/office/drawing/2014/main" id="{DA797750-425C-42F6-BC2F-A6C247EE00AC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4038"/>
            <a:ext cx="29495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72" tIns="45537" rIns="91072" bIns="45537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4277" name="Rectangle 1029">
            <a:extLst>
              <a:ext uri="{FF2B5EF4-FFF2-40B4-BE49-F238E27FC236}">
                <a16:creationId xmlns:a16="http://schemas.microsoft.com/office/drawing/2014/main" id="{8F260870-F97D-443E-A4B7-01D6DBC4FD1B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4450" y="9444038"/>
            <a:ext cx="29495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72" tIns="45537" rIns="91072" bIns="45537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8353654A-1B32-487E-A1F2-48F8868223BA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80E9E8BC-2791-4D78-B602-6A436E15E5F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5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799" tIns="45399" rIns="90799" bIns="45399" numCol="1" anchor="t" anchorCtr="0" compatLnSpc="1">
            <a:prstTxWarp prst="textNoShape">
              <a:avLst/>
            </a:prstTxWarp>
          </a:bodyPr>
          <a:lstStyle>
            <a:lvl1pPr defTabSz="907751" eaLnBrk="1" hangingPunct="1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5913D609-341C-45FE-BB73-E33E0D78893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54450" y="0"/>
            <a:ext cx="29495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799" tIns="45399" rIns="90799" bIns="45399" numCol="1" anchor="t" anchorCtr="0" compatLnSpc="1">
            <a:prstTxWarp prst="textNoShape">
              <a:avLst/>
            </a:prstTxWarp>
          </a:bodyPr>
          <a:lstStyle>
            <a:lvl1pPr algn="r" defTabSz="907751" eaLnBrk="1" hangingPunct="1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D5BF5862-CEDC-47FD-AD7A-CC58BD06A54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73637" cy="37290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3" name="Rectangle 5">
            <a:extLst>
              <a:ext uri="{FF2B5EF4-FFF2-40B4-BE49-F238E27FC236}">
                <a16:creationId xmlns:a16="http://schemas.microsoft.com/office/drawing/2014/main" id="{CDA629EE-C178-42CF-AA33-D6C96BF0F61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21225"/>
            <a:ext cx="5446713" cy="447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799" tIns="45399" rIns="90799" bIns="4539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12294" name="Rectangle 6">
            <a:extLst>
              <a:ext uri="{FF2B5EF4-FFF2-40B4-BE49-F238E27FC236}">
                <a16:creationId xmlns:a16="http://schemas.microsoft.com/office/drawing/2014/main" id="{98DD2E9A-3D1A-4818-90A8-CB552043563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4038"/>
            <a:ext cx="29495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799" tIns="45399" rIns="90799" bIns="45399" numCol="1" anchor="b" anchorCtr="0" compatLnSpc="1">
            <a:prstTxWarp prst="textNoShape">
              <a:avLst/>
            </a:prstTxWarp>
          </a:bodyPr>
          <a:lstStyle>
            <a:lvl1pPr defTabSz="907751" eaLnBrk="1" hangingPunct="1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2295" name="Rectangle 7">
            <a:extLst>
              <a:ext uri="{FF2B5EF4-FFF2-40B4-BE49-F238E27FC236}">
                <a16:creationId xmlns:a16="http://schemas.microsoft.com/office/drawing/2014/main" id="{B940C6B1-CF53-4CC2-98B1-DA09B8814B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4450" y="9444038"/>
            <a:ext cx="29495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799" tIns="45399" rIns="90799" bIns="45399" numCol="1" anchor="b" anchorCtr="0" compatLnSpc="1">
            <a:prstTxWarp prst="textNoShape">
              <a:avLst/>
            </a:prstTxWarp>
          </a:bodyPr>
          <a:lstStyle>
            <a:lvl1pPr algn="r" defTabSz="906273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E63B4B2-D3E6-49C0-96AF-D3D6B2320F6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ymbol zastępczy obrazu slajdu 1">
            <a:extLst>
              <a:ext uri="{FF2B5EF4-FFF2-40B4-BE49-F238E27FC236}">
                <a16:creationId xmlns:a16="http://schemas.microsoft.com/office/drawing/2014/main" id="{FD213BAE-1F7D-4E68-8CCB-AAE305616C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Symbol zastępczy notatek 2">
            <a:extLst>
              <a:ext uri="{FF2B5EF4-FFF2-40B4-BE49-F238E27FC236}">
                <a16:creationId xmlns:a16="http://schemas.microsoft.com/office/drawing/2014/main" id="{4F877780-C7B5-4033-AB60-0830C2D43D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>
              <a:latin typeface="Arial" panose="020B0604020202020204" pitchFamily="34" charset="0"/>
            </a:endParaRPr>
          </a:p>
        </p:txBody>
      </p:sp>
      <p:sp>
        <p:nvSpPr>
          <p:cNvPr id="9220" name="Symbol zastępczy numeru slajdu 3">
            <a:extLst>
              <a:ext uri="{FF2B5EF4-FFF2-40B4-BE49-F238E27FC236}">
                <a16:creationId xmlns:a16="http://schemas.microsoft.com/office/drawing/2014/main" id="{D960A751-D1FC-4886-AC22-8A4A237985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0888" indent="-288925" defTabSz="9032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5700" indent="-230188" defTabSz="9032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9250" indent="-230188" defTabSz="9032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81213" indent="-230188" defTabSz="9032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8413" indent="-230188" defTabSz="9032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5613" indent="-230188" defTabSz="9032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2813" indent="-230188" defTabSz="9032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0013" indent="-230188" defTabSz="9032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1C4C66A-683C-4407-9C6D-14C73B575F1F}" type="slidenum">
              <a:rPr lang="pl-PL" altLang="pl-PL" smtClean="0"/>
              <a:pPr>
                <a:spcBef>
                  <a:spcPct val="0"/>
                </a:spcBef>
              </a:pPr>
              <a:t>1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ymbol zastępczy obrazu slajdu 1">
            <a:extLst>
              <a:ext uri="{FF2B5EF4-FFF2-40B4-BE49-F238E27FC236}">
                <a16:creationId xmlns:a16="http://schemas.microsoft.com/office/drawing/2014/main" id="{160E395C-BA10-4B51-A75E-990F469207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Symbol zastępczy notatek 2">
            <a:extLst>
              <a:ext uri="{FF2B5EF4-FFF2-40B4-BE49-F238E27FC236}">
                <a16:creationId xmlns:a16="http://schemas.microsoft.com/office/drawing/2014/main" id="{17B8F7F7-43E2-4A9C-9142-09C9F62D45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>
              <a:latin typeface="Arial" panose="020B0604020202020204" pitchFamily="34" charset="0"/>
            </a:endParaRPr>
          </a:p>
        </p:txBody>
      </p:sp>
      <p:sp>
        <p:nvSpPr>
          <p:cNvPr id="19460" name="Symbol zastępczy numeru slajdu 3">
            <a:extLst>
              <a:ext uri="{FF2B5EF4-FFF2-40B4-BE49-F238E27FC236}">
                <a16:creationId xmlns:a16="http://schemas.microsoft.com/office/drawing/2014/main" id="{9CAAEA27-B472-4BB3-8B6D-66D8B33E58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0888" indent="-288925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5700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9250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81213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84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56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28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00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BE033ED-D705-4A98-948F-340B989DB2FD}" type="slidenum">
              <a:rPr lang="pl-PL" altLang="pl-PL" smtClean="0"/>
              <a:pPr>
                <a:spcBef>
                  <a:spcPct val="0"/>
                </a:spcBef>
              </a:pPr>
              <a:t>10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ymbol zastępczy obrazu slajdu 1">
            <a:extLst>
              <a:ext uri="{FF2B5EF4-FFF2-40B4-BE49-F238E27FC236}">
                <a16:creationId xmlns:a16="http://schemas.microsoft.com/office/drawing/2014/main" id="{EBB0369E-D97E-4C39-A012-A15A80A364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Symbol zastępczy notatek 2">
            <a:extLst>
              <a:ext uri="{FF2B5EF4-FFF2-40B4-BE49-F238E27FC236}">
                <a16:creationId xmlns:a16="http://schemas.microsoft.com/office/drawing/2014/main" id="{F3E050D9-0071-4512-900C-742DA1B00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>
              <a:latin typeface="Arial" panose="020B0604020202020204" pitchFamily="34" charset="0"/>
            </a:endParaRPr>
          </a:p>
        </p:txBody>
      </p:sp>
      <p:sp>
        <p:nvSpPr>
          <p:cNvPr id="15364" name="Symbol zastępczy numeru slajdu 3">
            <a:extLst>
              <a:ext uri="{FF2B5EF4-FFF2-40B4-BE49-F238E27FC236}">
                <a16:creationId xmlns:a16="http://schemas.microsoft.com/office/drawing/2014/main" id="{2F402B50-9227-4C60-B554-C3F44D057A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0888" indent="-288925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5700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9250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81213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84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56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28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00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4A9FEA4-5AE5-4681-8119-6A093932B7AA}" type="slidenum">
              <a:rPr lang="pl-PL" altLang="pl-PL" smtClean="0"/>
              <a:pPr>
                <a:spcBef>
                  <a:spcPct val="0"/>
                </a:spcBef>
              </a:pPr>
              <a:t>11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724613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ymbol zastępczy obrazu slajdu 1">
            <a:extLst>
              <a:ext uri="{FF2B5EF4-FFF2-40B4-BE49-F238E27FC236}">
                <a16:creationId xmlns:a16="http://schemas.microsoft.com/office/drawing/2014/main" id="{50D0E935-852A-4033-AB4A-CFF38F5EA2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Symbol zastępczy notatek 2">
            <a:extLst>
              <a:ext uri="{FF2B5EF4-FFF2-40B4-BE49-F238E27FC236}">
                <a16:creationId xmlns:a16="http://schemas.microsoft.com/office/drawing/2014/main" id="{57EEFEC1-5CFC-47F9-8131-0D738A745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>
              <a:latin typeface="Arial" panose="020B0604020202020204" pitchFamily="34" charset="0"/>
            </a:endParaRPr>
          </a:p>
        </p:txBody>
      </p:sp>
      <p:sp>
        <p:nvSpPr>
          <p:cNvPr id="21508" name="Symbol zastępczy numeru slajdu 3">
            <a:extLst>
              <a:ext uri="{FF2B5EF4-FFF2-40B4-BE49-F238E27FC236}">
                <a16:creationId xmlns:a16="http://schemas.microsoft.com/office/drawing/2014/main" id="{E9B4CBAA-4491-4965-960A-E4BA2919A2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0888" indent="-288925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5700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9250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81213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84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56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28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00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BAC7A9E-29D8-4EA1-BF16-19622510ECB2}" type="slidenum">
              <a:rPr lang="pl-PL" altLang="pl-PL" smtClean="0"/>
              <a:pPr>
                <a:spcBef>
                  <a:spcPct val="0"/>
                </a:spcBef>
              </a:pPr>
              <a:t>12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ymbol zastępczy obrazu slajdu 1">
            <a:extLst>
              <a:ext uri="{FF2B5EF4-FFF2-40B4-BE49-F238E27FC236}">
                <a16:creationId xmlns:a16="http://schemas.microsoft.com/office/drawing/2014/main" id="{5E6BA9E0-667A-4412-B84E-5332EF8EC0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Symbol zastępczy notatek 2">
            <a:extLst>
              <a:ext uri="{FF2B5EF4-FFF2-40B4-BE49-F238E27FC236}">
                <a16:creationId xmlns:a16="http://schemas.microsoft.com/office/drawing/2014/main" id="{43243490-03A4-4239-8EEC-D8705C959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>
              <a:latin typeface="Arial" panose="020B0604020202020204" pitchFamily="34" charset="0"/>
            </a:endParaRPr>
          </a:p>
        </p:txBody>
      </p:sp>
      <p:sp>
        <p:nvSpPr>
          <p:cNvPr id="23556" name="Symbol zastępczy numeru slajdu 3">
            <a:extLst>
              <a:ext uri="{FF2B5EF4-FFF2-40B4-BE49-F238E27FC236}">
                <a16:creationId xmlns:a16="http://schemas.microsoft.com/office/drawing/2014/main" id="{819759F5-0E06-4BFF-B991-C5CE8C07F0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0888" indent="-288925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5700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9250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81213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84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56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28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00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D487466-23AD-4746-A7C6-383AFCA462A3}" type="slidenum">
              <a:rPr lang="pl-PL" altLang="pl-PL" smtClean="0"/>
              <a:pPr>
                <a:spcBef>
                  <a:spcPct val="0"/>
                </a:spcBef>
              </a:pPr>
              <a:t>13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ymbol zastępczy obrazu slajdu 1">
            <a:extLst>
              <a:ext uri="{FF2B5EF4-FFF2-40B4-BE49-F238E27FC236}">
                <a16:creationId xmlns:a16="http://schemas.microsoft.com/office/drawing/2014/main" id="{C3DA2168-ED04-4E61-AD6F-CBA33620D4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Symbol zastępczy notatek 2">
            <a:extLst>
              <a:ext uri="{FF2B5EF4-FFF2-40B4-BE49-F238E27FC236}">
                <a16:creationId xmlns:a16="http://schemas.microsoft.com/office/drawing/2014/main" id="{13D9E397-6815-412C-A9C8-2F20C6F917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>
              <a:latin typeface="Arial" panose="020B0604020202020204" pitchFamily="34" charset="0"/>
            </a:endParaRPr>
          </a:p>
        </p:txBody>
      </p:sp>
      <p:sp>
        <p:nvSpPr>
          <p:cNvPr id="25604" name="Symbol zastępczy numeru slajdu 3">
            <a:extLst>
              <a:ext uri="{FF2B5EF4-FFF2-40B4-BE49-F238E27FC236}">
                <a16:creationId xmlns:a16="http://schemas.microsoft.com/office/drawing/2014/main" id="{5F462950-15FD-4EA9-A347-30868ABAE6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0888" indent="-288925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5700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9250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81213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84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56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28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00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8AF9937-3637-41CB-85B1-FDD88E7C133D}" type="slidenum">
              <a:rPr lang="pl-PL" altLang="pl-PL" smtClean="0"/>
              <a:pPr>
                <a:spcBef>
                  <a:spcPct val="0"/>
                </a:spcBef>
              </a:pPr>
              <a:t>14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ymbol zastępczy obrazu slajdu 1">
            <a:extLst>
              <a:ext uri="{FF2B5EF4-FFF2-40B4-BE49-F238E27FC236}">
                <a16:creationId xmlns:a16="http://schemas.microsoft.com/office/drawing/2014/main" id="{874DC9A5-5218-4DF6-BC9E-7CEA60933D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Symbol zastępczy notatek 2">
            <a:extLst>
              <a:ext uri="{FF2B5EF4-FFF2-40B4-BE49-F238E27FC236}">
                <a16:creationId xmlns:a16="http://schemas.microsoft.com/office/drawing/2014/main" id="{2BFE2B75-37DF-404E-8258-C64573036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>
              <a:latin typeface="Arial" panose="020B0604020202020204" pitchFamily="34" charset="0"/>
            </a:endParaRPr>
          </a:p>
        </p:txBody>
      </p:sp>
      <p:sp>
        <p:nvSpPr>
          <p:cNvPr id="27652" name="Symbol zastępczy numeru slajdu 3">
            <a:extLst>
              <a:ext uri="{FF2B5EF4-FFF2-40B4-BE49-F238E27FC236}">
                <a16:creationId xmlns:a16="http://schemas.microsoft.com/office/drawing/2014/main" id="{51720C0A-1439-4E7E-A5DF-A94B855B7B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0888" indent="-288925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5700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9250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81213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84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56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28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00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9CA29D1-6CA3-4DE6-93AE-2E83DAC42C13}" type="slidenum">
              <a:rPr lang="pl-PL" altLang="pl-PL" smtClean="0"/>
              <a:pPr>
                <a:spcBef>
                  <a:spcPct val="0"/>
                </a:spcBef>
              </a:pPr>
              <a:t>15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ymbol zastępczy obrazu slajdu 1">
            <a:extLst>
              <a:ext uri="{FF2B5EF4-FFF2-40B4-BE49-F238E27FC236}">
                <a16:creationId xmlns:a16="http://schemas.microsoft.com/office/drawing/2014/main" id="{C81B8697-ABD9-4F21-9B7C-4B44FBBC1D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Symbol zastępczy notatek 2">
            <a:extLst>
              <a:ext uri="{FF2B5EF4-FFF2-40B4-BE49-F238E27FC236}">
                <a16:creationId xmlns:a16="http://schemas.microsoft.com/office/drawing/2014/main" id="{44053307-86BC-4236-8394-827CD0CEB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>
              <a:latin typeface="Arial" panose="020B0604020202020204" pitchFamily="34" charset="0"/>
            </a:endParaRPr>
          </a:p>
        </p:txBody>
      </p:sp>
      <p:sp>
        <p:nvSpPr>
          <p:cNvPr id="29700" name="Symbol zastępczy numeru slajdu 3">
            <a:extLst>
              <a:ext uri="{FF2B5EF4-FFF2-40B4-BE49-F238E27FC236}">
                <a16:creationId xmlns:a16="http://schemas.microsoft.com/office/drawing/2014/main" id="{D2A07185-6620-4B24-B22B-CC5EA6B701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0888" indent="-288925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5700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9250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81213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84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56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28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00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21B0686-1088-4CD4-96A9-48F1D31F5D74}" type="slidenum">
              <a:rPr lang="pl-PL" altLang="pl-PL" smtClean="0"/>
              <a:pPr>
                <a:spcBef>
                  <a:spcPct val="0"/>
                </a:spcBef>
              </a:pPr>
              <a:t>16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ymbol zastępczy obrazu slajdu 1">
            <a:extLst>
              <a:ext uri="{FF2B5EF4-FFF2-40B4-BE49-F238E27FC236}">
                <a16:creationId xmlns:a16="http://schemas.microsoft.com/office/drawing/2014/main" id="{3DB2ED69-7D55-4479-9E4C-7659ADEAA4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Symbol zastępczy notatek 2">
            <a:extLst>
              <a:ext uri="{FF2B5EF4-FFF2-40B4-BE49-F238E27FC236}">
                <a16:creationId xmlns:a16="http://schemas.microsoft.com/office/drawing/2014/main" id="{9FC406FD-6602-44EF-91B6-C1240D2A5B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>
              <a:latin typeface="Arial" panose="020B0604020202020204" pitchFamily="34" charset="0"/>
            </a:endParaRPr>
          </a:p>
        </p:txBody>
      </p:sp>
      <p:sp>
        <p:nvSpPr>
          <p:cNvPr id="31748" name="Symbol zastępczy numeru slajdu 3">
            <a:extLst>
              <a:ext uri="{FF2B5EF4-FFF2-40B4-BE49-F238E27FC236}">
                <a16:creationId xmlns:a16="http://schemas.microsoft.com/office/drawing/2014/main" id="{056FA29E-2267-4CFC-9FB3-4909C970B4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0888" indent="-288925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5700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9250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81213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84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56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28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00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F508D24-44B4-485F-AD5D-5AF531AE2ED8}" type="slidenum">
              <a:rPr lang="pl-PL" altLang="pl-PL" smtClean="0"/>
              <a:pPr>
                <a:spcBef>
                  <a:spcPct val="0"/>
                </a:spcBef>
              </a:pPr>
              <a:t>17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ymbol zastępczy obrazu slajdu 1">
            <a:extLst>
              <a:ext uri="{FF2B5EF4-FFF2-40B4-BE49-F238E27FC236}">
                <a16:creationId xmlns:a16="http://schemas.microsoft.com/office/drawing/2014/main" id="{E0B557A9-2BA3-4C2D-9549-18D7B12967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Symbol zastępczy notatek 2">
            <a:extLst>
              <a:ext uri="{FF2B5EF4-FFF2-40B4-BE49-F238E27FC236}">
                <a16:creationId xmlns:a16="http://schemas.microsoft.com/office/drawing/2014/main" id="{1D172726-E23A-48D4-B679-70E828029E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>
              <a:latin typeface="Arial" panose="020B0604020202020204" pitchFamily="34" charset="0"/>
            </a:endParaRPr>
          </a:p>
        </p:txBody>
      </p:sp>
      <p:sp>
        <p:nvSpPr>
          <p:cNvPr id="33796" name="Symbol zastępczy numeru slajdu 3">
            <a:extLst>
              <a:ext uri="{FF2B5EF4-FFF2-40B4-BE49-F238E27FC236}">
                <a16:creationId xmlns:a16="http://schemas.microsoft.com/office/drawing/2014/main" id="{C5CB9AA4-36BE-4551-BD0B-F0AE837440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0888" indent="-288925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5700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9250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81213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84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56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28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00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C7BD86C-31CE-4AC8-B995-84E386279CD7}" type="slidenum">
              <a:rPr lang="pl-PL" altLang="pl-PL" smtClean="0"/>
              <a:pPr>
                <a:spcBef>
                  <a:spcPct val="0"/>
                </a:spcBef>
              </a:pPr>
              <a:t>18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ymbol zastępczy obrazu slajdu 1">
            <a:extLst>
              <a:ext uri="{FF2B5EF4-FFF2-40B4-BE49-F238E27FC236}">
                <a16:creationId xmlns:a16="http://schemas.microsoft.com/office/drawing/2014/main" id="{CC649FA8-ED33-4216-89D4-21973B8FC8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Symbol zastępczy notatek 2">
            <a:extLst>
              <a:ext uri="{FF2B5EF4-FFF2-40B4-BE49-F238E27FC236}">
                <a16:creationId xmlns:a16="http://schemas.microsoft.com/office/drawing/2014/main" id="{4CBD71F5-AE3B-459E-8777-1DD6660583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>
              <a:latin typeface="Arial" panose="020B0604020202020204" pitchFamily="34" charset="0"/>
            </a:endParaRPr>
          </a:p>
        </p:txBody>
      </p:sp>
      <p:sp>
        <p:nvSpPr>
          <p:cNvPr id="35844" name="Symbol zastępczy numeru slajdu 3">
            <a:extLst>
              <a:ext uri="{FF2B5EF4-FFF2-40B4-BE49-F238E27FC236}">
                <a16:creationId xmlns:a16="http://schemas.microsoft.com/office/drawing/2014/main" id="{C0317A7E-3661-4878-81FE-C383A29354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0888" indent="-288925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5700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9250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81213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84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56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28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00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87F6E66-7D82-41B8-8666-7226033AC6AF}" type="slidenum">
              <a:rPr lang="pl-PL" altLang="pl-PL" smtClean="0"/>
              <a:pPr>
                <a:spcBef>
                  <a:spcPct val="0"/>
                </a:spcBef>
              </a:pPr>
              <a:t>19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7F1DDA4A-48BF-4561-93CC-0A8D0F7965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5653DC9C-B39D-4F04-903D-06238C600C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>
              <a:latin typeface="Arial" panose="020B0604020202020204" pitchFamily="34" charset="0"/>
            </a:endParaRPr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4C3B2AAD-F79E-47CC-A818-B9C797F049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0888" indent="-288925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5700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9250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81213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84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56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28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00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4D95C95-A62C-4AA6-964B-1379139E0925}" type="slidenum">
              <a:rPr lang="pl-PL" altLang="pl-PL" smtClean="0"/>
              <a:pPr>
                <a:spcBef>
                  <a:spcPct val="0"/>
                </a:spcBef>
              </a:pPr>
              <a:t>2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ymbol zastępczy obrazu slajdu 1">
            <a:extLst>
              <a:ext uri="{FF2B5EF4-FFF2-40B4-BE49-F238E27FC236}">
                <a16:creationId xmlns:a16="http://schemas.microsoft.com/office/drawing/2014/main" id="{8A16ED90-5F30-45F6-826F-78722C6115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Symbol zastępczy notatek 2">
            <a:extLst>
              <a:ext uri="{FF2B5EF4-FFF2-40B4-BE49-F238E27FC236}">
                <a16:creationId xmlns:a16="http://schemas.microsoft.com/office/drawing/2014/main" id="{D1D3E476-6E32-4288-B260-4915F5A8C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>
              <a:latin typeface="Arial" panose="020B0604020202020204" pitchFamily="34" charset="0"/>
            </a:endParaRPr>
          </a:p>
        </p:txBody>
      </p:sp>
      <p:sp>
        <p:nvSpPr>
          <p:cNvPr id="37892" name="Symbol zastępczy numeru slajdu 3">
            <a:extLst>
              <a:ext uri="{FF2B5EF4-FFF2-40B4-BE49-F238E27FC236}">
                <a16:creationId xmlns:a16="http://schemas.microsoft.com/office/drawing/2014/main" id="{FD0BBAEA-401B-4E95-BD67-856F45FDFA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0888" indent="-288925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5700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9250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81213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84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56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28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00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270630B-D81E-4BBF-B13C-489F21F15DC0}" type="slidenum">
              <a:rPr lang="pl-PL" altLang="pl-PL" smtClean="0"/>
              <a:pPr>
                <a:spcBef>
                  <a:spcPct val="0"/>
                </a:spcBef>
              </a:pPr>
              <a:t>20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ymbol zastępczy obrazu slajdu 1">
            <a:extLst>
              <a:ext uri="{FF2B5EF4-FFF2-40B4-BE49-F238E27FC236}">
                <a16:creationId xmlns:a16="http://schemas.microsoft.com/office/drawing/2014/main" id="{2E35CD30-D610-4586-B948-CB61D4E49A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Symbol zastępczy notatek 2">
            <a:extLst>
              <a:ext uri="{FF2B5EF4-FFF2-40B4-BE49-F238E27FC236}">
                <a16:creationId xmlns:a16="http://schemas.microsoft.com/office/drawing/2014/main" id="{5F6AFFE4-7A34-4122-A641-E2F0561A0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>
              <a:latin typeface="Arial" panose="020B0604020202020204" pitchFamily="34" charset="0"/>
            </a:endParaRPr>
          </a:p>
        </p:txBody>
      </p:sp>
      <p:sp>
        <p:nvSpPr>
          <p:cNvPr id="39940" name="Symbol zastępczy numeru slajdu 3">
            <a:extLst>
              <a:ext uri="{FF2B5EF4-FFF2-40B4-BE49-F238E27FC236}">
                <a16:creationId xmlns:a16="http://schemas.microsoft.com/office/drawing/2014/main" id="{57AA1C40-9BFF-4FFA-980D-CC863C760F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0888" indent="-288925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5700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9250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81213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84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56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28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00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A4D86C5-F4B0-4A70-AE46-67CD6F347A51}" type="slidenum">
              <a:rPr lang="pl-PL" altLang="pl-PL" smtClean="0"/>
              <a:pPr>
                <a:spcBef>
                  <a:spcPct val="0"/>
                </a:spcBef>
              </a:pPr>
              <a:t>21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ymbol zastępczy obrazu slajdu 1">
            <a:extLst>
              <a:ext uri="{FF2B5EF4-FFF2-40B4-BE49-F238E27FC236}">
                <a16:creationId xmlns:a16="http://schemas.microsoft.com/office/drawing/2014/main" id="{341BE676-30BB-4654-B8BE-5658B2734A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Symbol zastępczy notatek 2">
            <a:extLst>
              <a:ext uri="{FF2B5EF4-FFF2-40B4-BE49-F238E27FC236}">
                <a16:creationId xmlns:a16="http://schemas.microsoft.com/office/drawing/2014/main" id="{5E25C4C0-B8E0-471D-B902-C630894FE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>
              <a:latin typeface="Arial" panose="020B0604020202020204" pitchFamily="34" charset="0"/>
            </a:endParaRPr>
          </a:p>
        </p:txBody>
      </p:sp>
      <p:sp>
        <p:nvSpPr>
          <p:cNvPr id="41988" name="Symbol zastępczy numeru slajdu 3">
            <a:extLst>
              <a:ext uri="{FF2B5EF4-FFF2-40B4-BE49-F238E27FC236}">
                <a16:creationId xmlns:a16="http://schemas.microsoft.com/office/drawing/2014/main" id="{22EA3E29-B79D-4C3E-A0D1-3B05225B26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0888" indent="-288925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5700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9250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81213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84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56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28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00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974FB7D-300F-4C76-9656-F6169E563D6E}" type="slidenum">
              <a:rPr lang="pl-PL" altLang="pl-PL" smtClean="0"/>
              <a:pPr>
                <a:spcBef>
                  <a:spcPct val="0"/>
                </a:spcBef>
              </a:pPr>
              <a:t>22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ymbol zastępczy obrazu slajdu 1">
            <a:extLst>
              <a:ext uri="{FF2B5EF4-FFF2-40B4-BE49-F238E27FC236}">
                <a16:creationId xmlns:a16="http://schemas.microsoft.com/office/drawing/2014/main" id="{858F2E62-E505-404A-B3E1-56EE06D57C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Symbol zastępczy notatek 2">
            <a:extLst>
              <a:ext uri="{FF2B5EF4-FFF2-40B4-BE49-F238E27FC236}">
                <a16:creationId xmlns:a16="http://schemas.microsoft.com/office/drawing/2014/main" id="{8A078A0B-C242-417F-B9BC-D788AF23B9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>
              <a:latin typeface="Arial" panose="020B0604020202020204" pitchFamily="34" charset="0"/>
            </a:endParaRPr>
          </a:p>
        </p:txBody>
      </p:sp>
      <p:sp>
        <p:nvSpPr>
          <p:cNvPr id="44036" name="Symbol zastępczy numeru slajdu 3">
            <a:extLst>
              <a:ext uri="{FF2B5EF4-FFF2-40B4-BE49-F238E27FC236}">
                <a16:creationId xmlns:a16="http://schemas.microsoft.com/office/drawing/2014/main" id="{C68558C5-A3C0-4F4D-826D-EE8B8FD34B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0888" indent="-288925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5700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9250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81213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84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56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28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00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C739FD1-5F90-49A4-AC5F-7B058CA7862C}" type="slidenum">
              <a:rPr lang="pl-PL" altLang="pl-PL" smtClean="0"/>
              <a:pPr>
                <a:spcBef>
                  <a:spcPct val="0"/>
                </a:spcBef>
              </a:pPr>
              <a:t>23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ymbol zastępczy obrazu slajdu 1">
            <a:extLst>
              <a:ext uri="{FF2B5EF4-FFF2-40B4-BE49-F238E27FC236}">
                <a16:creationId xmlns:a16="http://schemas.microsoft.com/office/drawing/2014/main" id="{F26661F8-7500-4BDF-8094-568236183E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Symbol zastępczy notatek 2">
            <a:extLst>
              <a:ext uri="{FF2B5EF4-FFF2-40B4-BE49-F238E27FC236}">
                <a16:creationId xmlns:a16="http://schemas.microsoft.com/office/drawing/2014/main" id="{436F941B-5600-41E7-9AB0-28A2293BE2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>
              <a:solidFill>
                <a:srgbClr val="FFC000"/>
              </a:solidFill>
              <a:latin typeface="Arial" panose="020B0604020202020204" pitchFamily="34" charset="0"/>
            </a:endParaRPr>
          </a:p>
        </p:txBody>
      </p:sp>
      <p:sp>
        <p:nvSpPr>
          <p:cNvPr id="46084" name="Symbol zastępczy numeru slajdu 3">
            <a:extLst>
              <a:ext uri="{FF2B5EF4-FFF2-40B4-BE49-F238E27FC236}">
                <a16:creationId xmlns:a16="http://schemas.microsoft.com/office/drawing/2014/main" id="{2C8D9D2E-8A79-4764-A277-B231CFD376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0888" indent="-288925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5700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9250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81213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84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56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28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00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2858599-8F64-4FFB-9AE4-F29815F03F16}" type="slidenum">
              <a:rPr lang="pl-PL" altLang="pl-PL" smtClean="0"/>
              <a:pPr>
                <a:spcBef>
                  <a:spcPct val="0"/>
                </a:spcBef>
              </a:pPr>
              <a:t>24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ymbol zastępczy obrazu slajdu 1">
            <a:extLst>
              <a:ext uri="{FF2B5EF4-FFF2-40B4-BE49-F238E27FC236}">
                <a16:creationId xmlns:a16="http://schemas.microsoft.com/office/drawing/2014/main" id="{5AA2584E-8384-4FB2-A4FC-EAE400ED95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Symbol zastępczy notatek 2">
            <a:extLst>
              <a:ext uri="{FF2B5EF4-FFF2-40B4-BE49-F238E27FC236}">
                <a16:creationId xmlns:a16="http://schemas.microsoft.com/office/drawing/2014/main" id="{E73C0D0B-7636-46C5-BB99-701C8AF243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>
              <a:solidFill>
                <a:srgbClr val="FFC000"/>
              </a:solidFill>
              <a:latin typeface="Arial" panose="020B0604020202020204" pitchFamily="34" charset="0"/>
            </a:endParaRPr>
          </a:p>
        </p:txBody>
      </p:sp>
      <p:sp>
        <p:nvSpPr>
          <p:cNvPr id="48132" name="Symbol zastępczy numeru slajdu 3">
            <a:extLst>
              <a:ext uri="{FF2B5EF4-FFF2-40B4-BE49-F238E27FC236}">
                <a16:creationId xmlns:a16="http://schemas.microsoft.com/office/drawing/2014/main" id="{D3D2F705-7EC5-4CC9-8852-D4CA55D11D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0888" indent="-288925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5700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9250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81213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84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56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28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00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EBE7E7-4500-4475-9830-41D56BB03742}" type="slidenum">
              <a:rPr lang="pl-PL" altLang="pl-PL" smtClean="0"/>
              <a:pPr>
                <a:spcBef>
                  <a:spcPct val="0"/>
                </a:spcBef>
              </a:pPr>
              <a:t>25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ymbol zastępczy obrazu slajdu 1">
            <a:extLst>
              <a:ext uri="{FF2B5EF4-FFF2-40B4-BE49-F238E27FC236}">
                <a16:creationId xmlns:a16="http://schemas.microsoft.com/office/drawing/2014/main" id="{DC595ECC-DCE3-4812-AAB3-0C3FB85D2F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Symbol zastępczy notatek 2">
            <a:extLst>
              <a:ext uri="{FF2B5EF4-FFF2-40B4-BE49-F238E27FC236}">
                <a16:creationId xmlns:a16="http://schemas.microsoft.com/office/drawing/2014/main" id="{B05ED414-BBC3-4663-BA2B-62504BFDC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l-PL" altLang="pl-PL">
                <a:latin typeface="Arial" panose="020B0604020202020204" pitchFamily="34" charset="0"/>
              </a:rPr>
              <a:t>Jest to przykładowy slajd do wzorca: Slajd Końcowy_Adres</a:t>
            </a:r>
            <a:endParaRPr lang="en-GB" altLang="pl-PL">
              <a:latin typeface="Arial" panose="020B0604020202020204" pitchFamily="34" charset="0"/>
            </a:endParaRPr>
          </a:p>
        </p:txBody>
      </p:sp>
      <p:sp>
        <p:nvSpPr>
          <p:cNvPr id="50180" name="Symbol zastępczy numeru slajdu 3">
            <a:extLst>
              <a:ext uri="{FF2B5EF4-FFF2-40B4-BE49-F238E27FC236}">
                <a16:creationId xmlns:a16="http://schemas.microsoft.com/office/drawing/2014/main" id="{EAB1E459-FCF4-4EE7-A67C-DDD146CF7E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0888" indent="-288925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5700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9250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81213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84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56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28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00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81A9D79-12C4-4071-84E6-3C6C926431EE}" type="slidenum">
              <a:rPr lang="pl-PL" altLang="pl-PL" smtClean="0"/>
              <a:pPr>
                <a:spcBef>
                  <a:spcPct val="0"/>
                </a:spcBef>
              </a:pPr>
              <a:t>26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ymbol zastępczy obrazu slajdu 1">
            <a:extLst>
              <a:ext uri="{FF2B5EF4-FFF2-40B4-BE49-F238E27FC236}">
                <a16:creationId xmlns:a16="http://schemas.microsoft.com/office/drawing/2014/main" id="{5AA2584E-8384-4FB2-A4FC-EAE400ED95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Symbol zastępczy notatek 2">
            <a:extLst>
              <a:ext uri="{FF2B5EF4-FFF2-40B4-BE49-F238E27FC236}">
                <a16:creationId xmlns:a16="http://schemas.microsoft.com/office/drawing/2014/main" id="{E73C0D0B-7636-46C5-BB99-701C8AF243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>
              <a:solidFill>
                <a:srgbClr val="FFC000"/>
              </a:solidFill>
              <a:latin typeface="Arial" panose="020B0604020202020204" pitchFamily="34" charset="0"/>
            </a:endParaRPr>
          </a:p>
        </p:txBody>
      </p:sp>
      <p:sp>
        <p:nvSpPr>
          <p:cNvPr id="48132" name="Symbol zastępczy numeru slajdu 3">
            <a:extLst>
              <a:ext uri="{FF2B5EF4-FFF2-40B4-BE49-F238E27FC236}">
                <a16:creationId xmlns:a16="http://schemas.microsoft.com/office/drawing/2014/main" id="{D3D2F705-7EC5-4CC9-8852-D4CA55D11D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0888" indent="-288925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5700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9250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81213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84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56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28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00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EBE7E7-4500-4475-9830-41D56BB03742}" type="slidenum">
              <a:rPr lang="pl-PL" altLang="pl-PL" smtClean="0"/>
              <a:pPr>
                <a:spcBef>
                  <a:spcPct val="0"/>
                </a:spcBef>
              </a:pPr>
              <a:t>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643450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ymbol zastępczy obrazu slajdu 1">
            <a:extLst>
              <a:ext uri="{FF2B5EF4-FFF2-40B4-BE49-F238E27FC236}">
                <a16:creationId xmlns:a16="http://schemas.microsoft.com/office/drawing/2014/main" id="{F4848437-DFB9-4D2B-988B-449690CA88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Symbol zastępczy notatek 2">
            <a:extLst>
              <a:ext uri="{FF2B5EF4-FFF2-40B4-BE49-F238E27FC236}">
                <a16:creationId xmlns:a16="http://schemas.microsoft.com/office/drawing/2014/main" id="{02894C67-1D0A-4EDA-A9EF-C81D9B866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>
              <a:latin typeface="Arial" panose="020B0604020202020204" pitchFamily="34" charset="0"/>
            </a:endParaRPr>
          </a:p>
        </p:txBody>
      </p:sp>
      <p:sp>
        <p:nvSpPr>
          <p:cNvPr id="13316" name="Symbol zastępczy numeru slajdu 3">
            <a:extLst>
              <a:ext uri="{FF2B5EF4-FFF2-40B4-BE49-F238E27FC236}">
                <a16:creationId xmlns:a16="http://schemas.microsoft.com/office/drawing/2014/main" id="{11DC50E1-B56A-46B6-99D5-9D23C3B325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0888" indent="-288925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5700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9250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81213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84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56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28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00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71303F0-B111-4A2E-A673-E93AAE220F8F}" type="slidenum">
              <a:rPr lang="pl-PL" altLang="pl-PL" smtClean="0"/>
              <a:pPr>
                <a:spcBef>
                  <a:spcPct val="0"/>
                </a:spcBef>
              </a:pPr>
              <a:t>4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ymbol zastępczy obrazu slajdu 1">
            <a:extLst>
              <a:ext uri="{FF2B5EF4-FFF2-40B4-BE49-F238E27FC236}">
                <a16:creationId xmlns:a16="http://schemas.microsoft.com/office/drawing/2014/main" id="{EBB0369E-D97E-4C39-A012-A15A80A364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Symbol zastępczy notatek 2">
            <a:extLst>
              <a:ext uri="{FF2B5EF4-FFF2-40B4-BE49-F238E27FC236}">
                <a16:creationId xmlns:a16="http://schemas.microsoft.com/office/drawing/2014/main" id="{F3E050D9-0071-4512-900C-742DA1B00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>
              <a:latin typeface="Arial" panose="020B0604020202020204" pitchFamily="34" charset="0"/>
            </a:endParaRPr>
          </a:p>
        </p:txBody>
      </p:sp>
      <p:sp>
        <p:nvSpPr>
          <p:cNvPr id="15364" name="Symbol zastępczy numeru slajdu 3">
            <a:extLst>
              <a:ext uri="{FF2B5EF4-FFF2-40B4-BE49-F238E27FC236}">
                <a16:creationId xmlns:a16="http://schemas.microsoft.com/office/drawing/2014/main" id="{2F402B50-9227-4C60-B554-C3F44D057A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0888" indent="-288925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5700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9250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81213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84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56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28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00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4A9FEA4-5AE5-4681-8119-6A093932B7AA}" type="slidenum">
              <a:rPr lang="pl-PL" altLang="pl-PL" smtClean="0"/>
              <a:pPr>
                <a:spcBef>
                  <a:spcPct val="0"/>
                </a:spcBef>
              </a:pPr>
              <a:t>5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ymbol zastępczy obrazu slajdu 1">
            <a:extLst>
              <a:ext uri="{FF2B5EF4-FFF2-40B4-BE49-F238E27FC236}">
                <a16:creationId xmlns:a16="http://schemas.microsoft.com/office/drawing/2014/main" id="{EBB0369E-D97E-4C39-A012-A15A80A364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Symbol zastępczy notatek 2">
            <a:extLst>
              <a:ext uri="{FF2B5EF4-FFF2-40B4-BE49-F238E27FC236}">
                <a16:creationId xmlns:a16="http://schemas.microsoft.com/office/drawing/2014/main" id="{F3E050D9-0071-4512-900C-742DA1B00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>
              <a:latin typeface="Arial" panose="020B0604020202020204" pitchFamily="34" charset="0"/>
            </a:endParaRPr>
          </a:p>
        </p:txBody>
      </p:sp>
      <p:sp>
        <p:nvSpPr>
          <p:cNvPr id="15364" name="Symbol zastępczy numeru slajdu 3">
            <a:extLst>
              <a:ext uri="{FF2B5EF4-FFF2-40B4-BE49-F238E27FC236}">
                <a16:creationId xmlns:a16="http://schemas.microsoft.com/office/drawing/2014/main" id="{2F402B50-9227-4C60-B554-C3F44D057A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0888" indent="-288925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5700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9250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81213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84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56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28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00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4A9FEA4-5AE5-4681-8119-6A093932B7AA}" type="slidenum">
              <a:rPr lang="pl-PL" altLang="pl-PL" smtClean="0"/>
              <a:pPr>
                <a:spcBef>
                  <a:spcPct val="0"/>
                </a:spcBef>
              </a:pPr>
              <a:t>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312673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ymbol zastępczy obrazu slajdu 1">
            <a:extLst>
              <a:ext uri="{FF2B5EF4-FFF2-40B4-BE49-F238E27FC236}">
                <a16:creationId xmlns:a16="http://schemas.microsoft.com/office/drawing/2014/main" id="{EBB0369E-D97E-4C39-A012-A15A80A364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Symbol zastępczy notatek 2">
            <a:extLst>
              <a:ext uri="{FF2B5EF4-FFF2-40B4-BE49-F238E27FC236}">
                <a16:creationId xmlns:a16="http://schemas.microsoft.com/office/drawing/2014/main" id="{F3E050D9-0071-4512-900C-742DA1B00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dirty="0">
              <a:latin typeface="Arial" panose="020B0604020202020204" pitchFamily="34" charset="0"/>
            </a:endParaRPr>
          </a:p>
        </p:txBody>
      </p:sp>
      <p:sp>
        <p:nvSpPr>
          <p:cNvPr id="15364" name="Symbol zastępczy numeru slajdu 3">
            <a:extLst>
              <a:ext uri="{FF2B5EF4-FFF2-40B4-BE49-F238E27FC236}">
                <a16:creationId xmlns:a16="http://schemas.microsoft.com/office/drawing/2014/main" id="{2F402B50-9227-4C60-B554-C3F44D057A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0888" indent="-288925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5700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9250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81213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84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56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28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00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4A9FEA4-5AE5-4681-8119-6A093932B7AA}" type="slidenum">
              <a:rPr lang="pl-PL" altLang="pl-PL" smtClean="0"/>
              <a:pPr>
                <a:spcBef>
                  <a:spcPct val="0"/>
                </a:spcBef>
              </a:pPr>
              <a:t>7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6664056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ymbol zastępczy obrazu slajdu 1">
            <a:extLst>
              <a:ext uri="{FF2B5EF4-FFF2-40B4-BE49-F238E27FC236}">
                <a16:creationId xmlns:a16="http://schemas.microsoft.com/office/drawing/2014/main" id="{C9D35254-92A5-4C73-A351-9115D88C88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Symbol zastępczy notatek 2">
            <a:extLst>
              <a:ext uri="{FF2B5EF4-FFF2-40B4-BE49-F238E27FC236}">
                <a16:creationId xmlns:a16="http://schemas.microsoft.com/office/drawing/2014/main" id="{2EC72F67-2C2D-425F-AC4D-7221F9C9B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>
              <a:latin typeface="Arial" panose="020B0604020202020204" pitchFamily="34" charset="0"/>
            </a:endParaRPr>
          </a:p>
        </p:txBody>
      </p:sp>
      <p:sp>
        <p:nvSpPr>
          <p:cNvPr id="17412" name="Symbol zastępczy numeru slajdu 3">
            <a:extLst>
              <a:ext uri="{FF2B5EF4-FFF2-40B4-BE49-F238E27FC236}">
                <a16:creationId xmlns:a16="http://schemas.microsoft.com/office/drawing/2014/main" id="{ACB7821A-AFC1-4ACB-A0BE-935A9651A7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0888" indent="-288925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5700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9250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81213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84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56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28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00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5A9F1D-0802-4494-85CC-DB0F264B1715}" type="slidenum">
              <a:rPr lang="pl-PL" altLang="pl-PL" smtClean="0"/>
              <a:pPr>
                <a:spcBef>
                  <a:spcPct val="0"/>
                </a:spcBef>
              </a:pPr>
              <a:t>8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ymbol zastępczy obrazu slajdu 1">
            <a:extLst>
              <a:ext uri="{FF2B5EF4-FFF2-40B4-BE49-F238E27FC236}">
                <a16:creationId xmlns:a16="http://schemas.microsoft.com/office/drawing/2014/main" id="{EBB0369E-D97E-4C39-A012-A15A80A364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Symbol zastępczy notatek 2">
            <a:extLst>
              <a:ext uri="{FF2B5EF4-FFF2-40B4-BE49-F238E27FC236}">
                <a16:creationId xmlns:a16="http://schemas.microsoft.com/office/drawing/2014/main" id="{F3E050D9-0071-4512-900C-742DA1B00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dirty="0">
              <a:latin typeface="Arial" panose="020B0604020202020204" pitchFamily="34" charset="0"/>
            </a:endParaRPr>
          </a:p>
        </p:txBody>
      </p:sp>
      <p:sp>
        <p:nvSpPr>
          <p:cNvPr id="15364" name="Symbol zastępczy numeru slajdu 3">
            <a:extLst>
              <a:ext uri="{FF2B5EF4-FFF2-40B4-BE49-F238E27FC236}">
                <a16:creationId xmlns:a16="http://schemas.microsoft.com/office/drawing/2014/main" id="{2F402B50-9227-4C60-B554-C3F44D057A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0888" indent="-288925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5700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9250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81213" indent="-230188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84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56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28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0013" indent="-230188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4A9FEA4-5AE5-4681-8119-6A093932B7AA}" type="slidenum">
              <a:rPr lang="pl-PL" altLang="pl-PL" smtClean="0"/>
              <a:pPr>
                <a:spcBef>
                  <a:spcPct val="0"/>
                </a:spcBef>
              </a:pPr>
              <a:t>9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79864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logo_clear">
            <a:extLst>
              <a:ext uri="{FF2B5EF4-FFF2-40B4-BE49-F238E27FC236}">
                <a16:creationId xmlns:a16="http://schemas.microsoft.com/office/drawing/2014/main" id="{339040B4-1D84-4451-841F-D62AFEEF568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0" y="-285750"/>
            <a:ext cx="5635625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a 12">
            <a:extLst>
              <a:ext uri="{FF2B5EF4-FFF2-40B4-BE49-F238E27FC236}">
                <a16:creationId xmlns:a16="http://schemas.microsoft.com/office/drawing/2014/main" id="{7D988B1A-C5DB-4C2B-B786-293922BF242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5797550"/>
            <a:ext cx="9144000" cy="1060450"/>
            <a:chOff x="-32" y="5797796"/>
            <a:chExt cx="9144064" cy="1060203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7C42F99E-A66E-4B0B-A56D-DBBA80B5FE3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350"/>
            <a:stretch>
              <a:fillRect/>
            </a:stretch>
          </p:blipFill>
          <p:spPr bwMode="auto">
            <a:xfrm>
              <a:off x="-32" y="5797796"/>
              <a:ext cx="2571767" cy="1060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F91B8E06-701D-4DF6-8F08-70FCBED899D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50"/>
            <a:stretch>
              <a:fillRect/>
            </a:stretch>
          </p:blipFill>
          <p:spPr bwMode="auto">
            <a:xfrm>
              <a:off x="6429388" y="5797796"/>
              <a:ext cx="2714644" cy="1060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Prostokąt zaokrąglony 4">
            <a:extLst>
              <a:ext uri="{FF2B5EF4-FFF2-40B4-BE49-F238E27FC236}">
                <a16:creationId xmlns:a16="http://schemas.microsoft.com/office/drawing/2014/main" id="{5288A913-D6B7-4905-BB9C-375F7D2A40B8}"/>
              </a:ext>
            </a:extLst>
          </p:cNvPr>
          <p:cNvSpPr/>
          <p:nvPr userDrawn="1"/>
        </p:nvSpPr>
        <p:spPr>
          <a:xfrm>
            <a:off x="-531813" y="1998663"/>
            <a:ext cx="6408738" cy="3240087"/>
          </a:xfrm>
          <a:prstGeom prst="roundRect">
            <a:avLst>
              <a:gd name="adj" fmla="val 7083"/>
            </a:avLst>
          </a:prstGeom>
          <a:solidFill>
            <a:srgbClr val="0089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>
              <a:latin typeface="Myriad Pro" pitchFamily="34" charset="0"/>
            </a:endParaRPr>
          </a:p>
        </p:txBody>
      </p:sp>
      <p:sp>
        <p:nvSpPr>
          <p:cNvPr id="9" name="Prostokąt zaokrąglony 5">
            <a:extLst>
              <a:ext uri="{FF2B5EF4-FFF2-40B4-BE49-F238E27FC236}">
                <a16:creationId xmlns:a16="http://schemas.microsoft.com/office/drawing/2014/main" id="{DD4E33A7-11BF-4F4B-AEA4-0BEB59BEC02E}"/>
              </a:ext>
            </a:extLst>
          </p:cNvPr>
          <p:cNvSpPr/>
          <p:nvPr userDrawn="1"/>
        </p:nvSpPr>
        <p:spPr>
          <a:xfrm>
            <a:off x="4643438" y="3724275"/>
            <a:ext cx="5032375" cy="2143125"/>
          </a:xfrm>
          <a:prstGeom prst="roundRect">
            <a:avLst>
              <a:gd name="adj" fmla="val 8797"/>
            </a:avLst>
          </a:prstGeom>
          <a:solidFill>
            <a:srgbClr val="89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>
              <a:latin typeface="Myriad Pro" pitchFamily="34" charset="0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ln>
            <a:noFill/>
          </a:ln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dirty="0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924414379"/>
      </p:ext>
    </p:extLst>
  </p:cSld>
  <p:clrMapOvr>
    <a:masterClrMapping/>
  </p:clrMapOvr>
  <p:transition spd="med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>
            <a:extLst>
              <a:ext uri="{FF2B5EF4-FFF2-40B4-BE49-F238E27FC236}">
                <a16:creationId xmlns:a16="http://schemas.microsoft.com/office/drawing/2014/main" id="{E90CA6B8-02BB-4154-A8FE-B9234C273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D6FC2-7E3E-4C05-8B39-3C5F09AF19EC}" type="datetimeFigureOut">
              <a:rPr lang="pl-PL"/>
              <a:pPr>
                <a:defRPr/>
              </a:pPr>
              <a:t>16.11.2018</a:t>
            </a:fld>
            <a:endParaRPr lang="pl-PL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id="{C10A4F4F-0C93-4C95-8F81-E4B080964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>
            <a:extLst>
              <a:ext uri="{FF2B5EF4-FFF2-40B4-BE49-F238E27FC236}">
                <a16:creationId xmlns:a16="http://schemas.microsoft.com/office/drawing/2014/main" id="{447335AB-F197-4F10-8D59-7015A3BE3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87E05-3F3D-490D-A516-727A0C5670F8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49984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366E6D62-BBC9-45FF-A474-74C0E2C4C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06BF8-3F19-4E01-A5F8-FE5AA5CDD20C}" type="datetimeFigureOut">
              <a:rPr lang="pl-PL"/>
              <a:pPr>
                <a:defRPr/>
              </a:pPr>
              <a:t>16.11.2018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F28EC560-82A5-4D86-AD37-BBF70E8BB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517980AB-D4C5-4D51-A022-0C6DF81F1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C9DE2-317F-45E8-8505-260F1776431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645216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71A57BCC-6C66-4570-A4B8-C6955B737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AF7C9-8688-49AC-9B7D-22F6646D7AAF}" type="datetimeFigureOut">
              <a:rPr lang="pl-PL"/>
              <a:pPr>
                <a:defRPr/>
              </a:pPr>
              <a:t>16.11.2018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757EC57E-07C3-43B4-B031-3D1693D69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983191A3-3A7D-43E9-899B-D1EC3ACFA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0EED4-7E2B-44E8-9AA8-1D675C85AED5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5033178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4E74724-3624-4944-8A74-2DC127E18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3B1C5-A613-4CEE-8990-F2C1BE38FAEA}" type="datetimeFigureOut">
              <a:rPr lang="pl-PL"/>
              <a:pPr>
                <a:defRPr/>
              </a:pPr>
              <a:t>16.11.2018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BFA1ED8-68E1-4792-AED2-B09CAFE26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1423703-74CE-4399-830D-A404DB92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86CC8-7ECE-4A99-85B8-13B685B1F20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1740477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AC626BA-30E0-440A-8B0F-DA3C66581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4D6D25-7B67-4597-84A4-F502C5FA200D}" type="datetimeFigureOut">
              <a:rPr lang="pl-PL"/>
              <a:pPr>
                <a:defRPr/>
              </a:pPr>
              <a:t>16.11.2018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24F3B72-04DA-4D27-BE12-C8B241314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EA4B770-71B7-4C36-BCC7-28E9D2DCF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0A54C-5F3E-4A41-95E3-F96DA3CD18C5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885567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8">
            <a:extLst>
              <a:ext uri="{FF2B5EF4-FFF2-40B4-BE49-F238E27FC236}">
                <a16:creationId xmlns:a16="http://schemas.microsoft.com/office/drawing/2014/main" id="{F4A84E7F-7986-45A2-AE27-94B5AF98F15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52413" y="404813"/>
            <a:ext cx="9001126" cy="804862"/>
          </a:xfrm>
          <a:prstGeom prst="roundRect">
            <a:avLst>
              <a:gd name="adj" fmla="val 33426"/>
            </a:avLst>
          </a:prstGeom>
          <a:solidFill>
            <a:srgbClr val="0089BA">
              <a:alpha val="55000"/>
            </a:srgbClr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pl-PL" dirty="0">
              <a:latin typeface="Myriad Pro" pitchFamily="34" charset="0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6724" y="1071546"/>
            <a:ext cx="8220076" cy="642942"/>
          </a:xfrm>
        </p:spPr>
        <p:txBody>
          <a:bodyPr/>
          <a:lstStyle>
            <a:lvl1pPr algn="l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928802"/>
            <a:ext cx="8229600" cy="4197361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FD57144D-ECC7-4AB1-B154-31B95E7AA7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 sz="1200" b="1" i="0">
                <a:latin typeface="+mj-lt"/>
                <a:cs typeface="+mn-cs"/>
              </a:defRPr>
            </a:lvl1pPr>
          </a:lstStyle>
          <a:p>
            <a:pPr>
              <a:defRPr/>
            </a:pPr>
            <a:fld id="{3DBE0C31-4122-456E-AA5C-0E534B5B8D85}" type="datetime4">
              <a:rPr lang="pl-PL"/>
              <a:pPr>
                <a:defRPr/>
              </a:pPr>
              <a:t>16 listopada 2018</a:t>
            </a:fld>
            <a:r>
              <a:rPr lang="pl-PL" dirty="0"/>
              <a:t> r.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E60FB5D-D144-4C7F-B965-BD08C31968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b="1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22C8AF9-C2DB-4B58-941D-0612AA44024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495168384"/>
      </p:ext>
    </p:extLst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ajd Końcowy_Ad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zaokrąglony 4">
            <a:extLst>
              <a:ext uri="{FF2B5EF4-FFF2-40B4-BE49-F238E27FC236}">
                <a16:creationId xmlns:a16="http://schemas.microsoft.com/office/drawing/2014/main" id="{599C38FE-10B5-4F40-948B-681EDC2FB084}"/>
              </a:ext>
            </a:extLst>
          </p:cNvPr>
          <p:cNvSpPr/>
          <p:nvPr userDrawn="1"/>
        </p:nvSpPr>
        <p:spPr>
          <a:xfrm>
            <a:off x="3132138" y="1628775"/>
            <a:ext cx="6408737" cy="3240088"/>
          </a:xfrm>
          <a:prstGeom prst="roundRect">
            <a:avLst>
              <a:gd name="adj" fmla="val 7083"/>
            </a:avLst>
          </a:prstGeom>
          <a:solidFill>
            <a:srgbClr val="0089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>
              <a:latin typeface="Myriad Pro" pitchFamily="34" charset="0"/>
            </a:endParaRPr>
          </a:p>
        </p:txBody>
      </p:sp>
      <p:sp>
        <p:nvSpPr>
          <p:cNvPr id="7" name="Prostokąt zaokrąglony 5">
            <a:extLst>
              <a:ext uri="{FF2B5EF4-FFF2-40B4-BE49-F238E27FC236}">
                <a16:creationId xmlns:a16="http://schemas.microsoft.com/office/drawing/2014/main" id="{3C649983-3BFE-4307-995B-E7004777D9FB}"/>
              </a:ext>
            </a:extLst>
          </p:cNvPr>
          <p:cNvSpPr/>
          <p:nvPr userDrawn="1"/>
        </p:nvSpPr>
        <p:spPr>
          <a:xfrm>
            <a:off x="-323850" y="2276475"/>
            <a:ext cx="4608513" cy="3106738"/>
          </a:xfrm>
          <a:prstGeom prst="roundRect">
            <a:avLst>
              <a:gd name="adj" fmla="val 8797"/>
            </a:avLst>
          </a:prstGeom>
          <a:solidFill>
            <a:srgbClr val="89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>
              <a:latin typeface="Myriad Pro" pitchFamily="34" charset="0"/>
            </a:endParaRPr>
          </a:p>
        </p:txBody>
      </p:sp>
      <p:pic>
        <p:nvPicPr>
          <p:cNvPr id="8" name="Picture 2" descr="E:\ministerstwoSrodowiska\logo_Invert_clear.png">
            <a:extLst>
              <a:ext uri="{FF2B5EF4-FFF2-40B4-BE49-F238E27FC236}">
                <a16:creationId xmlns:a16="http://schemas.microsoft.com/office/drawing/2014/main" id="{FAF2E493-0814-4F75-9EDC-72F689791D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2413000"/>
            <a:ext cx="3125788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6" descr="LogoEmas_CMYK_dobry.jpg">
            <a:extLst>
              <a:ext uri="{FF2B5EF4-FFF2-40B4-BE49-F238E27FC236}">
                <a16:creationId xmlns:a16="http://schemas.microsoft.com/office/drawing/2014/main" id="{45DF884E-4B70-4258-87D1-F2E7F27D76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13" y="285750"/>
            <a:ext cx="614362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499992" y="2780928"/>
            <a:ext cx="4248472" cy="1080120"/>
          </a:xfrm>
        </p:spPr>
        <p:txBody>
          <a:bodyPr anchor="t"/>
          <a:lstStyle>
            <a:lvl1pPr algn="r">
              <a:defRPr sz="2800" b="0" cap="all" baseline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932040" y="4941168"/>
            <a:ext cx="3659262" cy="1188169"/>
          </a:xfrm>
        </p:spPr>
        <p:txBody>
          <a:bodyPr/>
          <a:lstStyle>
            <a:lvl1pPr marL="0" indent="0" algn="r">
              <a:buNone/>
              <a:defRPr sz="2000">
                <a:solidFill>
                  <a:srgbClr val="89AD47"/>
                </a:solidFill>
                <a:latin typeface="Myriad Pro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1" name="Symbol zastępczy tekstu 2"/>
          <p:cNvSpPr>
            <a:spLocks noGrp="1"/>
          </p:cNvSpPr>
          <p:nvPr>
            <p:ph type="body" idx="10"/>
          </p:nvPr>
        </p:nvSpPr>
        <p:spPr>
          <a:xfrm>
            <a:off x="395288" y="3789040"/>
            <a:ext cx="3528640" cy="1008112"/>
          </a:xfrm>
        </p:spPr>
        <p:txBody>
          <a:bodyPr anchor="ctr"/>
          <a:lstStyle>
            <a:lvl1pPr marL="0" indent="0" algn="l">
              <a:buNone/>
              <a:defRPr sz="200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2" name="Symbol zastępczy tekstu 2"/>
          <p:cNvSpPr>
            <a:spLocks noGrp="1"/>
          </p:cNvSpPr>
          <p:nvPr>
            <p:ph type="body" idx="11"/>
          </p:nvPr>
        </p:nvSpPr>
        <p:spPr>
          <a:xfrm>
            <a:off x="395536" y="4879139"/>
            <a:ext cx="3499307" cy="422069"/>
          </a:xfrm>
        </p:spPr>
        <p:txBody>
          <a:bodyPr anchor="ctr"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669170857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41A47E8-A96F-4F7D-80B8-CA36002E6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B7675-E1EB-44CF-9F3C-63EC25579BE4}" type="datetimeFigureOut">
              <a:rPr lang="pl-PL"/>
              <a:pPr>
                <a:defRPr/>
              </a:pPr>
              <a:t>16.11.2018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C56DE23-8AE0-4B3B-9449-F6C4FF4CB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2D3D469-4488-4E3B-A183-0AF5EEDD3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1D8BA-F9DF-44EE-A34B-973CC8A275D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564793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8780F59-2BD3-49D1-B378-2C45D10DD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BDF82-8432-4ECE-BB8F-C243DB68A575}" type="datetimeFigureOut">
              <a:rPr lang="pl-PL"/>
              <a:pPr>
                <a:defRPr/>
              </a:pPr>
              <a:t>16.11.2018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DE567B5-368B-4099-8878-F649DFB78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A8183CD-8E3D-4716-8B4D-4E13A4E91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0E613-E9EF-475A-B2B0-52AD4D088D5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623552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A2F98DB-67ED-48F2-A17E-17D49A048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25E26-46C3-4413-8797-86BBE89C6F09}" type="datetimeFigureOut">
              <a:rPr lang="pl-PL"/>
              <a:pPr>
                <a:defRPr/>
              </a:pPr>
              <a:t>16.11.2018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D9B5CA6-E7B2-478E-8DCB-699A20DC9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79ECC92-86D3-414D-8547-E7F8B0AF5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FEB14-5A4C-4B2E-9452-14667289F19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666476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E0783049-8703-4053-9E59-361C1E3F1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02539-5DC4-409E-83A9-542822DE22D5}" type="datetimeFigureOut">
              <a:rPr lang="pl-PL"/>
              <a:pPr>
                <a:defRPr/>
              </a:pPr>
              <a:t>16.11.2018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2C2D6B54-54DC-4FA1-98C1-F26A2444D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4DFAA218-39B8-4FE3-8BE7-D7C61C4E7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7E9AB-D657-4966-914A-03CCBEE7AC2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623531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>
            <a:extLst>
              <a:ext uri="{FF2B5EF4-FFF2-40B4-BE49-F238E27FC236}">
                <a16:creationId xmlns:a16="http://schemas.microsoft.com/office/drawing/2014/main" id="{DF6F5417-9D08-4C2E-8785-47A4FC861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E3A37-BB9F-4D4A-9273-A8B5F68F1ED5}" type="datetimeFigureOut">
              <a:rPr lang="pl-PL"/>
              <a:pPr>
                <a:defRPr/>
              </a:pPr>
              <a:t>16.11.2018</a:t>
            </a:fld>
            <a:endParaRPr lang="pl-PL"/>
          </a:p>
        </p:txBody>
      </p:sp>
      <p:sp>
        <p:nvSpPr>
          <p:cNvPr id="8" name="Symbol zastępczy stopki 4">
            <a:extLst>
              <a:ext uri="{FF2B5EF4-FFF2-40B4-BE49-F238E27FC236}">
                <a16:creationId xmlns:a16="http://schemas.microsoft.com/office/drawing/2014/main" id="{E6FE56F8-DA24-46F4-9AE0-CC04309A6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id="{C02E8438-CFD4-437D-B461-32D16208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E20A4-D7C6-42F5-94F2-0243615B0E75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786105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8CB20E82-353A-470E-B617-F41C9AE17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DB803-36E4-416F-923F-DB36BBCA0C2F}" type="datetimeFigureOut">
              <a:rPr lang="pl-PL"/>
              <a:pPr>
                <a:defRPr/>
              </a:pPr>
              <a:t>16.11.2018</a:t>
            </a:fld>
            <a:endParaRPr lang="pl-PL"/>
          </a:p>
        </p:txBody>
      </p:sp>
      <p:sp>
        <p:nvSpPr>
          <p:cNvPr id="4" name="Symbol zastępczy stopki 4">
            <a:extLst>
              <a:ext uri="{FF2B5EF4-FFF2-40B4-BE49-F238E27FC236}">
                <a16:creationId xmlns:a16="http://schemas.microsoft.com/office/drawing/2014/main" id="{A1D4FAAE-BBD7-4B14-8FD9-A7411CEC8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12ED3FFC-B177-443D-B878-1263BF65F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28822-B278-4C8E-8E7C-BE3D1B080E67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8750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az 12" descr="tło b.tif">
            <a:extLst>
              <a:ext uri="{FF2B5EF4-FFF2-40B4-BE49-F238E27FC236}">
                <a16:creationId xmlns:a16="http://schemas.microsoft.com/office/drawing/2014/main" id="{3DB213BF-8640-42DE-971B-31A66D002AD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Symbol zastępczy tytułu 1">
            <a:extLst>
              <a:ext uri="{FF2B5EF4-FFF2-40B4-BE49-F238E27FC236}">
                <a16:creationId xmlns:a16="http://schemas.microsoft.com/office/drawing/2014/main" id="{154632CA-2D84-47D7-86E8-4789A9324A6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28625" y="1071563"/>
            <a:ext cx="82296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sp>
        <p:nvSpPr>
          <p:cNvPr id="1028" name="Symbol zastępczy tekstu 2">
            <a:extLst>
              <a:ext uri="{FF2B5EF4-FFF2-40B4-BE49-F238E27FC236}">
                <a16:creationId xmlns:a16="http://schemas.microsoft.com/office/drawing/2014/main" id="{56B8CB33-B698-42F3-967F-DA2C3284F5C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2357438"/>
            <a:ext cx="8229600" cy="376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032" r:id="rId1"/>
    <p:sldLayoutId id="2147487033" r:id="rId2"/>
    <p:sldLayoutId id="2147487034" r:id="rId3"/>
  </p:sldLayoutIdLst>
  <p:transition>
    <p:fade thruBlk="1"/>
  </p:transition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ymbol zastępczy tytułu 1">
            <a:extLst>
              <a:ext uri="{FF2B5EF4-FFF2-40B4-BE49-F238E27FC236}">
                <a16:creationId xmlns:a16="http://schemas.microsoft.com/office/drawing/2014/main" id="{99A73569-142F-4FF6-94DA-BED0BCCA1F7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sp>
        <p:nvSpPr>
          <p:cNvPr id="2051" name="Symbol zastępczy tekstu 2">
            <a:extLst>
              <a:ext uri="{FF2B5EF4-FFF2-40B4-BE49-F238E27FC236}">
                <a16:creationId xmlns:a16="http://schemas.microsoft.com/office/drawing/2014/main" id="{43C8D12C-E82A-4AA1-B5DF-4DCDA638530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B638BDB-3B59-4306-85F8-34D733644D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C098529-EC35-4D8C-AA52-8847400EA3A0}" type="datetimeFigureOut">
              <a:rPr lang="pl-PL"/>
              <a:pPr>
                <a:defRPr/>
              </a:pPr>
              <a:t>16.11.2018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BDBD7E7-E7C4-4F7E-8FA6-6E02C12D87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4178808-8E50-4F70-ABC4-BC7A5AFE6B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D7D6CC2-56B1-4621-ACB5-707B3ABC296C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021" r:id="rId1"/>
    <p:sldLayoutId id="2147487022" r:id="rId2"/>
    <p:sldLayoutId id="2147487023" r:id="rId3"/>
    <p:sldLayoutId id="2147487024" r:id="rId4"/>
    <p:sldLayoutId id="2147487025" r:id="rId5"/>
    <p:sldLayoutId id="2147487026" r:id="rId6"/>
    <p:sldLayoutId id="2147487027" r:id="rId7"/>
    <p:sldLayoutId id="2147487028" r:id="rId8"/>
    <p:sldLayoutId id="2147487029" r:id="rId9"/>
    <p:sldLayoutId id="2147487030" r:id="rId10"/>
    <p:sldLayoutId id="21474870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id="{902A3533-6D58-41F7-B91B-873F487601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504" y="2132856"/>
            <a:ext cx="5184576" cy="2786082"/>
          </a:xfrm>
          <a:noFill/>
          <a:ln>
            <a:miter lim="800000"/>
            <a:headEnd/>
            <a:tailEnd/>
          </a:ln>
          <a:effectLst>
            <a:glow rad="101600">
              <a:srgbClr val="92D050">
                <a:alpha val="60000"/>
              </a:srgbClr>
            </a:glow>
          </a:effectLst>
          <a:extLst/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pl-PL" sz="2000" b="1" dirty="0">
                <a:ln w="3175" cmpd="sng">
                  <a:noFill/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Postępy we wdrażaniu</a:t>
            </a:r>
            <a:br>
              <a:rPr lang="pl-PL" sz="2000" b="1" dirty="0">
                <a:ln w="3175" cmpd="sng">
                  <a:noFill/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ln w="3175" cmpd="sng">
                  <a:noFill/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Programu Operacyjnego Infrastruktura </a:t>
            </a:r>
            <a:br>
              <a:rPr lang="pl-PL" sz="2000" b="1" dirty="0">
                <a:ln w="3175" cmpd="sng">
                  <a:noFill/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ln w="3175" cmpd="sng">
                  <a:noFill/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Środowisko 2014-2020</a:t>
            </a:r>
            <a:br>
              <a:rPr lang="pl-PL" sz="2000" b="1" dirty="0">
                <a:ln w="3175" cmpd="sng">
                  <a:noFill/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ln w="3175" cmpd="sng">
                  <a:noFill/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Sektor środowiska</a:t>
            </a:r>
            <a:br>
              <a:rPr lang="pl-PL" sz="2400" b="1" dirty="0">
                <a:ln w="3175" cmpd="sng">
                  <a:noFill/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b="1" dirty="0">
              <a:ln w="3175" cmpd="sng">
                <a:noFill/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ytuł 6">
            <a:extLst>
              <a:ext uri="{FF2B5EF4-FFF2-40B4-BE49-F238E27FC236}">
                <a16:creationId xmlns:a16="http://schemas.microsoft.com/office/drawing/2014/main" id="{F1CEC821-3A28-441A-9F8C-037F4B6E523D}"/>
              </a:ext>
            </a:extLst>
          </p:cNvPr>
          <p:cNvSpPr txBox="1">
            <a:spLocks/>
          </p:cNvSpPr>
          <p:nvPr/>
        </p:nvSpPr>
        <p:spPr bwMode="auto">
          <a:xfrm>
            <a:off x="5220072" y="4077072"/>
            <a:ext cx="3757700" cy="141793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>
            <a:glow rad="101600">
              <a:srgbClr val="92D050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pl-PL" sz="1600" b="1" dirty="0">
                <a:ln w="3175" cmpd="sng">
                  <a:noFill/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Joanna Książek-</a:t>
            </a:r>
            <a:r>
              <a:rPr lang="pl-PL" sz="1600" b="1" dirty="0" err="1">
                <a:ln w="3175" cmpd="sng">
                  <a:noFill/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Wieder</a:t>
            </a:r>
            <a:br>
              <a:rPr lang="pl-PL" sz="1600" b="1" dirty="0">
                <a:ln w="3175" cmpd="sng">
                  <a:noFill/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600" b="1" dirty="0">
                <a:ln w="3175" cmpd="sng">
                  <a:noFill/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Dyrektor Departamentu Funduszy Ekologicznych</a:t>
            </a:r>
            <a:br>
              <a:rPr lang="pl-PL" sz="1600" b="1" dirty="0">
                <a:ln w="3175" cmpd="sng">
                  <a:noFill/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600" b="1" dirty="0">
                <a:ln w="3175" cmpd="sng">
                  <a:noFill/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Ministerstwo Środowiska</a:t>
            </a:r>
            <a:endParaRPr lang="en-US" sz="1600" b="1" dirty="0">
              <a:ln w="3175" cmpd="sng">
                <a:noFill/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0119B6-F90D-4F47-8A5D-6889E8274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404813"/>
            <a:ext cx="8329613" cy="78105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Postęp we wdrażaniu </a:t>
            </a:r>
            <a:r>
              <a:rPr lang="pl-PL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POIiŚ</a:t>
            </a:r>
            <a:r>
              <a:rPr lang="pl-PL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2014-2020 w sektorze środowiska</a:t>
            </a:r>
            <a:br>
              <a:rPr lang="pl-PL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pl-PL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- stan na 13.11.2018 r.</a:t>
            </a:r>
            <a:endParaRPr lang="pl-PL" sz="2000" b="1" i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881BA7C-7C65-45EA-8552-F82957F9E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213" y="1628775"/>
            <a:ext cx="8229600" cy="487363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Poziom zakontraktowania środków w ramach poszczególnych działań</a:t>
            </a:r>
          </a:p>
        </p:txBody>
      </p:sp>
      <p:sp>
        <p:nvSpPr>
          <p:cNvPr id="18436" name="Symbol zastępczy numeru slajdu 4">
            <a:extLst>
              <a:ext uri="{FF2B5EF4-FFF2-40B4-BE49-F238E27FC236}">
                <a16:creationId xmlns:a16="http://schemas.microsoft.com/office/drawing/2014/main" id="{05BACAD4-1BCB-4800-9878-F10F23ADB85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8143875" y="6356350"/>
            <a:ext cx="5429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31EC109-32D2-4B63-838D-B223C7BC7E91}" type="slidenum">
              <a:rPr lang="pl-PL" altLang="pl-PL" sz="1200" b="0" smtClean="0">
                <a:solidFill>
                  <a:srgbClr val="37609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pl-PL" altLang="pl-PL" sz="1200" b="0">
              <a:solidFill>
                <a:srgbClr val="376092"/>
              </a:solidFill>
              <a:latin typeface="Arial" panose="020B06040202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E5C27C5-6303-40D2-85EA-9ECB99F9B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5176" y="1648921"/>
            <a:ext cx="9031464" cy="4992534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841AF3-1561-41B7-A8D3-A70377C49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404813"/>
            <a:ext cx="8329613" cy="78105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Postęp we wdrażaniu </a:t>
            </a:r>
            <a:r>
              <a:rPr lang="pl-PL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POIiŚ</a:t>
            </a:r>
            <a:r>
              <a:rPr lang="pl-PL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2014-2020 w sektorze środowiska</a:t>
            </a:r>
            <a:br>
              <a:rPr lang="pl-PL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pl-PL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- stan na 13.11.2018 r.</a:t>
            </a:r>
            <a:endParaRPr lang="pl-PL" sz="2000" i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233DA68-4F90-4CD2-8D1C-300981B75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428750"/>
            <a:ext cx="8229600" cy="4857750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/>
            </a:pPr>
            <a:r>
              <a:rPr lang="pl-PL" sz="1800" b="1" i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Wnioski o płatność</a:t>
            </a:r>
          </a:p>
          <a:p>
            <a:pPr marL="355600" indent="-35560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pl-PL" sz="1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Beneficjenci złożyli dotychczas </a:t>
            </a: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3 328 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wniosków o płatność na kwotę wkładu UE wynoszącą </a:t>
            </a: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7,9 mld 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zł </a:t>
            </a:r>
          </a:p>
          <a:p>
            <a:pPr marL="0" indent="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/>
            </a:pPr>
            <a:r>
              <a:rPr lang="pl-PL" sz="1800" b="1" i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Płatności</a:t>
            </a:r>
          </a:p>
          <a:p>
            <a:pPr marL="355600" indent="-35560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pl-PL" sz="1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Na rzecz beneficjentów wypłacono dotychczas kwotę </a:t>
            </a: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2,5 mld zł, 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 stanowi </a:t>
            </a: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16% 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dostępnej dla sektora środowiska alokacji</a:t>
            </a:r>
            <a:endParaRPr lang="pl-PL" sz="1800" i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2000" i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40" name="Symbol zastępczy numeru slajdu 4">
            <a:extLst>
              <a:ext uri="{FF2B5EF4-FFF2-40B4-BE49-F238E27FC236}">
                <a16:creationId xmlns:a16="http://schemas.microsoft.com/office/drawing/2014/main" id="{C296ED2D-E126-4BC7-A388-EDC9DA803A0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8143875" y="6356350"/>
            <a:ext cx="5429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28DD84E-9F98-4733-8230-A8BA4A16B6BA}" type="slidenum">
              <a:rPr lang="pl-PL" altLang="pl-PL" sz="1200" b="0" smtClean="0">
                <a:solidFill>
                  <a:srgbClr val="37609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pl-PL" altLang="pl-PL" sz="1200" b="0">
              <a:solidFill>
                <a:srgbClr val="376092"/>
              </a:solidFill>
              <a:latin typeface="Arial" panose="020B0604020202020204" pitchFamily="34" charset="0"/>
            </a:endParaRPr>
          </a:p>
        </p:txBody>
      </p:sp>
      <p:sp>
        <p:nvSpPr>
          <p:cNvPr id="14341" name="AutoShape 18">
            <a:extLst>
              <a:ext uri="{FF2B5EF4-FFF2-40B4-BE49-F238E27FC236}">
                <a16:creationId xmlns:a16="http://schemas.microsoft.com/office/drawing/2014/main" id="{01FFB0C2-674F-4A03-BB94-18628DAE50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2225" y="1587500"/>
            <a:ext cx="463550" cy="4402138"/>
          </a:xfrm>
          <a:prstGeom prst="roundRect">
            <a:avLst>
              <a:gd name="adj" fmla="val 33426"/>
            </a:avLst>
          </a:prstGeom>
          <a:solidFill>
            <a:srgbClr val="0089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pl-PL" sz="4400"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3172106869"/>
      </p:ext>
    </p:extLst>
  </p:cSld>
  <p:clrMapOvr>
    <a:masterClrMapping/>
  </p:clrMapOvr>
  <p:transition spd="med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zaokrąglony 4">
            <a:extLst>
              <a:ext uri="{FF2B5EF4-FFF2-40B4-BE49-F238E27FC236}">
                <a16:creationId xmlns:a16="http://schemas.microsoft.com/office/drawing/2014/main" id="{C260B09C-ECC0-44D6-AE8C-668593B02956}"/>
              </a:ext>
            </a:extLst>
          </p:cNvPr>
          <p:cNvSpPr/>
          <p:nvPr/>
        </p:nvSpPr>
        <p:spPr>
          <a:xfrm>
            <a:off x="-900113" y="4508500"/>
            <a:ext cx="3816351" cy="2520950"/>
          </a:xfrm>
          <a:prstGeom prst="roundRect">
            <a:avLst>
              <a:gd name="adj" fmla="val 11795"/>
            </a:avLst>
          </a:prstGeom>
          <a:solidFill>
            <a:srgbClr val="89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>
              <a:latin typeface="Myriad Pro" pitchFamily="34" charset="0"/>
            </a:endParaRPr>
          </a:p>
        </p:txBody>
      </p:sp>
      <p:sp>
        <p:nvSpPr>
          <p:cNvPr id="20483" name="Tytuł 1">
            <a:extLst>
              <a:ext uri="{FF2B5EF4-FFF2-40B4-BE49-F238E27FC236}">
                <a16:creationId xmlns:a16="http://schemas.microsoft.com/office/drawing/2014/main" id="{5C98176B-A42C-4C9D-98FD-0A9F34F57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428625"/>
            <a:ext cx="8329613" cy="781050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Planowane efekty realizacji dotychczas wspartych projektów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86742A-11C2-45B4-9E36-0AAF9156A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428750"/>
            <a:ext cx="8229600" cy="2720975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/>
            </a:pPr>
            <a:r>
              <a:rPr lang="pl-PL" sz="1800" b="1" i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2.1 (adaptacja do zmian klimatu)</a:t>
            </a:r>
          </a:p>
          <a:p>
            <a:pPr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Zmagazynowanie </a:t>
            </a:r>
            <a:r>
              <a:rPr lang="pl-PL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ok 3 mln m</a:t>
            </a:r>
            <a:r>
              <a:rPr lang="pl-PL" sz="1600" b="1" baseline="300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wody w ramach małej retencji</a:t>
            </a:r>
          </a:p>
          <a:p>
            <a:pPr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Budowa zbiorników przeciwpowodziowych o pojemność </a:t>
            </a:r>
            <a:r>
              <a:rPr lang="pl-PL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ponad 200 mln m</a:t>
            </a:r>
            <a:r>
              <a:rPr lang="pl-PL" sz="1600" b="1" baseline="300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</a:t>
            </a:r>
          </a:p>
          <a:p>
            <a:pPr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Objęcie środkami ochrony przeciwpowodziowej </a:t>
            </a:r>
            <a:r>
              <a:rPr lang="pl-PL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prawie 1,4 mln osób</a:t>
            </a:r>
          </a:p>
          <a:p>
            <a:pPr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Doposażenie </a:t>
            </a:r>
            <a:r>
              <a:rPr lang="pl-PL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17 jednostek służb ratowniczych 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do prowadzenia akcji ratowniczych </a:t>
            </a:r>
            <a:b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 usuwania skutków awarii i katastrof</a:t>
            </a:r>
          </a:p>
          <a:p>
            <a:pPr marL="0" indent="0" eaLnBrk="1" fontAlgn="auto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2000" i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2000" i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2000" i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485" name="Symbol zastępczy numeru slajdu 4">
            <a:extLst>
              <a:ext uri="{FF2B5EF4-FFF2-40B4-BE49-F238E27FC236}">
                <a16:creationId xmlns:a16="http://schemas.microsoft.com/office/drawing/2014/main" id="{ECA4E7A5-E83D-47CE-92D7-CF8FAA15B0C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8143875" y="6356350"/>
            <a:ext cx="5429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9398DD3-4443-4CB5-95F2-0C597C9C4DD1}" type="slidenum">
              <a:rPr lang="pl-PL" altLang="pl-PL" sz="1200" b="0" smtClean="0">
                <a:solidFill>
                  <a:srgbClr val="37609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pl-PL" altLang="pl-PL" sz="1200" b="0">
              <a:solidFill>
                <a:srgbClr val="376092"/>
              </a:solidFill>
              <a:latin typeface="Arial" panose="020B0604020202020204" pitchFamily="34" charset="0"/>
            </a:endParaRPr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58B2C453-FDEA-45AB-9FD8-8E500DA82C9F}"/>
              </a:ext>
            </a:extLst>
          </p:cNvPr>
          <p:cNvSpPr txBox="1">
            <a:spLocks/>
          </p:cNvSpPr>
          <p:nvPr/>
        </p:nvSpPr>
        <p:spPr bwMode="auto">
          <a:xfrm>
            <a:off x="3492500" y="4149725"/>
            <a:ext cx="5194300" cy="23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Przeprowadzenie działań z zakresu ochrony brzegów morskich na długości </a:t>
            </a:r>
            <a:r>
              <a:rPr lang="pl-PL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ponad 25 km</a:t>
            </a:r>
          </a:p>
          <a:p>
            <a:pPr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Podjęcie działań związanych z zabezpieczeniem przed niekorzystnymi zjawiskami pogodowymi </a:t>
            </a:r>
            <a:b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 </a:t>
            </a:r>
            <a:r>
              <a:rPr lang="pl-PL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17 miastach</a:t>
            </a:r>
            <a:endParaRPr lang="pl-PL" sz="2000" b="1" i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2000" i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2000" i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8196D414-F67A-4A95-9B2F-28CBF32A80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59" y="4065610"/>
            <a:ext cx="2819375" cy="23742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1"/>
            </a:solidFill>
          </a:ln>
          <a:effectLst/>
        </p:spPr>
      </p:pic>
    </p:spTree>
  </p:cSld>
  <p:clrMapOvr>
    <a:masterClrMapping/>
  </p:clrMapOvr>
  <p:transition spd="med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zaokrąglony 4">
            <a:extLst>
              <a:ext uri="{FF2B5EF4-FFF2-40B4-BE49-F238E27FC236}">
                <a16:creationId xmlns:a16="http://schemas.microsoft.com/office/drawing/2014/main" id="{6B3ED19C-4559-4359-9A0D-02BECFF1731E}"/>
              </a:ext>
            </a:extLst>
          </p:cNvPr>
          <p:cNvSpPr/>
          <p:nvPr/>
        </p:nvSpPr>
        <p:spPr>
          <a:xfrm>
            <a:off x="6516688" y="1557338"/>
            <a:ext cx="1800225" cy="5164137"/>
          </a:xfrm>
          <a:prstGeom prst="roundRect">
            <a:avLst>
              <a:gd name="adj" fmla="val 11795"/>
            </a:avLst>
          </a:prstGeom>
          <a:solidFill>
            <a:srgbClr val="89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>
              <a:latin typeface="Myriad Pro" pitchFamily="34" charset="0"/>
            </a:endParaRPr>
          </a:p>
        </p:txBody>
      </p:sp>
      <p:sp>
        <p:nvSpPr>
          <p:cNvPr id="22531" name="Tytuł 1">
            <a:extLst>
              <a:ext uri="{FF2B5EF4-FFF2-40B4-BE49-F238E27FC236}">
                <a16:creationId xmlns:a16="http://schemas.microsoft.com/office/drawing/2014/main" id="{8FB2FAD0-3B0A-4143-B678-FF487BB2C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428625"/>
            <a:ext cx="8329613" cy="781050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Planowane efekty realizacji dotychczas wspartych projektów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86742A-11C2-45B4-9E36-0AAF9156A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428750"/>
            <a:ext cx="5654675" cy="4857750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/>
            </a:pPr>
            <a:r>
              <a:rPr lang="pl-PL" sz="1800" b="1" i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2.2 (gospodarka odpadami)</a:t>
            </a:r>
            <a:endParaRPr lang="pl-PL" sz="1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lnSpc>
                <a:spcPct val="113000"/>
              </a:lnSpc>
              <a:spcBef>
                <a:spcPts val="0"/>
              </a:spcBef>
              <a:spcAft>
                <a:spcPts val="1600"/>
              </a:spcAft>
              <a:defRPr/>
            </a:pP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Budowa lub modernizacja </a:t>
            </a:r>
            <a:r>
              <a:rPr lang="pl-PL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8 zakładów 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zagospodarowania odpadów komunalnych, o mocy przerobowej wynoszącej ok </a:t>
            </a:r>
            <a:r>
              <a:rPr lang="pl-PL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350 tys. t/rok</a:t>
            </a:r>
          </a:p>
          <a:p>
            <a:pPr eaLnBrk="1" fontAlgn="auto" hangingPunct="1">
              <a:lnSpc>
                <a:spcPct val="113000"/>
              </a:lnSpc>
              <a:spcBef>
                <a:spcPts val="0"/>
              </a:spcBef>
              <a:spcAft>
                <a:spcPts val="1600"/>
              </a:spcAft>
              <a:defRPr/>
            </a:pP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Wsparcie </a:t>
            </a:r>
            <a:r>
              <a:rPr lang="pl-PL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48 punktów 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selektywnej zbiórki odpadów komunalnych</a:t>
            </a:r>
          </a:p>
          <a:p>
            <a:pPr eaLnBrk="1" fontAlgn="auto" hangingPunct="1">
              <a:lnSpc>
                <a:spcPct val="113000"/>
              </a:lnSpc>
              <a:spcBef>
                <a:spcPts val="0"/>
              </a:spcBef>
              <a:spcAft>
                <a:spcPts val="1600"/>
              </a:spcAft>
              <a:defRPr/>
            </a:pP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Objęcie wspartym systemem zagospodarowania odpadów komunalnych prawie </a:t>
            </a:r>
            <a:r>
              <a:rPr lang="pl-PL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4,7 mln osób</a:t>
            </a:r>
          </a:p>
          <a:p>
            <a:pPr eaLnBrk="1" fontAlgn="auto" hangingPunct="1">
              <a:lnSpc>
                <a:spcPct val="113000"/>
              </a:lnSpc>
              <a:spcBef>
                <a:spcPts val="0"/>
              </a:spcBef>
              <a:spcAft>
                <a:spcPts val="1600"/>
              </a:spcAft>
              <a:defRPr/>
            </a:pP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Uzyskanie dodatkowych mocy przerobowych w zakresie recyklingu odpadów w wysokości ponad </a:t>
            </a:r>
            <a:r>
              <a:rPr lang="pl-PL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25 tys. t/rok</a:t>
            </a:r>
            <a:endParaRPr lang="pl-PL" sz="20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2000" i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533" name="Symbol zastępczy numeru slajdu 4">
            <a:extLst>
              <a:ext uri="{FF2B5EF4-FFF2-40B4-BE49-F238E27FC236}">
                <a16:creationId xmlns:a16="http://schemas.microsoft.com/office/drawing/2014/main" id="{4D5C8BD4-5B83-4F90-8249-0279DC63B07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8143875" y="6356350"/>
            <a:ext cx="5429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F20E21C-6AD6-4646-8484-C1DB969F8FFD}" type="slidenum">
              <a:rPr lang="pl-PL" altLang="pl-PL" sz="1200" b="0" smtClean="0">
                <a:solidFill>
                  <a:srgbClr val="37609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pl-PL" altLang="pl-PL" sz="1200" b="0">
              <a:solidFill>
                <a:srgbClr val="376092"/>
              </a:solidFill>
              <a:latin typeface="Arial" panose="020B060402020202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78380C8-E128-4591-8E25-9120CF7C0F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632" y="2104019"/>
            <a:ext cx="2610658" cy="3925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1"/>
            </a:solidFill>
          </a:ln>
          <a:effectLst/>
        </p:spPr>
      </p:pic>
    </p:spTree>
  </p:cSld>
  <p:clrMapOvr>
    <a:masterClrMapping/>
  </p:clrMapOvr>
  <p:transition spd="med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zaokrąglony 4">
            <a:extLst>
              <a:ext uri="{FF2B5EF4-FFF2-40B4-BE49-F238E27FC236}">
                <a16:creationId xmlns:a16="http://schemas.microsoft.com/office/drawing/2014/main" id="{C68C12CA-491D-4F64-922C-53B5B9B2BC36}"/>
              </a:ext>
            </a:extLst>
          </p:cNvPr>
          <p:cNvSpPr/>
          <p:nvPr/>
        </p:nvSpPr>
        <p:spPr>
          <a:xfrm>
            <a:off x="-612775" y="6092825"/>
            <a:ext cx="7881938" cy="1008063"/>
          </a:xfrm>
          <a:prstGeom prst="roundRect">
            <a:avLst>
              <a:gd name="adj" fmla="val 11795"/>
            </a:avLst>
          </a:prstGeom>
          <a:solidFill>
            <a:srgbClr val="89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>
              <a:latin typeface="Myriad Pro" pitchFamily="34" charset="0"/>
            </a:endParaRPr>
          </a:p>
        </p:txBody>
      </p:sp>
      <p:sp>
        <p:nvSpPr>
          <p:cNvPr id="24579" name="Tytuł 1">
            <a:extLst>
              <a:ext uri="{FF2B5EF4-FFF2-40B4-BE49-F238E27FC236}">
                <a16:creationId xmlns:a16="http://schemas.microsoft.com/office/drawing/2014/main" id="{4D43D380-6A9D-4AAE-B0D2-7F1A53C92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428625"/>
            <a:ext cx="8329613" cy="781050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Planowane efekty realizacji dotychczas wspartych projektów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86742A-11C2-45B4-9E36-0AAF9156A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428750"/>
            <a:ext cx="8229600" cy="2936875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None/>
              <a:defRPr/>
            </a:pPr>
            <a:r>
              <a:rPr lang="pl-PL" sz="1800" b="1" i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2.3 (gospodarka wodno-ściekowa</a:t>
            </a:r>
          </a:p>
          <a:p>
            <a:pPr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1600"/>
              </a:spcAft>
              <a:defRPr/>
            </a:pP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Budowa lub modernizacja </a:t>
            </a:r>
            <a:r>
              <a:rPr lang="pl-PL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208 oczyszczalni 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ścieków komunalnych</a:t>
            </a:r>
          </a:p>
          <a:p>
            <a:pPr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1600"/>
              </a:spcAft>
              <a:defRPr/>
            </a:pP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Objęcie prawie </a:t>
            </a:r>
            <a:r>
              <a:rPr lang="pl-PL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3,1 mln osób 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ulepszonym systemem oczyszczania ścieków</a:t>
            </a:r>
          </a:p>
          <a:p>
            <a:pPr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1600"/>
              </a:spcAft>
              <a:defRPr/>
            </a:pP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Budowa lub modernizacja ponad </a:t>
            </a:r>
            <a:r>
              <a:rPr lang="pl-PL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5,1 tys. km 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sieci kanalizacji sanitarnej, do której przyłączonych zostanie prawie </a:t>
            </a:r>
            <a:r>
              <a:rPr lang="pl-PL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360 tys. osób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None/>
              <a:defRPr/>
            </a:pPr>
            <a:endParaRPr lang="pl-PL" sz="2000" i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2000" i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2000" i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2000" i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81" name="Symbol zastępczy numeru slajdu 4">
            <a:extLst>
              <a:ext uri="{FF2B5EF4-FFF2-40B4-BE49-F238E27FC236}">
                <a16:creationId xmlns:a16="http://schemas.microsoft.com/office/drawing/2014/main" id="{356DC0F9-6314-43E2-AF6A-DADAF24401C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8143875" y="6356350"/>
            <a:ext cx="5429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03C09E7-CC31-4884-A846-F418F71DC58C}" type="slidenum">
              <a:rPr lang="pl-PL" altLang="pl-PL" sz="1200" b="0" smtClean="0">
                <a:solidFill>
                  <a:srgbClr val="37609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pl-PL" altLang="pl-PL" sz="1200" b="0">
              <a:solidFill>
                <a:srgbClr val="376092"/>
              </a:solidFill>
              <a:latin typeface="Arial" panose="020B0604020202020204" pitchFamily="34" charset="0"/>
            </a:endParaRPr>
          </a:p>
        </p:txBody>
      </p:sp>
      <p:pic>
        <p:nvPicPr>
          <p:cNvPr id="24582" name="Obraz 3">
            <a:extLst>
              <a:ext uri="{FF2B5EF4-FFF2-40B4-BE49-F238E27FC236}">
                <a16:creationId xmlns:a16="http://schemas.microsoft.com/office/drawing/2014/main" id="{EC1BD771-CFB3-4BAE-BBD2-B33E5B649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3960813"/>
            <a:ext cx="3609975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EF7FF19C-4A37-41BE-966C-BA675E0F67E6}"/>
              </a:ext>
            </a:extLst>
          </p:cNvPr>
          <p:cNvSpPr txBox="1">
            <a:spLocks/>
          </p:cNvSpPr>
          <p:nvPr/>
        </p:nvSpPr>
        <p:spPr bwMode="auto">
          <a:xfrm>
            <a:off x="3905250" y="4076700"/>
            <a:ext cx="4691063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1600"/>
              </a:spcAft>
              <a:defRPr/>
            </a:pP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Budowa lub modernizacja ponad </a:t>
            </a:r>
            <a:r>
              <a:rPr lang="pl-PL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tys. km 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sieci wodociągowej</a:t>
            </a:r>
          </a:p>
          <a:p>
            <a:pPr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1600"/>
              </a:spcAft>
              <a:defRPr/>
            </a:pP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Objęcie prawie </a:t>
            </a:r>
            <a:r>
              <a:rPr lang="pl-PL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74 tys. osób 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ulepszonym systemem zaopatrzenia w wodę</a:t>
            </a:r>
            <a:endParaRPr lang="pl-PL" sz="2000" i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2000" i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zaokrąglony 4">
            <a:extLst>
              <a:ext uri="{FF2B5EF4-FFF2-40B4-BE49-F238E27FC236}">
                <a16:creationId xmlns:a16="http://schemas.microsoft.com/office/drawing/2014/main" id="{9CD83D56-FB88-4867-B95F-7BF24310D386}"/>
              </a:ext>
            </a:extLst>
          </p:cNvPr>
          <p:cNvSpPr/>
          <p:nvPr/>
        </p:nvSpPr>
        <p:spPr>
          <a:xfrm>
            <a:off x="5435600" y="3695700"/>
            <a:ext cx="4392613" cy="1871663"/>
          </a:xfrm>
          <a:prstGeom prst="roundRect">
            <a:avLst>
              <a:gd name="adj" fmla="val 11795"/>
            </a:avLst>
          </a:prstGeom>
          <a:solidFill>
            <a:srgbClr val="89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>
              <a:latin typeface="Myriad Pro" pitchFamily="34" charset="0"/>
            </a:endParaRPr>
          </a:p>
        </p:txBody>
      </p:sp>
      <p:sp>
        <p:nvSpPr>
          <p:cNvPr id="26627" name="Tytuł 1">
            <a:extLst>
              <a:ext uri="{FF2B5EF4-FFF2-40B4-BE49-F238E27FC236}">
                <a16:creationId xmlns:a16="http://schemas.microsoft.com/office/drawing/2014/main" id="{627964B2-82B4-4808-888A-314C06121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428625"/>
            <a:ext cx="8329613" cy="781050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Planowane efekty realizacji dotychczas wspartych projektów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86742A-11C2-45B4-9E36-0AAF9156A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428750"/>
            <a:ext cx="8229600" cy="1352550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None/>
              <a:defRPr/>
            </a:pPr>
            <a:r>
              <a:rPr lang="pl-PL" sz="18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2.4 (ochrona przyrody)</a:t>
            </a:r>
          </a:p>
          <a:p>
            <a:pPr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Objęcie siedlisk o powierzchni </a:t>
            </a:r>
            <a:r>
              <a:rPr lang="pl-PL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ponad 35 tys. ha 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wsparciem w zakresie uzyskania lepszego statusu ochrony</a:t>
            </a:r>
            <a:endParaRPr lang="pl-PL" sz="14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4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629" name="Symbol zastępczy numeru slajdu 4">
            <a:extLst>
              <a:ext uri="{FF2B5EF4-FFF2-40B4-BE49-F238E27FC236}">
                <a16:creationId xmlns:a16="http://schemas.microsoft.com/office/drawing/2014/main" id="{3A494884-A8A0-434E-9C63-1AA2B9E87FC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8143875" y="6356350"/>
            <a:ext cx="5429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7F3A79C-037A-4327-9C0A-D02AF5BA8B47}" type="slidenum">
              <a:rPr lang="pl-PL" altLang="pl-PL" sz="1200" b="0" smtClean="0">
                <a:solidFill>
                  <a:srgbClr val="37609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pl-PL" altLang="pl-PL" sz="1200" b="0">
              <a:solidFill>
                <a:srgbClr val="376092"/>
              </a:solidFill>
              <a:latin typeface="Arial" panose="020B0604020202020204" pitchFamily="34" charset="0"/>
            </a:endParaRPr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9AF768CC-88FA-4F31-9E66-B30CD4D9CD2C}"/>
              </a:ext>
            </a:extLst>
          </p:cNvPr>
          <p:cNvSpPr txBox="1">
            <a:spLocks/>
          </p:cNvSpPr>
          <p:nvPr/>
        </p:nvSpPr>
        <p:spPr bwMode="auto">
          <a:xfrm>
            <a:off x="285750" y="2838450"/>
            <a:ext cx="4862513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1600"/>
              </a:spcAft>
              <a:defRPr/>
            </a:pP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Opracowanie prawie </a:t>
            </a:r>
            <a:r>
              <a:rPr lang="pl-PL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288 dokumentów planistycznych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z zakresu ochrony przyrody</a:t>
            </a:r>
          </a:p>
          <a:p>
            <a:pPr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1600"/>
              </a:spcAft>
              <a:defRPr/>
            </a:pP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Wsparcie ośrodków edukacji ekologicznej </a:t>
            </a:r>
            <a:b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 13 Parkach Narodowych</a:t>
            </a:r>
          </a:p>
          <a:p>
            <a:pPr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1600"/>
              </a:spcAft>
              <a:defRPr/>
            </a:pP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Przeprowadzenie </a:t>
            </a:r>
            <a:r>
              <a:rPr lang="pl-PL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34 kampanii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informacyjno- edukacyjnych związanych </a:t>
            </a:r>
            <a:b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z edukacją ekologiczną</a:t>
            </a:r>
          </a:p>
          <a:p>
            <a:pPr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1600"/>
              </a:spcAft>
              <a:defRPr/>
            </a:pP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Objęcie ponad </a:t>
            </a:r>
            <a:r>
              <a:rPr lang="pl-PL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29 mln osób 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zasięgiem realizowanych przedsięwzięć edukacyjno-promocyjnych oraz informacyjnych</a:t>
            </a:r>
            <a:endParaRPr lang="pl-PL" sz="14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4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4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C613015-E6E6-40C4-8D1C-8B22F7CBA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978190"/>
            <a:ext cx="2313485" cy="3478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1"/>
            </a:solidFill>
          </a:ln>
          <a:effectLst/>
        </p:spPr>
      </p:pic>
    </p:spTree>
  </p:cSld>
  <p:clrMapOvr>
    <a:masterClrMapping/>
  </p:clrMapOvr>
  <p:transition spd="med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zaokrąglony 4">
            <a:extLst>
              <a:ext uri="{FF2B5EF4-FFF2-40B4-BE49-F238E27FC236}">
                <a16:creationId xmlns:a16="http://schemas.microsoft.com/office/drawing/2014/main" id="{6B561E98-6705-4325-AA1F-12911A5E9310}"/>
              </a:ext>
            </a:extLst>
          </p:cNvPr>
          <p:cNvSpPr/>
          <p:nvPr/>
        </p:nvSpPr>
        <p:spPr>
          <a:xfrm>
            <a:off x="-828675" y="4729163"/>
            <a:ext cx="4176713" cy="1871662"/>
          </a:xfrm>
          <a:prstGeom prst="roundRect">
            <a:avLst>
              <a:gd name="adj" fmla="val 11795"/>
            </a:avLst>
          </a:prstGeom>
          <a:solidFill>
            <a:srgbClr val="89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>
              <a:latin typeface="Myriad Pro" pitchFamily="34" charset="0"/>
            </a:endParaRPr>
          </a:p>
        </p:txBody>
      </p:sp>
      <p:sp>
        <p:nvSpPr>
          <p:cNvPr id="28675" name="Tytuł 1">
            <a:extLst>
              <a:ext uri="{FF2B5EF4-FFF2-40B4-BE49-F238E27FC236}">
                <a16:creationId xmlns:a16="http://schemas.microsoft.com/office/drawing/2014/main" id="{D87B54BC-4EFD-4E58-AAA9-D2B4F3797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428625"/>
            <a:ext cx="8329613" cy="781050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Planowane efekty realizacji dotychczas wspartych projektów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86742A-11C2-45B4-9E36-0AAF9156A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428750"/>
            <a:ext cx="8229600" cy="2505075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/>
            </a:pPr>
            <a:r>
              <a:rPr lang="pl-PL" sz="1800" b="1" i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2.5 (środowisko miejskie)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1600"/>
              </a:spcAft>
              <a:defRPr/>
            </a:pP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Objęcie rekultywacją prawie </a:t>
            </a:r>
            <a:r>
              <a:rPr lang="pl-PL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176 ha 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zdegradowanych i zanieczyszczonych działalnością człowieka gruntów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1600"/>
              </a:spcAft>
              <a:defRPr/>
            </a:pP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Wsparcie </a:t>
            </a:r>
            <a:r>
              <a:rPr lang="pl-PL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133 ośrodków miejskich 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zakresie realizacji zadań dotyczących zieleni miejskiej</a:t>
            </a:r>
          </a:p>
        </p:txBody>
      </p:sp>
      <p:sp>
        <p:nvSpPr>
          <p:cNvPr id="28677" name="Symbol zastępczy numeru slajdu 4">
            <a:extLst>
              <a:ext uri="{FF2B5EF4-FFF2-40B4-BE49-F238E27FC236}">
                <a16:creationId xmlns:a16="http://schemas.microsoft.com/office/drawing/2014/main" id="{20C73A96-A5A4-490B-AB7C-1E9DE93BD36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8143875" y="6356350"/>
            <a:ext cx="5429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0D34A0E-EEC6-420C-8C98-B7945D2D7A78}" type="slidenum">
              <a:rPr lang="pl-PL" altLang="pl-PL" sz="1200" b="0" smtClean="0">
                <a:solidFill>
                  <a:srgbClr val="37609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pl-PL" altLang="pl-PL" sz="1200" b="0">
              <a:solidFill>
                <a:srgbClr val="376092"/>
              </a:solidFill>
              <a:latin typeface="Arial" panose="020B0604020202020204" pitchFamily="34" charset="0"/>
            </a:endParaRPr>
          </a:p>
        </p:txBody>
      </p:sp>
      <p:pic>
        <p:nvPicPr>
          <p:cNvPr id="28678" name="Obraz 3">
            <a:extLst>
              <a:ext uri="{FF2B5EF4-FFF2-40B4-BE49-F238E27FC236}">
                <a16:creationId xmlns:a16="http://schemas.microsoft.com/office/drawing/2014/main" id="{632852F1-0436-430A-AFD5-D278EEFEF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573463"/>
            <a:ext cx="3633788" cy="245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7B94BB5D-656B-4634-950F-24D6F232DEB7}"/>
              </a:ext>
            </a:extLst>
          </p:cNvPr>
          <p:cNvSpPr txBox="1">
            <a:spLocks/>
          </p:cNvSpPr>
          <p:nvPr/>
        </p:nvSpPr>
        <p:spPr bwMode="auto">
          <a:xfrm>
            <a:off x="3924300" y="3644900"/>
            <a:ext cx="4397375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  <a:spcBef>
                <a:spcPts val="0"/>
              </a:spcBef>
              <a:spcAft>
                <a:spcPts val="1600"/>
              </a:spcAft>
              <a:defRPr/>
            </a:pP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Objęcie pracami w ramach projektów  ponad </a:t>
            </a:r>
            <a:r>
              <a:rPr lang="pl-PL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1 900 ha 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terenów zieleni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1600"/>
              </a:spcAft>
              <a:defRPr/>
            </a:pP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Uzyskanie </a:t>
            </a:r>
            <a:r>
              <a:rPr lang="pl-PL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705 ha 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dodatkowej powierzchni biologicznie czynnej w miastach</a:t>
            </a:r>
            <a:endParaRPr lang="pl-PL" sz="1600" dirty="0">
              <a:solidFill>
                <a:schemeClr val="tx2">
                  <a:lumMod val="40000"/>
                  <a:lumOff val="6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ytuł 1">
            <a:extLst>
              <a:ext uri="{FF2B5EF4-FFF2-40B4-BE49-F238E27FC236}">
                <a16:creationId xmlns:a16="http://schemas.microsoft.com/office/drawing/2014/main" id="{0DE766E3-0092-4BED-9E38-44404000E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404813"/>
            <a:ext cx="8329613" cy="781050"/>
          </a:xfrm>
        </p:spPr>
        <p:txBody>
          <a:bodyPr/>
          <a:lstStyle/>
          <a:p>
            <a:pPr eaLnBrk="1" hangingPunct="1">
              <a:defRPr/>
            </a:pPr>
            <a:r>
              <a:rPr lang="pl-PL" altLang="pl-PL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Przykładowe projekty </a:t>
            </a:r>
            <a:r>
              <a:rPr lang="pl-PL" altLang="pl-PL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gospodarowanie wodami opadowymi</a:t>
            </a:r>
            <a:endParaRPr lang="pl-PL" altLang="pl-PL" sz="2000" i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233DA68-4F90-4CD2-8D1C-300981B75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428750"/>
            <a:ext cx="8229600" cy="4857750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None/>
              <a:defRPr/>
            </a:pPr>
            <a:endParaRPr lang="pl-PL" sz="1800" b="1" i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None/>
              <a:defRPr/>
            </a:pPr>
            <a:r>
              <a:rPr lang="pl-PL" sz="1800" b="1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Tytuł projektu: </a:t>
            </a:r>
            <a:r>
              <a:rPr lang="pl-PL" sz="1800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Rozwój systemu gospodarowania wodami opadowymi na terenie Gdyni</a:t>
            </a:r>
          </a:p>
          <a:p>
            <a:pPr marL="0" indent="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None/>
              <a:defRPr/>
            </a:pPr>
            <a:r>
              <a:rPr lang="pl-PL" sz="1800" b="1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Beneficjent: </a:t>
            </a:r>
            <a:r>
              <a:rPr lang="pl-PL" sz="1800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Gmina Miasta Gdyni</a:t>
            </a:r>
          </a:p>
          <a:p>
            <a:pPr marL="0" indent="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None/>
              <a:defRPr/>
            </a:pPr>
            <a:r>
              <a:rPr lang="pl-PL" sz="1800" b="1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Koszt całkowity: </a:t>
            </a:r>
            <a:r>
              <a:rPr lang="pl-PL" sz="1800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30 mln zł</a:t>
            </a:r>
          </a:p>
          <a:p>
            <a:pPr marL="0" indent="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None/>
              <a:defRPr/>
            </a:pPr>
            <a:r>
              <a:rPr lang="pl-PL" sz="1800" b="1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Wkład UE: </a:t>
            </a:r>
            <a:r>
              <a:rPr lang="pl-PL" sz="1800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25 mln zł</a:t>
            </a:r>
          </a:p>
          <a:p>
            <a:pPr marL="0" indent="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None/>
              <a:defRPr/>
            </a:pPr>
            <a:r>
              <a:rPr lang="pl-PL" sz="1800" b="1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Cel projektu: </a:t>
            </a:r>
            <a:r>
              <a:rPr lang="pl-PL" sz="1800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wzmocnienie odporności na zagrożenia związane ze zmianami klimatu poprzez zwiększenie zabezpieczenia terenów zurbanizowanych Miasta Gdyni przed podtopieniami, </a:t>
            </a:r>
            <a:r>
              <a:rPr lang="pl-PL" sz="1800" i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zalaniami</a:t>
            </a:r>
            <a:r>
              <a:rPr lang="pl-PL" sz="1800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i nagłymi powodziami</a:t>
            </a:r>
          </a:p>
          <a:p>
            <a:pPr marL="0" indent="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None/>
              <a:defRPr/>
            </a:pPr>
            <a:r>
              <a:rPr lang="pl-PL" sz="1800" b="1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Przedmiot projektu: </a:t>
            </a:r>
            <a:r>
              <a:rPr lang="pl-PL" sz="1800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budowa kanalizacji deszczowej, urządzeń podczyszczających, kolektora deszczowego i zbiornika retencyjnego, przebudowa zasklepionych boisk szkolnych</a:t>
            </a:r>
          </a:p>
          <a:p>
            <a:pPr marL="0" indent="0" eaLnBrk="1" fontAlgn="auto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800" i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2000" i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24" name="Symbol zastępczy numeru slajdu 4">
            <a:extLst>
              <a:ext uri="{FF2B5EF4-FFF2-40B4-BE49-F238E27FC236}">
                <a16:creationId xmlns:a16="http://schemas.microsoft.com/office/drawing/2014/main" id="{A0E71EFF-B3F3-41A0-ACB6-3FF97AE2C01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8143875" y="6356350"/>
            <a:ext cx="5429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C6285AE-6030-4C38-AA39-1914E89EAE63}" type="slidenum">
              <a:rPr lang="pl-PL" altLang="pl-PL" sz="1200" b="0" smtClean="0">
                <a:solidFill>
                  <a:srgbClr val="37609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pl-PL" altLang="pl-PL" sz="1200" b="0">
              <a:solidFill>
                <a:srgbClr val="37609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841AF3-1561-41B7-A8D3-A70377C49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404813"/>
            <a:ext cx="8329613" cy="78105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Przykładowe projekty </a:t>
            </a:r>
            <a:r>
              <a:rPr lang="pl-PL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- gospodarowanie wodami opadowymi</a:t>
            </a:r>
            <a:endParaRPr lang="pl-PL" sz="2000" i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771" name="Symbol zastępczy numeru slajdu 4">
            <a:extLst>
              <a:ext uri="{FF2B5EF4-FFF2-40B4-BE49-F238E27FC236}">
                <a16:creationId xmlns:a16="http://schemas.microsoft.com/office/drawing/2014/main" id="{DADF498D-2173-418A-B8C6-BE1C000A44C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8143875" y="6356350"/>
            <a:ext cx="5429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39D776A-BF32-41B2-8495-DA50649C12E3}" type="slidenum">
              <a:rPr lang="pl-PL" altLang="pl-PL" sz="1200" b="0" smtClean="0">
                <a:solidFill>
                  <a:srgbClr val="37609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pl-PL" altLang="pl-PL" sz="1200" b="0">
              <a:solidFill>
                <a:srgbClr val="376092"/>
              </a:solidFill>
              <a:latin typeface="Arial" panose="020B0604020202020204" pitchFamily="34" charset="0"/>
            </a:endParaRPr>
          </a:p>
        </p:txBody>
      </p:sp>
      <p:grpSp>
        <p:nvGrpSpPr>
          <p:cNvPr id="32772" name="Grupa 11">
            <a:extLst>
              <a:ext uri="{FF2B5EF4-FFF2-40B4-BE49-F238E27FC236}">
                <a16:creationId xmlns:a16="http://schemas.microsoft.com/office/drawing/2014/main" id="{9387E59B-7A39-4A30-8576-9FCA5CCA9E72}"/>
              </a:ext>
            </a:extLst>
          </p:cNvPr>
          <p:cNvGrpSpPr>
            <a:grpSpLocks/>
          </p:cNvGrpSpPr>
          <p:nvPr/>
        </p:nvGrpSpPr>
        <p:grpSpPr bwMode="auto">
          <a:xfrm>
            <a:off x="-1084263" y="2060575"/>
            <a:ext cx="11882438" cy="4614863"/>
            <a:chOff x="-1084861" y="2060848"/>
            <a:chExt cx="11882466" cy="4614460"/>
          </a:xfrm>
        </p:grpSpPr>
        <p:sp>
          <p:nvSpPr>
            <p:cNvPr id="32774" name="AutoShape 18">
              <a:extLst>
                <a:ext uri="{FF2B5EF4-FFF2-40B4-BE49-F238E27FC236}">
                  <a16:creationId xmlns:a16="http://schemas.microsoft.com/office/drawing/2014/main" id="{EFA03734-67BB-4F05-AE3F-5CE2B2D415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84861" y="3513066"/>
              <a:ext cx="4464496" cy="2076173"/>
            </a:xfrm>
            <a:prstGeom prst="roundRect">
              <a:avLst>
                <a:gd name="adj" fmla="val 33426"/>
              </a:avLst>
            </a:prstGeom>
            <a:solidFill>
              <a:srgbClr val="0089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pl-PL" sz="4400">
                <a:latin typeface="Myriad Pro"/>
              </a:endParaRPr>
            </a:p>
          </p:txBody>
        </p:sp>
        <p:sp>
          <p:nvSpPr>
            <p:cNvPr id="32775" name="AutoShape 18">
              <a:extLst>
                <a:ext uri="{FF2B5EF4-FFF2-40B4-BE49-F238E27FC236}">
                  <a16:creationId xmlns:a16="http://schemas.microsoft.com/office/drawing/2014/main" id="{DD98068E-9690-45F3-94D3-2CF112570A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3109" y="2636756"/>
              <a:ext cx="4464496" cy="2475562"/>
            </a:xfrm>
            <a:prstGeom prst="roundRect">
              <a:avLst>
                <a:gd name="adj" fmla="val 33426"/>
              </a:avLst>
            </a:prstGeom>
            <a:solidFill>
              <a:srgbClr val="0089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pl-PL" sz="4400">
                <a:latin typeface="Myriad Pro"/>
              </a:endParaRPr>
            </a:p>
          </p:txBody>
        </p:sp>
        <p:sp>
          <p:nvSpPr>
            <p:cNvPr id="32776" name="pole tekstowe 5">
              <a:extLst>
                <a:ext uri="{FF2B5EF4-FFF2-40B4-BE49-F238E27FC236}">
                  <a16:creationId xmlns:a16="http://schemas.microsoft.com/office/drawing/2014/main" id="{35648428-73B8-44FA-927D-AED9CE8A45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520" y="6413698"/>
              <a:ext cx="2448272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l-PL" altLang="pl-PL" sz="1100" i="1">
                  <a:solidFill>
                    <a:schemeClr val="tx2"/>
                  </a:solidFill>
                  <a:latin typeface="Arial" panose="020B0604020202020204" pitchFamily="34" charset="0"/>
                </a:rPr>
                <a:t>Źródło: Gmina Miasta Gdyni</a:t>
              </a:r>
            </a:p>
          </p:txBody>
        </p:sp>
        <p:pic>
          <p:nvPicPr>
            <p:cNvPr id="9" name="Picture 8" descr="ZOH 16 05 2017-3">
              <a:extLst>
                <a:ext uri="{FF2B5EF4-FFF2-40B4-BE49-F238E27FC236}">
                  <a16:creationId xmlns:a16="http://schemas.microsoft.com/office/drawing/2014/main" id="{77DCA117-BBCF-4BC9-B58C-189DA340B2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737" y="3774677"/>
              <a:ext cx="3970729" cy="263902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28575">
              <a:solidFill>
                <a:schemeClr val="bg1"/>
              </a:solidFill>
            </a:ln>
            <a:effectLst/>
            <a:extLst/>
          </p:spPr>
        </p:pic>
        <p:pic>
          <p:nvPicPr>
            <p:cNvPr id="8" name="Picture 9" descr="ZOH 16 05 2017-1">
              <a:extLst>
                <a:ext uri="{FF2B5EF4-FFF2-40B4-BE49-F238E27FC236}">
                  <a16:creationId xmlns:a16="http://schemas.microsoft.com/office/drawing/2014/main" id="{6AD95830-424F-4AD5-8C94-29CBDD1C49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7956" y="2060848"/>
              <a:ext cx="4147407" cy="275687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28575">
              <a:solidFill>
                <a:schemeClr val="bg1"/>
              </a:solidFill>
            </a:ln>
            <a:effectLst/>
            <a:extLst/>
          </p:spPr>
        </p:pic>
        <p:sp>
          <p:nvSpPr>
            <p:cNvPr id="32779" name="pole tekstowe 5">
              <a:extLst>
                <a:ext uri="{FF2B5EF4-FFF2-40B4-BE49-F238E27FC236}">
                  <a16:creationId xmlns:a16="http://schemas.microsoft.com/office/drawing/2014/main" id="{4C31CC06-49A8-46B3-AD0A-D16EBA46FC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3474" y="4832577"/>
              <a:ext cx="2448272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l-PL" altLang="pl-PL" sz="1100" i="1">
                  <a:solidFill>
                    <a:schemeClr val="tx2"/>
                  </a:solidFill>
                  <a:latin typeface="Arial" panose="020B0604020202020204" pitchFamily="34" charset="0"/>
                </a:rPr>
                <a:t>Źródło: Gmina Miasta Gdyni</a:t>
              </a:r>
            </a:p>
          </p:txBody>
        </p:sp>
      </p:grpSp>
      <p:sp>
        <p:nvSpPr>
          <p:cNvPr id="4" name="pole tekstowe 3">
            <a:extLst>
              <a:ext uri="{FF2B5EF4-FFF2-40B4-BE49-F238E27FC236}">
                <a16:creationId xmlns:a16="http://schemas.microsoft.com/office/drawing/2014/main" id="{C34C4ED8-6090-44B8-BF08-CF11B6EF20C8}"/>
              </a:ext>
            </a:extLst>
          </p:cNvPr>
          <p:cNvSpPr txBox="1"/>
          <p:nvPr/>
        </p:nvSpPr>
        <p:spPr>
          <a:xfrm>
            <a:off x="185738" y="2270125"/>
            <a:ext cx="3925887" cy="714375"/>
          </a:xfrm>
          <a:prstGeom prst="round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Budowa zbiornika retencyjnego podziemnego w Gdyni Chyloni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841AF3-1561-41B7-A8D3-A70377C49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404813"/>
            <a:ext cx="8329613" cy="78105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Przykładowe projekty </a:t>
            </a:r>
            <a:r>
              <a:rPr lang="pl-PL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- gospodarowanie wodami opadowymi</a:t>
            </a:r>
            <a:endParaRPr lang="pl-PL" sz="2000" i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819" name="Symbol zastępczy numeru slajdu 4">
            <a:extLst>
              <a:ext uri="{FF2B5EF4-FFF2-40B4-BE49-F238E27FC236}">
                <a16:creationId xmlns:a16="http://schemas.microsoft.com/office/drawing/2014/main" id="{4BEFFDCB-A103-441C-B833-8650EF2EE6A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8143875" y="6356350"/>
            <a:ext cx="5429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4A28461-4AD8-4E9F-913B-C43CB01C2307}" type="slidenum">
              <a:rPr lang="pl-PL" altLang="pl-PL" sz="1200" b="0" smtClean="0">
                <a:solidFill>
                  <a:srgbClr val="37609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pl-PL" altLang="pl-PL" sz="1200" b="0">
              <a:solidFill>
                <a:srgbClr val="376092"/>
              </a:solidFill>
              <a:latin typeface="Arial" panose="020B0604020202020204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C34C4ED8-6090-44B8-BF08-CF11B6EF20C8}"/>
              </a:ext>
            </a:extLst>
          </p:cNvPr>
          <p:cNvSpPr txBox="1"/>
          <p:nvPr/>
        </p:nvSpPr>
        <p:spPr>
          <a:xfrm>
            <a:off x="273050" y="1495425"/>
            <a:ext cx="8064500" cy="714375"/>
          </a:xfrm>
          <a:prstGeom prst="round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Przebudowa zasklepionego boiska szkolnego przy ul. Wolności w Gdyni na terenie Szkoły Podstawowej nr 26 (dawne Gimnazjum nr 2)</a:t>
            </a:r>
          </a:p>
        </p:txBody>
      </p:sp>
      <p:pic>
        <p:nvPicPr>
          <p:cNvPr id="12" name="Picture 15" descr="IMG_2553-1-boisko przed">
            <a:extLst>
              <a:ext uri="{FF2B5EF4-FFF2-40B4-BE49-F238E27FC236}">
                <a16:creationId xmlns:a16="http://schemas.microsoft.com/office/drawing/2014/main" id="{F6C0BB50-0828-4ED9-8344-07A904F5315C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550" y="2566988"/>
            <a:ext cx="2147483647" cy="21474826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1"/>
            </a:solidFill>
            <a:miter lim="800000"/>
            <a:headEnd/>
            <a:tailEnd/>
          </a:ln>
        </p:spPr>
      </p:pic>
      <p:grpSp>
        <p:nvGrpSpPr>
          <p:cNvPr id="34822" name="Grupa 2">
            <a:extLst>
              <a:ext uri="{FF2B5EF4-FFF2-40B4-BE49-F238E27FC236}">
                <a16:creationId xmlns:a16="http://schemas.microsoft.com/office/drawing/2014/main" id="{AAC37D9F-8026-4785-8B35-2CDB85F31CE0}"/>
              </a:ext>
            </a:extLst>
          </p:cNvPr>
          <p:cNvGrpSpPr>
            <a:grpSpLocks/>
          </p:cNvGrpSpPr>
          <p:nvPr/>
        </p:nvGrpSpPr>
        <p:grpSpPr bwMode="auto">
          <a:xfrm>
            <a:off x="-587375" y="2566988"/>
            <a:ext cx="10298113" cy="4013200"/>
            <a:chOff x="-587375" y="2566565"/>
            <a:chExt cx="10298113" cy="4013623"/>
          </a:xfrm>
        </p:grpSpPr>
        <p:grpSp>
          <p:nvGrpSpPr>
            <p:cNvPr id="34823" name="Grupa 23">
              <a:extLst>
                <a:ext uri="{FF2B5EF4-FFF2-40B4-BE49-F238E27FC236}">
                  <a16:creationId xmlns:a16="http://schemas.microsoft.com/office/drawing/2014/main" id="{F465765F-386E-43E1-A3FB-1751D92CB4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587375" y="2566988"/>
              <a:ext cx="10298113" cy="4013200"/>
              <a:chOff x="-612576" y="2375176"/>
              <a:chExt cx="10297145" cy="4014197"/>
            </a:xfrm>
          </p:grpSpPr>
          <p:grpSp>
            <p:nvGrpSpPr>
              <p:cNvPr id="34825" name="Grupa 22">
                <a:extLst>
                  <a:ext uri="{FF2B5EF4-FFF2-40B4-BE49-F238E27FC236}">
                    <a16:creationId xmlns:a16="http://schemas.microsoft.com/office/drawing/2014/main" id="{A95B096A-3224-494E-AA37-DD160FEBA7A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612576" y="2375176"/>
                <a:ext cx="10297145" cy="4014197"/>
                <a:chOff x="-612577" y="2365780"/>
                <a:chExt cx="10297145" cy="4014197"/>
              </a:xfrm>
            </p:grpSpPr>
            <p:sp>
              <p:nvSpPr>
                <p:cNvPr id="34828" name="AutoShape 18">
                  <a:extLst>
                    <a:ext uri="{FF2B5EF4-FFF2-40B4-BE49-F238E27FC236}">
                      <a16:creationId xmlns:a16="http://schemas.microsoft.com/office/drawing/2014/main" id="{4450BCFA-3798-4810-8611-811994D74E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612577" y="3513066"/>
                  <a:ext cx="10297145" cy="2076173"/>
                </a:xfrm>
                <a:prstGeom prst="roundRect">
                  <a:avLst>
                    <a:gd name="adj" fmla="val 33426"/>
                  </a:avLst>
                </a:prstGeom>
                <a:solidFill>
                  <a:srgbClr val="0089B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pl-PL" sz="4400">
                    <a:latin typeface="Myriad Pro"/>
                  </a:endParaRPr>
                </a:p>
              </p:txBody>
            </p:sp>
            <p:grpSp>
              <p:nvGrpSpPr>
                <p:cNvPr id="34829" name="Grupa 21">
                  <a:extLst>
                    <a:ext uri="{FF2B5EF4-FFF2-40B4-BE49-F238E27FC236}">
                      <a16:creationId xmlns:a16="http://schemas.microsoft.com/office/drawing/2014/main" id="{62AF6BC3-A8A9-45D5-9BFF-F9BD806520B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639" y="2365780"/>
                  <a:ext cx="8966976" cy="4014197"/>
                  <a:chOff x="56639" y="2365780"/>
                  <a:chExt cx="8966976" cy="4014197"/>
                </a:xfrm>
              </p:grpSpPr>
              <p:grpSp>
                <p:nvGrpSpPr>
                  <p:cNvPr id="34830" name="Grupa 16">
                    <a:extLst>
                      <a:ext uri="{FF2B5EF4-FFF2-40B4-BE49-F238E27FC236}">
                        <a16:creationId xmlns:a16="http://schemas.microsoft.com/office/drawing/2014/main" id="{DD026437-0E3E-49DC-B4CE-D47C5A9AECB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6639" y="2365780"/>
                    <a:ext cx="2879094" cy="2483916"/>
                    <a:chOff x="-102279" y="2708920"/>
                    <a:chExt cx="2879094" cy="2483916"/>
                  </a:xfrm>
                </p:grpSpPr>
                <p:sp>
                  <p:nvSpPr>
                    <p:cNvPr id="34837" name="pole tekstowe 5">
                      <a:extLst>
                        <a:ext uri="{FF2B5EF4-FFF2-40B4-BE49-F238E27FC236}">
                          <a16:creationId xmlns:a16="http://schemas.microsoft.com/office/drawing/2014/main" id="{38EAF3C8-D1F9-4D05-A1EF-80B4FD9CF4FD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-102279" y="4931226"/>
                      <a:ext cx="2448272" cy="26161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pl-PL" altLang="pl-PL" sz="1100" i="1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Źródło: Gmina Miasta Gdyni</a:t>
                      </a:r>
                    </a:p>
                  </p:txBody>
                </p:sp>
              </p:grpSp>
              <p:grpSp>
                <p:nvGrpSpPr>
                  <p:cNvPr id="34831" name="Grupa 17">
                    <a:extLst>
                      <a:ext uri="{FF2B5EF4-FFF2-40B4-BE49-F238E27FC236}">
                        <a16:creationId xmlns:a16="http://schemas.microsoft.com/office/drawing/2014/main" id="{47ECB94C-77A9-4D2D-8A44-9E82BB61CA9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45057" y="3925344"/>
                    <a:ext cx="2878558" cy="2454633"/>
                    <a:chOff x="6186143" y="3844641"/>
                    <a:chExt cx="2878558" cy="2454633"/>
                  </a:xfrm>
                </p:grpSpPr>
                <p:sp>
                  <p:nvSpPr>
                    <p:cNvPr id="34835" name="pole tekstowe 5">
                      <a:extLst>
                        <a:ext uri="{FF2B5EF4-FFF2-40B4-BE49-F238E27FC236}">
                          <a16:creationId xmlns:a16="http://schemas.microsoft.com/office/drawing/2014/main" id="{7FA0B411-D7CA-455D-A526-EA23E5795E7C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186143" y="6037664"/>
                      <a:ext cx="2448272" cy="26161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pl-PL" altLang="pl-PL" sz="1100" i="1">
                          <a:solidFill>
                            <a:schemeClr val="tx2"/>
                          </a:solidFill>
                          <a:latin typeface="Arial" panose="020B0604020202020204" pitchFamily="34" charset="0"/>
                        </a:rPr>
                        <a:t>Źródło: Gmina Miasta Gdyni</a:t>
                      </a:r>
                    </a:p>
                  </p:txBody>
                </p:sp>
                <p:pic>
                  <p:nvPicPr>
                    <p:cNvPr id="14" name="Picture 25" descr="SAM_6270-1boisko po przebudowie">
                      <a:extLst>
                        <a:ext uri="{FF2B5EF4-FFF2-40B4-BE49-F238E27FC236}">
                          <a16:creationId xmlns:a16="http://schemas.microsoft.com/office/drawing/2014/main" id="{D1C7283E-85B6-40F5-9EAD-A7EE6FC9D1D4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>
                    <a:xfrm>
                      <a:off x="6186143" y="3844641"/>
                      <a:ext cx="2878558" cy="2160000"/>
                    </a:xfrm>
                    <a:prstGeom prst="roundRect">
                      <a:avLst>
                        <a:gd name="adj" fmla="val 8594"/>
                      </a:avLst>
                    </a:prstGeom>
                    <a:solidFill>
                      <a:srgbClr val="FFFFFF">
                        <a:shade val="85000"/>
                      </a:srgbClr>
                    </a:solidFill>
                    <a:ln w="28575">
                      <a:solidFill>
                        <a:schemeClr val="bg1"/>
                      </a:solidFill>
                      <a:miter lim="800000"/>
                      <a:headEnd/>
                      <a:tailEnd/>
                    </a:ln>
                    <a:effectLst/>
                    <a:extLst/>
                  </p:spPr>
                </p:pic>
              </p:grpSp>
              <p:grpSp>
                <p:nvGrpSpPr>
                  <p:cNvPr id="34832" name="Grupa 15">
                    <a:extLst>
                      <a:ext uri="{FF2B5EF4-FFF2-40B4-BE49-F238E27FC236}">
                        <a16:creationId xmlns:a16="http://schemas.microsoft.com/office/drawing/2014/main" id="{17A48058-7C14-4F92-8F54-9BC961D9434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35833" y="3112401"/>
                    <a:ext cx="2936196" cy="2476838"/>
                    <a:chOff x="2865374" y="2879462"/>
                    <a:chExt cx="2936196" cy="2476838"/>
                  </a:xfrm>
                </p:grpSpPr>
                <p:pic>
                  <p:nvPicPr>
                    <p:cNvPr id="13" name="Picture 27" descr="20170927_121711-1 boisko w trakcie przebudowy">
                      <a:extLst>
                        <a:ext uri="{FF2B5EF4-FFF2-40B4-BE49-F238E27FC236}">
                          <a16:creationId xmlns:a16="http://schemas.microsoft.com/office/drawing/2014/main" id="{AEE22261-2DE3-40E2-A9D1-C7BDF70632D4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>
                    <a:xfrm>
                      <a:off x="2922439" y="2879462"/>
                      <a:ext cx="2879131" cy="2160000"/>
                    </a:xfrm>
                    <a:prstGeom prst="roundRect">
                      <a:avLst>
                        <a:gd name="adj" fmla="val 8594"/>
                      </a:avLst>
                    </a:prstGeom>
                    <a:solidFill>
                      <a:srgbClr val="FFFFFF">
                        <a:shade val="85000"/>
                      </a:srgbClr>
                    </a:solidFill>
                    <a:ln w="28575">
                      <a:solidFill>
                        <a:schemeClr val="bg1"/>
                      </a:solidFill>
                      <a:miter lim="800000"/>
                      <a:headEnd/>
                      <a:tailEnd/>
                    </a:ln>
                    <a:effectLst/>
                    <a:extLst/>
                  </p:spPr>
                </p:pic>
                <p:sp>
                  <p:nvSpPr>
                    <p:cNvPr id="34834" name="pole tekstowe 5">
                      <a:extLst>
                        <a:ext uri="{FF2B5EF4-FFF2-40B4-BE49-F238E27FC236}">
                          <a16:creationId xmlns:a16="http://schemas.microsoft.com/office/drawing/2014/main" id="{E0554E12-8D33-4447-96A4-546BDD42AD78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865374" y="5094690"/>
                      <a:ext cx="2448272" cy="26161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pl-PL" altLang="pl-PL" sz="1100" i="1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Źródło: Gmina Miasta Gdyni</a:t>
                      </a:r>
                    </a:p>
                  </p:txBody>
                </p:sp>
              </p:grpSp>
            </p:grpSp>
          </p:grpSp>
          <p:sp>
            <p:nvSpPr>
              <p:cNvPr id="20" name="Strzałka: wygięta 19">
                <a:extLst>
                  <a:ext uri="{FF2B5EF4-FFF2-40B4-BE49-F238E27FC236}">
                    <a16:creationId xmlns:a16="http://schemas.microsoft.com/office/drawing/2014/main" id="{15A5E2ED-3ED3-4F18-B7D3-9AA72069695E}"/>
                  </a:ext>
                </a:extLst>
              </p:cNvPr>
              <p:cNvSpPr/>
              <p:nvPr/>
            </p:nvSpPr>
            <p:spPr>
              <a:xfrm rot="5400000">
                <a:off x="3500933" y="2050310"/>
                <a:ext cx="490712" cy="1409567"/>
              </a:xfrm>
              <a:prstGeom prst="bentArrow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l-PL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Strzałka: wygięta 20">
                <a:extLst>
                  <a:ext uri="{FF2B5EF4-FFF2-40B4-BE49-F238E27FC236}">
                    <a16:creationId xmlns:a16="http://schemas.microsoft.com/office/drawing/2014/main" id="{25E5F12A-63E6-4582-B333-5FB8FB5FF70E}"/>
                  </a:ext>
                </a:extLst>
              </p:cNvPr>
              <p:cNvSpPr/>
              <p:nvPr/>
            </p:nvSpPr>
            <p:spPr>
              <a:xfrm rot="5400000">
                <a:off x="6544680" y="2805433"/>
                <a:ext cx="489123" cy="1409567"/>
              </a:xfrm>
              <a:prstGeom prst="bentArrow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l-PL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22" name="Picture 15" descr="IMG_2553-1-boisko przed">
              <a:extLst>
                <a:ext uri="{FF2B5EF4-FFF2-40B4-BE49-F238E27FC236}">
                  <a16:creationId xmlns:a16="http://schemas.microsoft.com/office/drawing/2014/main" id="{4DAD7B7A-87D1-4DA5-9EFB-AE3333410D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65" y="2566565"/>
              <a:ext cx="2879094" cy="216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28575">
              <a:solidFill>
                <a:schemeClr val="bg1"/>
              </a:solidFill>
              <a:miter lim="800000"/>
              <a:headEnd/>
              <a:tailEnd/>
            </a:ln>
            <a:effectLst/>
            <a:extLst/>
          </p:spPr>
        </p:pic>
      </p:grpSp>
    </p:spTree>
  </p:cSld>
  <p:clrMapOvr>
    <a:masterClrMapping/>
  </p:clrMapOvr>
  <p:transition spd="med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2037492-AF39-43A1-8B9D-EA4640309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00188"/>
            <a:ext cx="8229600" cy="4714875"/>
          </a:xfrm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Font typeface="Wingdings" panose="05000000000000000000" pitchFamily="2" charset="2"/>
              <a:buChar char="Ø"/>
              <a:defRPr/>
            </a:pPr>
            <a:endParaRPr lang="pl-PL" sz="1600" b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pl-PL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Wstęp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pl-PL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Postęp we wdrażaniu </a:t>
            </a:r>
            <a:r>
              <a:rPr lang="pl-PL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POIiŚ</a:t>
            </a:r>
            <a:r>
              <a:rPr lang="pl-PL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2014-2020 w sektorze środowiska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pl-PL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Planowane efekty realizacji dotychczas wspartych projektów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pl-PL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Przykładowe projekty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pl-PL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Perspektywa finansowa 2021-2027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Font typeface="Wingdings" panose="05000000000000000000" pitchFamily="2" charset="2"/>
              <a:buChar char="Ø"/>
              <a:defRPr/>
            </a:pPr>
            <a:endParaRPr lang="pl-PL" sz="1600" b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3" name="Symbol zastępczy numeru slajdu 4">
            <a:extLst>
              <a:ext uri="{FF2B5EF4-FFF2-40B4-BE49-F238E27FC236}">
                <a16:creationId xmlns:a16="http://schemas.microsoft.com/office/drawing/2014/main" id="{2C3B0802-8689-497F-AD54-AF65157CA5F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8143875" y="6356350"/>
            <a:ext cx="5429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02A6AD5-B103-4CD9-9D60-F7AE09ED3CED}" type="slidenum">
              <a:rPr lang="pl-PL" altLang="pl-PL" sz="1200" b="0" smtClean="0">
                <a:solidFill>
                  <a:srgbClr val="37609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pl-PL" altLang="pl-PL" sz="1200" b="0">
              <a:solidFill>
                <a:srgbClr val="376092"/>
              </a:solidFill>
              <a:latin typeface="Arial" panose="020B0604020202020204" pitchFamily="34" charset="0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C3EAE06A-6D3C-4059-8B73-06AFAC80C4A4}"/>
              </a:ext>
            </a:extLst>
          </p:cNvPr>
          <p:cNvSpPr txBox="1">
            <a:spLocks/>
          </p:cNvSpPr>
          <p:nvPr/>
        </p:nvSpPr>
        <p:spPr>
          <a:xfrm>
            <a:off x="250825" y="404813"/>
            <a:ext cx="8329613" cy="781050"/>
          </a:xfrm>
          <a:prstGeom prst="rect">
            <a:avLst/>
          </a:prstGeom>
        </p:spPr>
        <p:txBody>
          <a:bodyPr anchor="ctr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b="1" dirty="0">
                <a:solidFill>
                  <a:schemeClr val="bg1"/>
                </a:solidFill>
              </a:rPr>
              <a:t>Plan prezentacji</a:t>
            </a:r>
            <a:endParaRPr lang="pl-PL" sz="2000" b="1" dirty="0">
              <a:solidFill>
                <a:schemeClr val="bg1"/>
              </a:solidFill>
              <a:ea typeface="+mj-ea"/>
            </a:endParaRPr>
          </a:p>
        </p:txBody>
      </p:sp>
      <p:sp>
        <p:nvSpPr>
          <p:cNvPr id="10245" name="AutoShape 18">
            <a:extLst>
              <a:ext uri="{FF2B5EF4-FFF2-40B4-BE49-F238E27FC236}">
                <a16:creationId xmlns:a16="http://schemas.microsoft.com/office/drawing/2014/main" id="{92542D70-2575-4F7A-8BDE-8A3104AB0A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2225" y="1655763"/>
            <a:ext cx="463550" cy="4403725"/>
          </a:xfrm>
          <a:prstGeom prst="roundRect">
            <a:avLst>
              <a:gd name="adj" fmla="val 33426"/>
            </a:avLst>
          </a:prstGeom>
          <a:solidFill>
            <a:srgbClr val="0089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pl-PL" sz="4400">
              <a:latin typeface="Myriad Pro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ytuł 1">
            <a:extLst>
              <a:ext uri="{FF2B5EF4-FFF2-40B4-BE49-F238E27FC236}">
                <a16:creationId xmlns:a16="http://schemas.microsoft.com/office/drawing/2014/main" id="{5CEB7A59-B42F-459F-932A-4B65C88F0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404813"/>
            <a:ext cx="8329613" cy="781050"/>
          </a:xfrm>
        </p:spPr>
        <p:txBody>
          <a:bodyPr/>
          <a:lstStyle/>
          <a:p>
            <a:pPr eaLnBrk="1" hangingPunct="1">
              <a:defRPr/>
            </a:pPr>
            <a:r>
              <a:rPr lang="pl-PL" altLang="pl-PL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Przykładowe projekty </a:t>
            </a:r>
            <a:r>
              <a:rPr lang="pl-PL" altLang="pl-PL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zabezpieczenie przeciwpowodziowe</a:t>
            </a:r>
            <a:endParaRPr lang="pl-PL" altLang="pl-PL" sz="2000" i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233DA68-4F90-4CD2-8D1C-300981B75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428750"/>
            <a:ext cx="8229600" cy="4857750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/>
            </a:pPr>
            <a:endParaRPr lang="pl-PL" sz="1800" b="1" i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None/>
              <a:defRPr/>
            </a:pPr>
            <a:r>
              <a:rPr lang="pl-PL" sz="1800" b="1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Tytuł projektu: </a:t>
            </a:r>
            <a:r>
              <a:rPr lang="pl-PL" sz="1800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Zbiornik przeciwpowodziowy Racibórz Dolny na rzece Odrze </a:t>
            </a:r>
            <a:br>
              <a:rPr lang="pl-PL" sz="1800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sz="1800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 województwie śląskim (polder)</a:t>
            </a:r>
          </a:p>
          <a:p>
            <a:pPr marL="0" indent="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None/>
              <a:defRPr/>
            </a:pPr>
            <a:r>
              <a:rPr lang="pl-PL" sz="1800" b="1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Beneficjent: </a:t>
            </a:r>
            <a:r>
              <a:rPr lang="pl-PL" sz="1800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Państwowe Gospodarstwo Wodne Wody Polskie - RZGW </a:t>
            </a:r>
            <a:br>
              <a:rPr lang="pl-PL" sz="1800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sz="1800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 Gliwicach</a:t>
            </a:r>
          </a:p>
          <a:p>
            <a:pPr marL="0" indent="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None/>
              <a:defRPr/>
            </a:pPr>
            <a:r>
              <a:rPr lang="pl-PL" sz="1800" b="1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Koszt całkowity: </a:t>
            </a:r>
            <a:r>
              <a:rPr lang="pl-PL" sz="1800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1 998 mln zł</a:t>
            </a:r>
          </a:p>
          <a:p>
            <a:pPr marL="0" indent="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None/>
              <a:defRPr/>
            </a:pPr>
            <a:r>
              <a:rPr lang="pl-PL" sz="1800" b="1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Wkład UE: </a:t>
            </a:r>
            <a:r>
              <a:rPr lang="pl-PL" sz="1800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667 mln zł</a:t>
            </a:r>
          </a:p>
          <a:p>
            <a:pPr marL="0" indent="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None/>
              <a:defRPr/>
            </a:pPr>
            <a:r>
              <a:rPr lang="pl-PL" sz="1800" b="1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Cel projektu: 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zapewnienie ochrony przeciwpowodziowej ludności zamieszkującej na terenie województw śląskiego, opolskiego i dolnośląskiego</a:t>
            </a:r>
          </a:p>
          <a:p>
            <a:pPr marL="0" indent="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None/>
              <a:defRPr/>
            </a:pPr>
            <a:r>
              <a:rPr lang="pl-PL" sz="1800" b="1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Przedmiot projektu: </a:t>
            </a:r>
            <a:r>
              <a:rPr lang="pl-PL" sz="1800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budowa suchego zbiornika przeciwpowodziowego Racibórz Dolny na rzece Odrze w województwie śląskim</a:t>
            </a:r>
          </a:p>
          <a:p>
            <a:pPr marL="0" indent="0" eaLnBrk="1" fontAlgn="auto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2000" i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868" name="Symbol zastępczy numeru slajdu 4">
            <a:extLst>
              <a:ext uri="{FF2B5EF4-FFF2-40B4-BE49-F238E27FC236}">
                <a16:creationId xmlns:a16="http://schemas.microsoft.com/office/drawing/2014/main" id="{85B28444-4379-4501-9B44-5E2A227955A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8143875" y="6356350"/>
            <a:ext cx="5429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A066726-91F6-43F9-A16C-D6B62D81E451}" type="slidenum">
              <a:rPr lang="pl-PL" altLang="pl-PL" sz="1200" b="0" smtClean="0">
                <a:solidFill>
                  <a:srgbClr val="37609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pl-PL" altLang="pl-PL" sz="1200" b="0">
              <a:solidFill>
                <a:srgbClr val="37609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841AF3-1561-41B7-A8D3-A70377C49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404813"/>
            <a:ext cx="8329613" cy="78105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Przykładowe projekty </a:t>
            </a:r>
            <a:r>
              <a:rPr lang="pl-PL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– zabezpieczenie przeciwpowodziowe</a:t>
            </a:r>
            <a:endParaRPr lang="pl-PL" sz="2000" i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915" name="Symbol zastępczy numeru slajdu 4">
            <a:extLst>
              <a:ext uri="{FF2B5EF4-FFF2-40B4-BE49-F238E27FC236}">
                <a16:creationId xmlns:a16="http://schemas.microsoft.com/office/drawing/2014/main" id="{856C2B38-8886-4881-AAC6-2DAF74C7D54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8143875" y="6356350"/>
            <a:ext cx="5429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83339BB-4B7F-4AD3-9071-977175E11CFB}" type="slidenum">
              <a:rPr lang="pl-PL" altLang="pl-PL" sz="1200" b="0" smtClean="0">
                <a:solidFill>
                  <a:srgbClr val="37609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pl-PL" altLang="pl-PL" sz="1200" b="0">
              <a:solidFill>
                <a:srgbClr val="376092"/>
              </a:solidFill>
              <a:latin typeface="Arial" panose="020B0604020202020204" pitchFamily="34" charset="0"/>
            </a:endParaRPr>
          </a:p>
        </p:txBody>
      </p:sp>
      <p:grpSp>
        <p:nvGrpSpPr>
          <p:cNvPr id="38916" name="Grupa 32">
            <a:extLst>
              <a:ext uri="{FF2B5EF4-FFF2-40B4-BE49-F238E27FC236}">
                <a16:creationId xmlns:a16="http://schemas.microsoft.com/office/drawing/2014/main" id="{D5AC7DFE-EE06-481D-BAFC-1C91272D0AA4}"/>
              </a:ext>
            </a:extLst>
          </p:cNvPr>
          <p:cNvGrpSpPr>
            <a:grpSpLocks/>
          </p:cNvGrpSpPr>
          <p:nvPr/>
        </p:nvGrpSpPr>
        <p:grpSpPr bwMode="auto">
          <a:xfrm>
            <a:off x="750888" y="2292350"/>
            <a:ext cx="7783512" cy="4554538"/>
            <a:chOff x="1139194" y="2137759"/>
            <a:chExt cx="7783958" cy="4554837"/>
          </a:xfrm>
        </p:grpSpPr>
        <p:sp>
          <p:nvSpPr>
            <p:cNvPr id="38918" name="AutoShape 18">
              <a:extLst>
                <a:ext uri="{FF2B5EF4-FFF2-40B4-BE49-F238E27FC236}">
                  <a16:creationId xmlns:a16="http://schemas.microsoft.com/office/drawing/2014/main" id="{FF54531A-37B6-44FC-8E63-9B37A5506D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2226" y="3334573"/>
              <a:ext cx="2882782" cy="2547876"/>
            </a:xfrm>
            <a:prstGeom prst="roundRect">
              <a:avLst>
                <a:gd name="adj" fmla="val 33426"/>
              </a:avLst>
            </a:prstGeom>
            <a:solidFill>
              <a:srgbClr val="0089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pl-PL" sz="4400">
                <a:latin typeface="Myriad Pro"/>
              </a:endParaRPr>
            </a:p>
          </p:txBody>
        </p:sp>
        <p:grpSp>
          <p:nvGrpSpPr>
            <p:cNvPr id="38919" name="Grupa 26">
              <a:extLst>
                <a:ext uri="{FF2B5EF4-FFF2-40B4-BE49-F238E27FC236}">
                  <a16:creationId xmlns:a16="http://schemas.microsoft.com/office/drawing/2014/main" id="{1DC6A659-6EB3-4D77-8402-83E89DEE2F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9194" y="2137759"/>
              <a:ext cx="4038456" cy="2197588"/>
              <a:chOff x="1139194" y="2137759"/>
              <a:chExt cx="4038456" cy="2197588"/>
            </a:xfrm>
          </p:grpSpPr>
          <p:sp>
            <p:nvSpPr>
              <p:cNvPr id="38929" name="pole tekstowe 5">
                <a:extLst>
                  <a:ext uri="{FF2B5EF4-FFF2-40B4-BE49-F238E27FC236}">
                    <a16:creationId xmlns:a16="http://schemas.microsoft.com/office/drawing/2014/main" id="{B84F4BDA-0EEE-4455-B148-87AF4176A8E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39194" y="4073737"/>
                <a:ext cx="2448272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pl-PL" altLang="pl-PL" sz="1100" i="1">
                    <a:solidFill>
                      <a:schemeClr val="tx2"/>
                    </a:solidFill>
                    <a:latin typeface="Arial" panose="020B0604020202020204" pitchFamily="34" charset="0"/>
                  </a:rPr>
                  <a:t>Źródło: RZGW Gliwice</a:t>
                </a:r>
              </a:p>
            </p:txBody>
          </p:sp>
          <p:pic>
            <p:nvPicPr>
              <p:cNvPr id="12" name="Obraz 11">
                <a:extLst>
                  <a:ext uri="{FF2B5EF4-FFF2-40B4-BE49-F238E27FC236}">
                    <a16:creationId xmlns:a16="http://schemas.microsoft.com/office/drawing/2014/main" id="{8AC72215-FC19-4A35-83CA-07607D8D6C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4434" y="2137759"/>
                <a:ext cx="4033216" cy="1959802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28575">
                <a:solidFill>
                  <a:schemeClr val="bg1"/>
                </a:solidFill>
              </a:ln>
              <a:effectLst/>
            </p:spPr>
          </p:pic>
        </p:grpSp>
        <p:grpSp>
          <p:nvGrpSpPr>
            <p:cNvPr id="38920" name="Grupa 27">
              <a:extLst>
                <a:ext uri="{FF2B5EF4-FFF2-40B4-BE49-F238E27FC236}">
                  <a16:creationId xmlns:a16="http://schemas.microsoft.com/office/drawing/2014/main" id="{C0FB7BA7-C067-4449-9BC6-ECBB17C6CE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31034" y="4348537"/>
              <a:ext cx="3422604" cy="2344059"/>
              <a:chOff x="1731034" y="4348537"/>
              <a:chExt cx="3422604" cy="2344059"/>
            </a:xfrm>
          </p:grpSpPr>
          <p:sp>
            <p:nvSpPr>
              <p:cNvPr id="38927" name="pole tekstowe 5">
                <a:extLst>
                  <a:ext uri="{FF2B5EF4-FFF2-40B4-BE49-F238E27FC236}">
                    <a16:creationId xmlns:a16="http://schemas.microsoft.com/office/drawing/2014/main" id="{4DB0C71C-6B78-4159-9514-50FE1D490E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42193" y="6430986"/>
                <a:ext cx="2448272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pl-PL" altLang="pl-PL" sz="1100" i="1">
                    <a:solidFill>
                      <a:schemeClr val="tx2"/>
                    </a:solidFill>
                    <a:latin typeface="Arial" panose="020B0604020202020204" pitchFamily="34" charset="0"/>
                  </a:rPr>
                  <a:t>Źródło: RZGW Gliwice</a:t>
                </a:r>
              </a:p>
            </p:txBody>
          </p:sp>
          <p:pic>
            <p:nvPicPr>
              <p:cNvPr id="14" name="Obraz 13">
                <a:extLst>
                  <a:ext uri="{FF2B5EF4-FFF2-40B4-BE49-F238E27FC236}">
                    <a16:creationId xmlns:a16="http://schemas.microsoft.com/office/drawing/2014/main" id="{EE442C53-A465-4D6B-8D0F-F5A3556267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31034" y="4348537"/>
                <a:ext cx="3422604" cy="2119883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28575">
                <a:solidFill>
                  <a:schemeClr val="bg1"/>
                </a:solidFill>
              </a:ln>
              <a:effectLst/>
            </p:spPr>
          </p:pic>
        </p:grpSp>
        <p:grpSp>
          <p:nvGrpSpPr>
            <p:cNvPr id="38921" name="Grupa 25">
              <a:extLst>
                <a:ext uri="{FF2B5EF4-FFF2-40B4-BE49-F238E27FC236}">
                  <a16:creationId xmlns:a16="http://schemas.microsoft.com/office/drawing/2014/main" id="{8522D58F-1AD0-44A2-A8CB-FB431501CB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35097" y="2228040"/>
              <a:ext cx="3488055" cy="2380470"/>
              <a:chOff x="5435097" y="2228040"/>
              <a:chExt cx="3488055" cy="2380470"/>
            </a:xfrm>
          </p:grpSpPr>
          <p:pic>
            <p:nvPicPr>
              <p:cNvPr id="22" name="Obraz 21">
                <a:extLst>
                  <a:ext uri="{FF2B5EF4-FFF2-40B4-BE49-F238E27FC236}">
                    <a16:creationId xmlns:a16="http://schemas.microsoft.com/office/drawing/2014/main" id="{20D7A886-23FA-4E68-8F47-1D90CB9DAA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35097" y="2228040"/>
                <a:ext cx="3341933" cy="2119883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28575">
                <a:solidFill>
                  <a:schemeClr val="bg1"/>
                </a:solidFill>
              </a:ln>
              <a:effectLst/>
            </p:spPr>
          </p:pic>
          <p:sp>
            <p:nvSpPr>
              <p:cNvPr id="38926" name="pole tekstowe 5">
                <a:extLst>
                  <a:ext uri="{FF2B5EF4-FFF2-40B4-BE49-F238E27FC236}">
                    <a16:creationId xmlns:a16="http://schemas.microsoft.com/office/drawing/2014/main" id="{32806153-63F0-4103-A961-7DA1A9550D9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74880" y="4346900"/>
                <a:ext cx="2448272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pl-PL" altLang="pl-PL" sz="1100" i="1">
                    <a:solidFill>
                      <a:schemeClr val="tx2"/>
                    </a:solidFill>
                    <a:latin typeface="Arial" panose="020B0604020202020204" pitchFamily="34" charset="0"/>
                  </a:rPr>
                  <a:t>Źródło: RZGW Gliwice</a:t>
                </a:r>
              </a:p>
            </p:txBody>
          </p:sp>
        </p:grpSp>
        <p:grpSp>
          <p:nvGrpSpPr>
            <p:cNvPr id="38922" name="Grupa 31">
              <a:extLst>
                <a:ext uri="{FF2B5EF4-FFF2-40B4-BE49-F238E27FC236}">
                  <a16:creationId xmlns:a16="http://schemas.microsoft.com/office/drawing/2014/main" id="{8E578E11-1C9D-4920-8235-F32E4F4903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75235" y="4636859"/>
              <a:ext cx="2448272" cy="2055737"/>
              <a:chOff x="5475235" y="4548773"/>
              <a:chExt cx="2448272" cy="2055737"/>
            </a:xfrm>
          </p:grpSpPr>
          <p:pic>
            <p:nvPicPr>
              <p:cNvPr id="30" name="Obraz 29">
                <a:extLst>
                  <a:ext uri="{FF2B5EF4-FFF2-40B4-BE49-F238E27FC236}">
                    <a16:creationId xmlns:a16="http://schemas.microsoft.com/office/drawing/2014/main" id="{3E01BF49-EC06-4FAE-A406-0BAAB0EDD5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5235" y="4548773"/>
                <a:ext cx="2448272" cy="1794127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28575">
                <a:solidFill>
                  <a:schemeClr val="bg1"/>
                </a:solidFill>
              </a:ln>
              <a:effectLst/>
            </p:spPr>
          </p:pic>
          <p:sp>
            <p:nvSpPr>
              <p:cNvPr id="38924" name="pole tekstowe 5">
                <a:extLst>
                  <a:ext uri="{FF2B5EF4-FFF2-40B4-BE49-F238E27FC236}">
                    <a16:creationId xmlns:a16="http://schemas.microsoft.com/office/drawing/2014/main" id="{54C0C155-47C3-4339-8F38-D0307E886A5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75235" y="6342900"/>
                <a:ext cx="2448272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pl-PL" altLang="pl-PL" sz="1100" i="1">
                    <a:solidFill>
                      <a:schemeClr val="tx2"/>
                    </a:solidFill>
                    <a:latin typeface="Arial" panose="020B0604020202020204" pitchFamily="34" charset="0"/>
                  </a:rPr>
                  <a:t>Źródło: RZGW Gliwice</a:t>
                </a:r>
              </a:p>
            </p:txBody>
          </p:sp>
        </p:grpSp>
      </p:grp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F9C3CF71-B2F7-46C1-B9AE-D4FBAF7CDD7B}"/>
              </a:ext>
            </a:extLst>
          </p:cNvPr>
          <p:cNvSpPr txBox="1"/>
          <p:nvPr/>
        </p:nvSpPr>
        <p:spPr>
          <a:xfrm>
            <a:off x="1257300" y="1689100"/>
            <a:ext cx="6754813" cy="407988"/>
          </a:xfrm>
          <a:prstGeom prst="round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Budowa zbiornika retencyjnego Racibórz Dolny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ytuł 1">
            <a:extLst>
              <a:ext uri="{FF2B5EF4-FFF2-40B4-BE49-F238E27FC236}">
                <a16:creationId xmlns:a16="http://schemas.microsoft.com/office/drawing/2014/main" id="{E809E0DC-896F-4563-99C3-E10CA336E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428625"/>
            <a:ext cx="8329613" cy="781050"/>
          </a:xfrm>
        </p:spPr>
        <p:txBody>
          <a:bodyPr/>
          <a:lstStyle/>
          <a:p>
            <a:pPr eaLnBrk="1" hangingPunct="1">
              <a:defRPr/>
            </a:pPr>
            <a:r>
              <a:rPr lang="pl-PL" altLang="pl-PL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Przykładowe projekty </a:t>
            </a:r>
            <a:r>
              <a:rPr lang="pl-PL" altLang="pl-PL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gospodarka wodno-ściekowa</a:t>
            </a:r>
          </a:p>
        </p:txBody>
      </p:sp>
      <p:sp>
        <p:nvSpPr>
          <p:cNvPr id="40963" name="Symbol zastępczy numeru slajdu 4">
            <a:extLst>
              <a:ext uri="{FF2B5EF4-FFF2-40B4-BE49-F238E27FC236}">
                <a16:creationId xmlns:a16="http://schemas.microsoft.com/office/drawing/2014/main" id="{115F1562-DF3C-4312-9CAD-7FC8A15CF90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8143875" y="6356350"/>
            <a:ext cx="5429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D911851-BF65-4CC2-A6F4-E486753EBA56}" type="slidenum">
              <a:rPr lang="pl-PL" altLang="pl-PL" sz="1200" b="0" smtClean="0">
                <a:solidFill>
                  <a:srgbClr val="37609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pl-PL" altLang="pl-PL" sz="1200" b="0">
              <a:solidFill>
                <a:srgbClr val="376092"/>
              </a:solidFill>
              <a:latin typeface="Arial" panose="020B0604020202020204" pitchFamily="34" charset="0"/>
            </a:endParaRPr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73641302-FD36-4983-BE09-B8C37596F2A1}"/>
              </a:ext>
            </a:extLst>
          </p:cNvPr>
          <p:cNvSpPr txBox="1">
            <a:spLocks/>
          </p:cNvSpPr>
          <p:nvPr/>
        </p:nvSpPr>
        <p:spPr bwMode="auto">
          <a:xfrm>
            <a:off x="285750" y="1428750"/>
            <a:ext cx="82296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/>
            </a:pPr>
            <a:endParaRPr lang="pl-PL" sz="1800" b="1" i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None/>
              <a:defRPr/>
            </a:pPr>
            <a:r>
              <a:rPr lang="pl-PL" sz="1800" b="1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Tytuł projektu: </a:t>
            </a:r>
            <a:r>
              <a:rPr lang="pl-PL" sz="1800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Uporządkowanie gospodarki wodno-ściekowej dla ochrony zasobów wodnych w Poznaniu i okolicach - Etap VI</a:t>
            </a:r>
          </a:p>
          <a:p>
            <a:pPr marL="0" indent="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None/>
              <a:defRPr/>
            </a:pPr>
            <a:r>
              <a:rPr lang="pl-PL" sz="1800" b="1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Beneficjent: </a:t>
            </a:r>
            <a:r>
              <a:rPr lang="pl-PL" sz="1800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AQUANET SA</a:t>
            </a:r>
          </a:p>
          <a:p>
            <a:pPr marL="0" indent="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None/>
              <a:defRPr/>
            </a:pPr>
            <a:r>
              <a:rPr lang="pl-PL" sz="1800" b="1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Koszt całkowity: </a:t>
            </a:r>
            <a:r>
              <a:rPr lang="pl-PL" sz="1800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473 mln zł</a:t>
            </a:r>
          </a:p>
          <a:p>
            <a:pPr marL="0" indent="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None/>
              <a:defRPr/>
            </a:pPr>
            <a:r>
              <a:rPr lang="pl-PL" sz="1800" b="1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Wkład UE: </a:t>
            </a:r>
            <a:r>
              <a:rPr lang="pl-PL" sz="1800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241 mln zł</a:t>
            </a:r>
          </a:p>
          <a:p>
            <a:pPr marL="0" indent="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None/>
              <a:defRPr/>
            </a:pPr>
            <a:r>
              <a:rPr lang="pl-PL" sz="1800" b="1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Cel projektu: </a:t>
            </a:r>
            <a:r>
              <a:rPr lang="pl-PL" sz="1800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poprawa atrakcyjności inwestycyjnej poprzez rozwój infrastruktury technicznej wybranych obszarów</a:t>
            </a:r>
          </a:p>
          <a:p>
            <a:pPr marL="0" indent="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None/>
              <a:defRPr/>
            </a:pPr>
            <a:r>
              <a:rPr lang="pl-PL" sz="1800" b="1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Przedmiot projektu: </a:t>
            </a:r>
            <a:r>
              <a:rPr lang="pl-PL" sz="1800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budowa/ przebudowa sieci kanalizacji sanitarnej oraz budowa sieci wodociągowej, przebudowa oczyszczalni ścieków, modernizacja stacji uzdatniania wody</a:t>
            </a:r>
          </a:p>
          <a:p>
            <a:pPr marL="0" indent="0" eaLnBrk="1" fontAlgn="auto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2000" i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841AF3-1561-41B7-A8D3-A70377C49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404813"/>
            <a:ext cx="8329613" cy="78105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Przykładowe projekty </a:t>
            </a:r>
            <a:r>
              <a:rPr lang="pl-PL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– gospodarka wodno-ściekowa</a:t>
            </a:r>
            <a:endParaRPr lang="pl-PL" sz="2000" i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011" name="Symbol zastępczy numeru slajdu 4">
            <a:extLst>
              <a:ext uri="{FF2B5EF4-FFF2-40B4-BE49-F238E27FC236}">
                <a16:creationId xmlns:a16="http://schemas.microsoft.com/office/drawing/2014/main" id="{C0C98525-422E-4F03-BE6D-9916DA6A1C3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8143875" y="6356350"/>
            <a:ext cx="5429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F220B3C-6C61-4675-AE65-BF7E89A11967}" type="slidenum">
              <a:rPr lang="pl-PL" altLang="pl-PL" sz="1200" b="0" smtClean="0">
                <a:solidFill>
                  <a:srgbClr val="37609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pl-PL" altLang="pl-PL" sz="1200" b="0">
              <a:solidFill>
                <a:srgbClr val="376092"/>
              </a:solidFill>
              <a:latin typeface="Arial" panose="020B0604020202020204" pitchFamily="34" charset="0"/>
            </a:endParaRPr>
          </a:p>
        </p:txBody>
      </p:sp>
      <p:grpSp>
        <p:nvGrpSpPr>
          <p:cNvPr id="43012" name="Grupa 2">
            <a:extLst>
              <a:ext uri="{FF2B5EF4-FFF2-40B4-BE49-F238E27FC236}">
                <a16:creationId xmlns:a16="http://schemas.microsoft.com/office/drawing/2014/main" id="{3386B890-385C-4A9F-9109-CA3D344B4A6C}"/>
              </a:ext>
            </a:extLst>
          </p:cNvPr>
          <p:cNvGrpSpPr>
            <a:grpSpLocks/>
          </p:cNvGrpSpPr>
          <p:nvPr/>
        </p:nvGrpSpPr>
        <p:grpSpPr bwMode="auto">
          <a:xfrm>
            <a:off x="-1144588" y="1906588"/>
            <a:ext cx="11083926" cy="4527550"/>
            <a:chOff x="-1143871" y="1885992"/>
            <a:chExt cx="11082645" cy="4527935"/>
          </a:xfrm>
        </p:grpSpPr>
        <p:grpSp>
          <p:nvGrpSpPr>
            <p:cNvPr id="43013" name="Grupa 11">
              <a:extLst>
                <a:ext uri="{FF2B5EF4-FFF2-40B4-BE49-F238E27FC236}">
                  <a16:creationId xmlns:a16="http://schemas.microsoft.com/office/drawing/2014/main" id="{852424B1-BBC3-4522-AFB5-E8948B040D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143871" y="3077586"/>
              <a:ext cx="11082645" cy="3336341"/>
              <a:chOff x="-2966160" y="3901487"/>
              <a:chExt cx="15322937" cy="3336050"/>
            </a:xfrm>
          </p:grpSpPr>
          <p:sp>
            <p:nvSpPr>
              <p:cNvPr id="43018" name="AutoShape 18">
                <a:extLst>
                  <a:ext uri="{FF2B5EF4-FFF2-40B4-BE49-F238E27FC236}">
                    <a16:creationId xmlns:a16="http://schemas.microsoft.com/office/drawing/2014/main" id="{C0C290CF-8687-490A-89D6-033E7A48E2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2966160" y="3901488"/>
                <a:ext cx="4212629" cy="2197296"/>
              </a:xfrm>
              <a:prstGeom prst="roundRect">
                <a:avLst>
                  <a:gd name="adj" fmla="val 33426"/>
                </a:avLst>
              </a:prstGeom>
              <a:solidFill>
                <a:srgbClr val="0089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pl-PL" sz="4400">
                  <a:latin typeface="Myriad Pro"/>
                </a:endParaRPr>
              </a:p>
            </p:txBody>
          </p:sp>
          <p:sp>
            <p:nvSpPr>
              <p:cNvPr id="43019" name="pole tekstowe 5">
                <a:extLst>
                  <a:ext uri="{FF2B5EF4-FFF2-40B4-BE49-F238E27FC236}">
                    <a16:creationId xmlns:a16="http://schemas.microsoft.com/office/drawing/2014/main" id="{CD1CEC51-5F3B-4D60-859B-74F24CDE55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892328" y="4563816"/>
                <a:ext cx="2585650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pl-PL" altLang="pl-PL" sz="1100" i="1">
                    <a:solidFill>
                      <a:schemeClr val="bg1"/>
                    </a:solidFill>
                    <a:latin typeface="Arial" panose="020B0604020202020204" pitchFamily="34" charset="0"/>
                  </a:rPr>
                  <a:t>Źródło: AQUANET SA</a:t>
                </a:r>
              </a:p>
            </p:txBody>
          </p:sp>
          <p:sp>
            <p:nvSpPr>
              <p:cNvPr id="43020" name="pole tekstowe 5">
                <a:extLst>
                  <a:ext uri="{FF2B5EF4-FFF2-40B4-BE49-F238E27FC236}">
                    <a16:creationId xmlns:a16="http://schemas.microsoft.com/office/drawing/2014/main" id="{9E923E4E-ED95-4330-AB18-03AA59C9FC3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911184" y="6975927"/>
                <a:ext cx="2363268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pl-PL" altLang="pl-PL" sz="1100" i="1">
                    <a:solidFill>
                      <a:schemeClr val="tx2"/>
                    </a:solidFill>
                    <a:latin typeface="Arial" panose="020B0604020202020204" pitchFamily="34" charset="0"/>
                  </a:rPr>
                  <a:t>Źródło: AQUANET SA</a:t>
                </a:r>
              </a:p>
            </p:txBody>
          </p:sp>
          <p:sp>
            <p:nvSpPr>
              <p:cNvPr id="43021" name="pole tekstowe 5">
                <a:extLst>
                  <a:ext uri="{FF2B5EF4-FFF2-40B4-BE49-F238E27FC236}">
                    <a16:creationId xmlns:a16="http://schemas.microsoft.com/office/drawing/2014/main" id="{DCFD6D53-68AD-48DF-A20E-D7B427D36E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11819" y="6975926"/>
                <a:ext cx="2218774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pl-PL" altLang="pl-PL" sz="1100" i="1">
                    <a:solidFill>
                      <a:schemeClr val="tx2"/>
                    </a:solidFill>
                    <a:latin typeface="Arial" panose="020B0604020202020204" pitchFamily="34" charset="0"/>
                  </a:rPr>
                  <a:t>Źródło: AQUANET SA</a:t>
                </a:r>
              </a:p>
            </p:txBody>
          </p:sp>
          <p:sp>
            <p:nvSpPr>
              <p:cNvPr id="43022" name="AutoShape 18">
                <a:extLst>
                  <a:ext uri="{FF2B5EF4-FFF2-40B4-BE49-F238E27FC236}">
                    <a16:creationId xmlns:a16="http://schemas.microsoft.com/office/drawing/2014/main" id="{EC39C449-2013-40C5-88E0-C098DB9597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44148" y="3901487"/>
                <a:ext cx="4212629" cy="2197296"/>
              </a:xfrm>
              <a:prstGeom prst="roundRect">
                <a:avLst>
                  <a:gd name="adj" fmla="val 33426"/>
                </a:avLst>
              </a:prstGeom>
              <a:solidFill>
                <a:srgbClr val="0089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pl-PL" sz="4400">
                  <a:latin typeface="Myriad Pro"/>
                </a:endParaRPr>
              </a:p>
            </p:txBody>
          </p:sp>
        </p:grpSp>
        <p:sp>
          <p:nvSpPr>
            <p:cNvPr id="4" name="pole tekstowe 3">
              <a:extLst>
                <a:ext uri="{FF2B5EF4-FFF2-40B4-BE49-F238E27FC236}">
                  <a16:creationId xmlns:a16="http://schemas.microsoft.com/office/drawing/2014/main" id="{C34C4ED8-6090-44B8-BF08-CF11B6EF20C8}"/>
                </a:ext>
              </a:extLst>
            </p:cNvPr>
            <p:cNvSpPr txBox="1"/>
            <p:nvPr/>
          </p:nvSpPr>
          <p:spPr>
            <a:xfrm>
              <a:off x="3132361" y="3195790"/>
              <a:ext cx="3250824" cy="1635264"/>
            </a:xfrm>
            <a:prstGeom prst="roundRect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pl-PL" sz="18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Budowa kolektora sanitarnego </a:t>
              </a:r>
              <a:r>
                <a:rPr lang="pl-PL" sz="1800" b="1" dirty="0" err="1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Junikowskiego</a:t>
              </a:r>
              <a:r>
                <a:rPr lang="pl-PL" sz="18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na odcinku od ulicy Samotnej do ulicy Głogowskiej.</a:t>
              </a:r>
            </a:p>
          </p:txBody>
        </p:sp>
        <p:pic>
          <p:nvPicPr>
            <p:cNvPr id="61442" name="Obraz 2">
              <a:extLst>
                <a:ext uri="{FF2B5EF4-FFF2-40B4-BE49-F238E27FC236}">
                  <a16:creationId xmlns:a16="http://schemas.microsoft.com/office/drawing/2014/main" id="{CE841657-0F37-4536-89AF-72EF8982C5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001"/>
            <a:stretch>
              <a:fillRect/>
            </a:stretch>
          </p:blipFill>
          <p:spPr bwMode="auto">
            <a:xfrm>
              <a:off x="6579208" y="1885992"/>
              <a:ext cx="2109576" cy="425460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28575">
              <a:solidFill>
                <a:schemeClr val="bg1"/>
              </a:solidFill>
              <a:miter lim="800000"/>
              <a:headEnd/>
              <a:tailEnd/>
            </a:ln>
            <a:effectLst/>
            <a:extLst/>
          </p:spPr>
        </p:pic>
        <p:pic>
          <p:nvPicPr>
            <p:cNvPr id="61444" name="Obraz 4">
              <a:extLst>
                <a:ext uri="{FF2B5EF4-FFF2-40B4-BE49-F238E27FC236}">
                  <a16:creationId xmlns:a16="http://schemas.microsoft.com/office/drawing/2014/main" id="{3C729B96-C635-4C47-9EB0-2010F9E6732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72"/>
            <a:stretch/>
          </p:blipFill>
          <p:spPr bwMode="auto">
            <a:xfrm>
              <a:off x="379567" y="1885992"/>
              <a:ext cx="2601479" cy="181981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28575">
              <a:solidFill>
                <a:schemeClr val="bg1"/>
              </a:solidFill>
            </a:ln>
            <a:effectLst/>
            <a:extLst/>
          </p:spPr>
        </p:pic>
        <p:pic>
          <p:nvPicPr>
            <p:cNvPr id="61445" name="Obraz 5">
              <a:extLst>
                <a:ext uri="{FF2B5EF4-FFF2-40B4-BE49-F238E27FC236}">
                  <a16:creationId xmlns:a16="http://schemas.microsoft.com/office/drawing/2014/main" id="{FB1880AB-FDE3-4C78-AA9E-A652184486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7" r="5993"/>
            <a:stretch/>
          </p:blipFill>
          <p:spPr bwMode="auto">
            <a:xfrm>
              <a:off x="356073" y="4326032"/>
              <a:ext cx="2648468" cy="181981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28575">
              <a:solidFill>
                <a:schemeClr val="bg1"/>
              </a:solidFill>
              <a:miter lim="800000"/>
              <a:headEnd/>
              <a:tailEnd/>
            </a:ln>
            <a:effectLst/>
            <a:extLst/>
          </p:spPr>
        </p:pic>
      </p:grpSp>
    </p:spTree>
  </p:cSld>
  <p:clrMapOvr>
    <a:masterClrMapping/>
  </p:clrMapOvr>
  <p:transition spd="med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ytuł 1">
            <a:extLst>
              <a:ext uri="{FF2B5EF4-FFF2-40B4-BE49-F238E27FC236}">
                <a16:creationId xmlns:a16="http://schemas.microsoft.com/office/drawing/2014/main" id="{4CEF72E1-D26E-4FF5-9594-33F44065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428625"/>
            <a:ext cx="8329613" cy="781050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Perspektywa finansowa 2021-2027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86742A-11C2-45B4-9E36-0AAF9156A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428750"/>
            <a:ext cx="8229600" cy="4857750"/>
          </a:xfrm>
        </p:spPr>
        <p:txBody>
          <a:bodyPr rtlCol="0">
            <a:noAutofit/>
          </a:bodyPr>
          <a:lstStyle/>
          <a:p>
            <a:pPr marL="0" indent="0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/>
            </a:pP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W maju 2018 rok KE opublikowała projekty rozporządzeń dot. polityki spójności na okres perspektywy finansowej 2021-2027, w tym: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pl-PL" sz="16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Rozporządzenie Parlamentu Europejskiego i Rady ustanawiające wspólne przepisy (rozporządzenie ogólne)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pl-PL" sz="16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Rozporządzenie Parlamentu Europejskiego i Rady w sprawie Europejskiego Funduszu Rozwoju Regionalnego i Funduszu Spójności</a:t>
            </a:r>
            <a:br>
              <a:rPr lang="pl-PL" sz="16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</a:br>
            <a:r>
              <a:rPr lang="pl-PL" sz="16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(rozporządzenie EFRR/FS)</a:t>
            </a:r>
          </a:p>
          <a:p>
            <a:pPr marL="0" indent="0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/>
            </a:pP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W ramach Celu 2 Polityki Spójności (CP2) planowane jest m.in.: 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Wspieranie działań w zakresie dostosowania do zmiany klimatu, zapobiegania ryzyku i odporności na klęski żywiołowe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Wspieranie zrównoważonej gospodarki wodnej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Wspieranie przechodzenia na gospodarkę o obiegu zamkniętym;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Sprzyjanie różnorodności biologicznej i zielonej infrastruktury w środowisku miejskim oraz zmniejszanie zanieczyszczeń</a:t>
            </a:r>
          </a:p>
          <a:p>
            <a:pPr marL="0" indent="0" eaLnBrk="1" fontAlgn="auto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2000" i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060" name="Symbol zastępczy numeru slajdu 4">
            <a:extLst>
              <a:ext uri="{FF2B5EF4-FFF2-40B4-BE49-F238E27FC236}">
                <a16:creationId xmlns:a16="http://schemas.microsoft.com/office/drawing/2014/main" id="{BF007374-3487-42D1-A0CC-4EFCBFB53FB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8143875" y="6356350"/>
            <a:ext cx="5429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7E875CB-4394-45F4-876B-CABF14B2D159}" type="slidenum">
              <a:rPr lang="pl-PL" altLang="pl-PL" sz="1200" b="0" smtClean="0">
                <a:solidFill>
                  <a:srgbClr val="37609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pl-PL" altLang="pl-PL" sz="1200" b="0">
              <a:solidFill>
                <a:srgbClr val="376092"/>
              </a:solidFill>
              <a:latin typeface="Arial" panose="020B0604020202020204" pitchFamily="34" charset="0"/>
            </a:endParaRPr>
          </a:p>
        </p:txBody>
      </p:sp>
      <p:sp>
        <p:nvSpPr>
          <p:cNvPr id="45061" name="AutoShape 18">
            <a:extLst>
              <a:ext uri="{FF2B5EF4-FFF2-40B4-BE49-F238E27FC236}">
                <a16:creationId xmlns:a16="http://schemas.microsoft.com/office/drawing/2014/main" id="{1D009A5D-2FA3-485F-BB8C-641D1BB22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2225" y="1587500"/>
            <a:ext cx="463550" cy="4402138"/>
          </a:xfrm>
          <a:prstGeom prst="roundRect">
            <a:avLst>
              <a:gd name="adj" fmla="val 33426"/>
            </a:avLst>
          </a:prstGeom>
          <a:solidFill>
            <a:srgbClr val="0089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pl-PL" sz="4400">
              <a:latin typeface="Myriad Pro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ytuł 1">
            <a:extLst>
              <a:ext uri="{FF2B5EF4-FFF2-40B4-BE49-F238E27FC236}">
                <a16:creationId xmlns:a16="http://schemas.microsoft.com/office/drawing/2014/main" id="{CB5828EB-9866-4660-976D-F58A7707C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428625"/>
            <a:ext cx="8329613" cy="781050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Perspektywa finansowa 2021-2027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86742A-11C2-45B4-9E36-0AAF9156A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428750"/>
            <a:ext cx="8229600" cy="4857750"/>
          </a:xfrm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1600"/>
              </a:spcAft>
              <a:defRPr/>
            </a:pPr>
            <a:r>
              <a:rPr lang="pl-PL" sz="1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Aktualnie trwają wstępne prace nad opracowaniem szczegółowych kierunków wsparcia w sektorze środowiska na okres 2021-2027</a:t>
            </a:r>
          </a:p>
          <a:p>
            <a:pPr eaLnBrk="1" fontAlgn="auto" hangingPunct="1">
              <a:spcBef>
                <a:spcPts val="0"/>
              </a:spcBef>
              <a:spcAft>
                <a:spcPts val="1600"/>
              </a:spcAft>
              <a:defRPr/>
            </a:pPr>
            <a:r>
              <a:rPr lang="pl-PL" sz="1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Propozycje wspieranych obszarów będą się musiały wpisywać </a:t>
            </a:r>
            <a:br>
              <a:rPr lang="pl-PL" sz="1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 założenia dwóch krajowych dokumentów strategicznych:</a:t>
            </a:r>
          </a:p>
          <a:p>
            <a:pPr lvl="1" eaLnBrk="1" fontAlgn="auto" hangingPunct="1">
              <a:spcBef>
                <a:spcPts val="0"/>
              </a:spcBef>
              <a:spcAft>
                <a:spcPts val="1600"/>
              </a:spcAft>
              <a:buFont typeface="Wingdings" panose="05000000000000000000" pitchFamily="2" charset="2"/>
              <a:buChar char="Ø"/>
              <a:defRPr/>
            </a:pPr>
            <a:r>
              <a:rPr lang="pl-PL" sz="1800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Strategii na rzecz Odpowiedzialnego Rozwoju do roku 2020 (z perspektywą do 2030 r.) - (SOR)</a:t>
            </a:r>
          </a:p>
          <a:p>
            <a:pPr lvl="1" eaLnBrk="1" fontAlgn="auto" hangingPunct="1">
              <a:spcBef>
                <a:spcPts val="0"/>
              </a:spcBef>
              <a:spcAft>
                <a:spcPts val="1600"/>
              </a:spcAft>
              <a:buFont typeface="Wingdings" panose="05000000000000000000" pitchFamily="2" charset="2"/>
              <a:buChar char="Ø"/>
              <a:defRPr/>
            </a:pPr>
            <a:r>
              <a:rPr lang="pl-PL" sz="1800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Polityki Ekologicznej Państwa 2030 - (PEP)</a:t>
            </a:r>
          </a:p>
          <a:p>
            <a:pPr eaLnBrk="1" fontAlgn="auto" hangingPunct="1">
              <a:spcBef>
                <a:spcPts val="0"/>
              </a:spcBef>
              <a:spcAft>
                <a:spcPts val="1600"/>
              </a:spcAft>
              <a:defRPr/>
            </a:pPr>
            <a:r>
              <a:rPr lang="pl-PL" sz="1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Ostateczne decyzje co do kierunków wsparcia oraz mechanizmów finansowania będą mogły zostać podjęte po zakończeniu negocjacji rozporządzeń unijnych dotyczących nowej perspektywy finansowej,</a:t>
            </a:r>
          </a:p>
          <a:p>
            <a:pPr marL="360363" lvl="1" indent="0" eaLnBrk="1" fontAlgn="auto" hangingPunct="1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None/>
              <a:defRPr/>
            </a:pPr>
            <a:r>
              <a:rPr lang="pl-PL" sz="1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 także określeniu kwoty środków dostępnych na realizację inwestycji </a:t>
            </a:r>
            <a:br>
              <a:rPr lang="pl-PL" sz="1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 ramach CP2</a:t>
            </a:r>
          </a:p>
        </p:txBody>
      </p:sp>
      <p:sp>
        <p:nvSpPr>
          <p:cNvPr id="47108" name="Symbol zastępczy numeru slajdu 4">
            <a:extLst>
              <a:ext uri="{FF2B5EF4-FFF2-40B4-BE49-F238E27FC236}">
                <a16:creationId xmlns:a16="http://schemas.microsoft.com/office/drawing/2014/main" id="{1CF30454-A344-455B-92CF-876C7C62AAE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8143875" y="6356350"/>
            <a:ext cx="5429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679F5A3-5A6A-4BAD-A226-80239A32EB30}" type="slidenum">
              <a:rPr lang="pl-PL" altLang="pl-PL" sz="1200" b="0" smtClean="0">
                <a:solidFill>
                  <a:srgbClr val="37609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pl-PL" altLang="pl-PL" sz="1200" b="0">
              <a:solidFill>
                <a:srgbClr val="376092"/>
              </a:solidFill>
              <a:latin typeface="Arial" panose="020B0604020202020204" pitchFamily="34" charset="0"/>
            </a:endParaRPr>
          </a:p>
        </p:txBody>
      </p:sp>
      <p:sp>
        <p:nvSpPr>
          <p:cNvPr id="47109" name="AutoShape 18">
            <a:extLst>
              <a:ext uri="{FF2B5EF4-FFF2-40B4-BE49-F238E27FC236}">
                <a16:creationId xmlns:a16="http://schemas.microsoft.com/office/drawing/2014/main" id="{D2AFC603-1165-46A6-9B51-EF2E8552C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2225" y="1587500"/>
            <a:ext cx="463550" cy="4402138"/>
          </a:xfrm>
          <a:prstGeom prst="roundRect">
            <a:avLst>
              <a:gd name="adj" fmla="val 33426"/>
            </a:avLst>
          </a:prstGeom>
          <a:solidFill>
            <a:srgbClr val="0089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pl-PL" sz="4400">
              <a:latin typeface="Myriad Pro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92B0A7CA-467D-4AA8-AB76-86A907ACF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538" y="2997200"/>
            <a:ext cx="4105275" cy="1079500"/>
          </a:xfrm>
        </p:spPr>
        <p:txBody>
          <a:bodyPr/>
          <a:lstStyle/>
          <a:p>
            <a:pPr algn="ctr" eaLnBrk="1" hangingPunct="1">
              <a:defRPr/>
            </a:pPr>
            <a:r>
              <a:rPr lang="pl-PL" sz="2400" cap="none" dirty="0">
                <a:latin typeface="Arial" panose="020B0604020202020204" pitchFamily="34" charset="0"/>
                <a:cs typeface="Arial" panose="020B0604020202020204" pitchFamily="34" charset="0"/>
              </a:rPr>
              <a:t>Dziękuję za uwagę</a:t>
            </a:r>
          </a:p>
        </p:txBody>
      </p:sp>
      <p:sp>
        <p:nvSpPr>
          <p:cNvPr id="49155" name="Symbol zastępczy tekstu 5">
            <a:extLst>
              <a:ext uri="{FF2B5EF4-FFF2-40B4-BE49-F238E27FC236}">
                <a16:creationId xmlns:a16="http://schemas.microsoft.com/office/drawing/2014/main" id="{AFC4EB34-D600-4070-A1F0-8404DCD9980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22275" y="3933825"/>
            <a:ext cx="2925763" cy="1008063"/>
          </a:xfrm>
        </p:spPr>
        <p:txBody>
          <a:bodyPr/>
          <a:lstStyle/>
          <a:p>
            <a:r>
              <a:rPr lang="pl-PL" altLang="pl-PL">
                <a:latin typeface="Arial" panose="020B0604020202020204" pitchFamily="34" charset="0"/>
                <a:cs typeface="Arial" panose="020B0604020202020204" pitchFamily="34" charset="0"/>
              </a:rPr>
              <a:t>ul. Wawelska 52/54</a:t>
            </a:r>
          </a:p>
          <a:p>
            <a:r>
              <a:rPr lang="pl-PL" altLang="pl-PL">
                <a:latin typeface="Arial" panose="020B0604020202020204" pitchFamily="34" charset="0"/>
                <a:cs typeface="Arial" panose="020B0604020202020204" pitchFamily="34" charset="0"/>
              </a:rPr>
              <a:t>00-922 Warszawa</a:t>
            </a:r>
          </a:p>
        </p:txBody>
      </p:sp>
      <p:sp>
        <p:nvSpPr>
          <p:cNvPr id="49156" name="Symbol zastępczy tekstu 6">
            <a:extLst>
              <a:ext uri="{FF2B5EF4-FFF2-40B4-BE49-F238E27FC236}">
                <a16:creationId xmlns:a16="http://schemas.microsoft.com/office/drawing/2014/main" id="{1914F09C-5898-4010-8199-328B11E0386D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423863" y="4951413"/>
            <a:ext cx="2924175" cy="422275"/>
          </a:xfrm>
        </p:spPr>
        <p:txBody>
          <a:bodyPr/>
          <a:lstStyle/>
          <a:p>
            <a:r>
              <a:rPr lang="pl-PL" altLang="pl-PL">
                <a:latin typeface="Arial" panose="020B0604020202020204" pitchFamily="34" charset="0"/>
                <a:cs typeface="Arial" panose="020B0604020202020204" pitchFamily="34" charset="0"/>
              </a:rPr>
              <a:t>www.mos.gov.pl</a:t>
            </a:r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ytuł 1">
            <a:extLst>
              <a:ext uri="{FF2B5EF4-FFF2-40B4-BE49-F238E27FC236}">
                <a16:creationId xmlns:a16="http://schemas.microsoft.com/office/drawing/2014/main" id="{CB5828EB-9866-4660-976D-F58A7707C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428625"/>
            <a:ext cx="8329613" cy="781050"/>
          </a:xfrm>
        </p:spPr>
        <p:txBody>
          <a:bodyPr/>
          <a:lstStyle/>
          <a:p>
            <a:pPr eaLnBrk="1" hangingPunct="1"/>
            <a:r>
              <a:rPr lang="pl-PL" altLang="pl-PL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Wstęp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86742A-11C2-45B4-9E36-0AAF9156A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428750"/>
            <a:ext cx="8229600" cy="4857750"/>
          </a:xfrm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1600"/>
              </a:spcAft>
              <a:defRPr/>
            </a:pP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Program Infrastruktura i Środowisko 2014-2020 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POIiŚ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2014-2020)</a:t>
            </a:r>
            <a:br>
              <a:rPr lang="pl-PL" sz="1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to krajowy program wspierający gospodarkę niskoemisyjną, ochronę środowiska, przeciwdziałanie i adaptację do zmian klimatu, transport </a:t>
            </a:r>
            <a:br>
              <a:rPr lang="pl-PL" sz="1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 bezpieczeństwo energetyczne</a:t>
            </a:r>
          </a:p>
          <a:p>
            <a:pPr eaLnBrk="1" fontAlgn="auto" hangingPunct="1">
              <a:spcBef>
                <a:spcPts val="0"/>
              </a:spcBef>
              <a:spcAft>
                <a:spcPts val="1600"/>
              </a:spcAft>
              <a:defRPr/>
            </a:pPr>
            <a:r>
              <a:rPr lang="pl-PL" sz="1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Pierwsza wersja Programu została zaakceptowana przez </a:t>
            </a:r>
            <a:br>
              <a:rPr lang="pl-PL" sz="1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Komisję Europejską decyzją z </a:t>
            </a: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16 grudnia 2014 r. 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(1 434 dni temu)</a:t>
            </a:r>
          </a:p>
          <a:p>
            <a:pPr eaLnBrk="1" fontAlgn="auto" hangingPunct="1">
              <a:spcBef>
                <a:spcPts val="0"/>
              </a:spcBef>
              <a:spcAft>
                <a:spcPts val="1600"/>
              </a:spcAft>
              <a:defRPr/>
            </a:pPr>
            <a:r>
              <a:rPr lang="pl-PL" sz="1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Ostatnia wersja </a:t>
            </a:r>
            <a:r>
              <a:rPr lang="pl-PL" sz="180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POIiŚ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została zaakceptowana przez KE decyzją </a:t>
            </a:r>
            <a:br>
              <a:rPr lang="pl-PL" sz="1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z </a:t>
            </a: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22 marca 2018 r.</a:t>
            </a:r>
          </a:p>
          <a:p>
            <a:pPr eaLnBrk="1" fontAlgn="auto" hangingPunct="1">
              <a:spcBef>
                <a:spcPts val="0"/>
              </a:spcBef>
              <a:spcAft>
                <a:spcPts val="1600"/>
              </a:spcAft>
              <a:defRPr/>
            </a:pPr>
            <a:r>
              <a:rPr lang="pl-PL" sz="1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Pierwsze nabory w ramach sektora środowiska ogłoszono </a:t>
            </a:r>
            <a:br>
              <a:rPr lang="pl-PL" sz="1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30 października 2015 r.</a:t>
            </a:r>
          </a:p>
          <a:p>
            <a:pPr eaLnBrk="1" fontAlgn="auto" hangingPunct="1">
              <a:spcBef>
                <a:spcPts val="0"/>
              </a:spcBef>
              <a:spcAft>
                <a:spcPts val="1600"/>
              </a:spcAft>
              <a:defRPr/>
            </a:pP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18 maja 2016 r. 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zawarto pierwszą umowa o dofinansowanie </a:t>
            </a:r>
            <a:endParaRPr lang="pl-PL" sz="18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1600"/>
              </a:spcAft>
              <a:defRPr/>
            </a:pPr>
            <a:r>
              <a:rPr lang="pl-PL" sz="1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Pierwszy wniosek o płatność złożono </a:t>
            </a: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16 sierpnia 2016 r.</a:t>
            </a:r>
          </a:p>
          <a:p>
            <a:pPr eaLnBrk="1" fontAlgn="auto" hangingPunct="1">
              <a:spcBef>
                <a:spcPts val="0"/>
              </a:spcBef>
              <a:spcAft>
                <a:spcPts val="1600"/>
              </a:spcAft>
              <a:defRPr/>
            </a:pP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31 grudnia 2016 r. 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zakończył się pierwszy ze wspartych projektów</a:t>
            </a:r>
          </a:p>
          <a:p>
            <a:pPr eaLnBrk="1" fontAlgn="auto" hangingPunct="1">
              <a:spcBef>
                <a:spcPts val="0"/>
              </a:spcBef>
              <a:spcAft>
                <a:spcPts val="1600"/>
              </a:spcAft>
              <a:defRPr/>
            </a:pPr>
            <a:endParaRPr lang="pl-PL" sz="18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108" name="Symbol zastępczy numeru slajdu 4">
            <a:extLst>
              <a:ext uri="{FF2B5EF4-FFF2-40B4-BE49-F238E27FC236}">
                <a16:creationId xmlns:a16="http://schemas.microsoft.com/office/drawing/2014/main" id="{1CF30454-A344-455B-92CF-876C7C62AAE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8143875" y="6356350"/>
            <a:ext cx="5429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679F5A3-5A6A-4BAD-A226-80239A32EB30}" type="slidenum">
              <a:rPr lang="pl-PL" altLang="pl-PL" sz="1200" b="0" smtClean="0">
                <a:solidFill>
                  <a:srgbClr val="37609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pl-PL" altLang="pl-PL" sz="1200" b="0">
              <a:solidFill>
                <a:srgbClr val="376092"/>
              </a:solidFill>
              <a:latin typeface="Arial" panose="020B0604020202020204" pitchFamily="34" charset="0"/>
            </a:endParaRPr>
          </a:p>
        </p:txBody>
      </p:sp>
      <p:sp>
        <p:nvSpPr>
          <p:cNvPr id="47109" name="AutoShape 18">
            <a:extLst>
              <a:ext uri="{FF2B5EF4-FFF2-40B4-BE49-F238E27FC236}">
                <a16:creationId xmlns:a16="http://schemas.microsoft.com/office/drawing/2014/main" id="{D2AFC603-1165-46A6-9B51-EF2E8552C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2225" y="1587500"/>
            <a:ext cx="463550" cy="4402138"/>
          </a:xfrm>
          <a:prstGeom prst="roundRect">
            <a:avLst>
              <a:gd name="adj" fmla="val 33426"/>
            </a:avLst>
          </a:prstGeom>
          <a:solidFill>
            <a:srgbClr val="0089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pl-PL" sz="4400"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873688313"/>
      </p:ext>
    </p:extLst>
  </p:cSld>
  <p:clrMapOvr>
    <a:masterClrMapping/>
  </p:clrMapOvr>
  <p:transition spd="med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A3160B-08FA-4AB8-98DD-D98B1683E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404813"/>
            <a:ext cx="8329613" cy="78105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Wstęp</a:t>
            </a:r>
            <a:endParaRPr lang="pl-PL" sz="2000" b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5BDACEB-D095-4FDA-83A5-663987869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428750"/>
            <a:ext cx="8229600" cy="4857750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lnSpc>
                <a:spcPct val="113000"/>
              </a:lnSpc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pl-PL" sz="1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Na realizację II osi priorytetowej „</a:t>
            </a:r>
            <a:r>
              <a:rPr lang="pl-PL" sz="1800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Ochrona środowiska, w tym adaptacja do zmian klimatu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”, przeznaczono ponad </a:t>
            </a: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3,5 mld euro </a:t>
            </a:r>
            <a:br>
              <a:rPr lang="pl-PL" sz="18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(prawie 15,2 mld złotych) ze środków UE*</a:t>
            </a:r>
          </a:p>
          <a:p>
            <a:pPr marL="0" indent="0" eaLnBrk="1" fontAlgn="auto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2000" i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292" name="Symbol zastępczy numeru slajdu 4">
            <a:extLst>
              <a:ext uri="{FF2B5EF4-FFF2-40B4-BE49-F238E27FC236}">
                <a16:creationId xmlns:a16="http://schemas.microsoft.com/office/drawing/2014/main" id="{8005FCBC-6145-4E2C-B74D-4DF69F38106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8143875" y="6356350"/>
            <a:ext cx="5429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86E7917-A1B2-4171-948C-AAA9D4B017F8}" type="slidenum">
              <a:rPr lang="pl-PL" altLang="pl-PL" sz="1200" b="0" smtClean="0">
                <a:solidFill>
                  <a:srgbClr val="37609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pl-PL" altLang="pl-PL" sz="1200" b="0">
              <a:solidFill>
                <a:srgbClr val="376092"/>
              </a:solidFill>
              <a:latin typeface="Arial" panose="020B0604020202020204" pitchFamily="34" charset="0"/>
            </a:endParaRPr>
          </a:p>
        </p:txBody>
      </p:sp>
      <p:sp>
        <p:nvSpPr>
          <p:cNvPr id="11270" name="pole tekstowe 5">
            <a:extLst>
              <a:ext uri="{FF2B5EF4-FFF2-40B4-BE49-F238E27FC236}">
                <a16:creationId xmlns:a16="http://schemas.microsoft.com/office/drawing/2014/main" id="{ED430B81-04AF-48CB-8F58-1643FC7F37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75" y="6286500"/>
            <a:ext cx="7372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l-PL" altLang="pl-PL" sz="1400" dirty="0">
                <a:solidFill>
                  <a:schemeClr val="accent1">
                    <a:lumMod val="75000"/>
                  </a:schemeClr>
                </a:solidFill>
              </a:rPr>
              <a:t>* </a:t>
            </a:r>
            <a:r>
              <a:rPr lang="pl-PL" altLang="pl-PL" sz="1200" dirty="0">
                <a:solidFill>
                  <a:schemeClr val="accent1">
                    <a:lumMod val="75000"/>
                  </a:schemeClr>
                </a:solidFill>
              </a:rPr>
              <a:t>wg kursu euro: 4,3307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5237116-4A39-4F72-B37F-66A4EC1E1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23075"/>
            <a:ext cx="9144000" cy="4106312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841AF3-1561-41B7-A8D3-A70377C49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404813"/>
            <a:ext cx="8329613" cy="78105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Postęp we wdrażaniu </a:t>
            </a:r>
            <a:r>
              <a:rPr lang="pl-PL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POIiŚ</a:t>
            </a:r>
            <a:r>
              <a:rPr lang="pl-PL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2014-2020 w sektorze środowiska</a:t>
            </a:r>
            <a:br>
              <a:rPr lang="pl-PL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pl-PL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- stan na 13.11.2018 r.</a:t>
            </a:r>
            <a:endParaRPr lang="pl-PL" sz="2000" i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233DA68-4F90-4CD2-8D1C-300981B75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428750"/>
            <a:ext cx="8229600" cy="4857750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/>
            </a:pPr>
            <a:r>
              <a:rPr lang="pl-PL" sz="1800" b="1" i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Konkursy</a:t>
            </a:r>
          </a:p>
          <a:p>
            <a:pPr marL="355600" indent="-35560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Ogłoszono łącznie </a:t>
            </a:r>
            <a:r>
              <a:rPr lang="pl-PL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32 nabory 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wniosków, w tym:</a:t>
            </a:r>
          </a:p>
          <a:p>
            <a:pPr marL="755650" lvl="1" indent="-35560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8 w roku 2015</a:t>
            </a:r>
          </a:p>
          <a:p>
            <a:pPr marL="755650" lvl="1" indent="-35560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14 w roku 2016</a:t>
            </a:r>
          </a:p>
          <a:p>
            <a:pPr marL="755650" lvl="1" indent="-35560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6 w roku 2017</a:t>
            </a:r>
          </a:p>
          <a:p>
            <a:pPr marL="755650" lvl="1" indent="-35560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 w roku 2018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pl-PL" sz="1600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 roku 2019 planowane jest ogłoszenie 4 kolejnych naborów wniosków, w tym: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pl-PL" sz="1600" b="1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 konkursy </a:t>
            </a:r>
            <a:r>
              <a:rPr lang="pl-PL" sz="1600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(z łączną pulą środków wynosząca </a:t>
            </a:r>
            <a:r>
              <a:rPr lang="pl-PL" sz="1600" b="1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50 mln zł) </a:t>
            </a:r>
            <a:r>
              <a:rPr lang="pl-PL" sz="1600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dla projektów z zakresu gospodarki odpadami (projekty dotyczące selektywnej zbiórki odpadów, zagospodarowania odpadów oraz recyklingu)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pl-PL" sz="1600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 konkurs (z pulą środków wynosząca </a:t>
            </a:r>
            <a:r>
              <a:rPr lang="pl-PL" sz="1600" b="1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10 mln zł</a:t>
            </a:r>
            <a:r>
              <a:rPr lang="pl-PL" sz="1600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) dla projektów z zakresu ochrony przyrody (projekty związane z opracowaniem planów ochrony obszarów Natura 2000 i parków narodowych).</a:t>
            </a:r>
          </a:p>
        </p:txBody>
      </p:sp>
      <p:sp>
        <p:nvSpPr>
          <p:cNvPr id="14340" name="Symbol zastępczy numeru slajdu 4">
            <a:extLst>
              <a:ext uri="{FF2B5EF4-FFF2-40B4-BE49-F238E27FC236}">
                <a16:creationId xmlns:a16="http://schemas.microsoft.com/office/drawing/2014/main" id="{C296ED2D-E126-4BC7-A388-EDC9DA803A0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8143875" y="6356350"/>
            <a:ext cx="5429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28DD84E-9F98-4733-8230-A8BA4A16B6BA}" type="slidenum">
              <a:rPr lang="pl-PL" altLang="pl-PL" sz="1200" b="0" smtClean="0">
                <a:solidFill>
                  <a:srgbClr val="37609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pl-PL" altLang="pl-PL" sz="1200" b="0">
              <a:solidFill>
                <a:srgbClr val="376092"/>
              </a:solidFill>
              <a:latin typeface="Arial" panose="020B0604020202020204" pitchFamily="34" charset="0"/>
            </a:endParaRPr>
          </a:p>
        </p:txBody>
      </p:sp>
      <p:sp>
        <p:nvSpPr>
          <p:cNvPr id="14341" name="AutoShape 18">
            <a:extLst>
              <a:ext uri="{FF2B5EF4-FFF2-40B4-BE49-F238E27FC236}">
                <a16:creationId xmlns:a16="http://schemas.microsoft.com/office/drawing/2014/main" id="{01FFB0C2-674F-4A03-BB94-18628DAE50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2225" y="1587500"/>
            <a:ext cx="463550" cy="4402138"/>
          </a:xfrm>
          <a:prstGeom prst="roundRect">
            <a:avLst>
              <a:gd name="adj" fmla="val 33426"/>
            </a:avLst>
          </a:prstGeom>
          <a:solidFill>
            <a:srgbClr val="0089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pl-PL" sz="4400">
              <a:latin typeface="Myriad Pro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841AF3-1561-41B7-A8D3-A70377C49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404813"/>
            <a:ext cx="8329613" cy="78105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Postęp we wdrażaniu </a:t>
            </a:r>
            <a:r>
              <a:rPr lang="pl-PL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POIiŚ</a:t>
            </a:r>
            <a:r>
              <a:rPr lang="pl-PL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2014-2020 w sektorze środowiska</a:t>
            </a:r>
            <a:br>
              <a:rPr lang="pl-PL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pl-PL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- stan na 13.11.2018 r.</a:t>
            </a:r>
            <a:endParaRPr lang="pl-PL" sz="2000" i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233DA68-4F90-4CD2-8D1C-300981B75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428750"/>
            <a:ext cx="8229600" cy="4857750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/>
            </a:pPr>
            <a:r>
              <a:rPr lang="pl-PL" sz="1800" b="1" i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Projekty pozakonkursowe - Wykaz Projektów Zidentyfikowanych</a:t>
            </a:r>
          </a:p>
          <a:p>
            <a:pPr marL="355600" indent="-35560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pl-PL" sz="1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Na aktualnym WPZ (wersja z 14.09.2018 r.) znajdują się </a:t>
            </a: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43 projekty </a:t>
            </a:r>
            <a:br>
              <a:rPr lang="pl-PL" sz="18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 łącznej planowanej kwocie wkładu UE</a:t>
            </a: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 2,5 mld zł</a:t>
            </a:r>
            <a:endParaRPr lang="pl-PL" sz="1800" i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endParaRPr lang="pl-PL" sz="1800" b="1" i="1" dirty="0">
              <a:solidFill>
                <a:schemeClr val="tx2">
                  <a:lumMod val="40000"/>
                  <a:lumOff val="6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pl-PL" sz="1800" b="1" i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Wnioski o dofinansowanie</a:t>
            </a:r>
          </a:p>
          <a:p>
            <a:pPr marL="355600" indent="-35560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pl-PL" sz="1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Złożono łącznie </a:t>
            </a: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1 138 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poprawnych formalnie wniosków o dofinansowanie na kwotę wsparcie UE wynoszącą </a:t>
            </a: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15,4 mld zł 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(wszystkich złożonych wniosków było ponad 1 350)</a:t>
            </a:r>
          </a:p>
          <a:p>
            <a:pPr marL="0" indent="0" eaLnBrk="1" fontAlgn="auto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2000" i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40" name="Symbol zastępczy numeru slajdu 4">
            <a:extLst>
              <a:ext uri="{FF2B5EF4-FFF2-40B4-BE49-F238E27FC236}">
                <a16:creationId xmlns:a16="http://schemas.microsoft.com/office/drawing/2014/main" id="{C296ED2D-E126-4BC7-A388-EDC9DA803A0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8143875" y="6356350"/>
            <a:ext cx="5429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28DD84E-9F98-4733-8230-A8BA4A16B6BA}" type="slidenum">
              <a:rPr lang="pl-PL" altLang="pl-PL" sz="1200" b="0" smtClean="0">
                <a:solidFill>
                  <a:srgbClr val="37609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pl-PL" altLang="pl-PL" sz="1200" b="0">
              <a:solidFill>
                <a:srgbClr val="376092"/>
              </a:solidFill>
              <a:latin typeface="Arial" panose="020B0604020202020204" pitchFamily="34" charset="0"/>
            </a:endParaRPr>
          </a:p>
        </p:txBody>
      </p:sp>
      <p:sp>
        <p:nvSpPr>
          <p:cNvPr id="14341" name="AutoShape 18">
            <a:extLst>
              <a:ext uri="{FF2B5EF4-FFF2-40B4-BE49-F238E27FC236}">
                <a16:creationId xmlns:a16="http://schemas.microsoft.com/office/drawing/2014/main" id="{01FFB0C2-674F-4A03-BB94-18628DAE50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2225" y="1587500"/>
            <a:ext cx="463550" cy="4402138"/>
          </a:xfrm>
          <a:prstGeom prst="roundRect">
            <a:avLst>
              <a:gd name="adj" fmla="val 33426"/>
            </a:avLst>
          </a:prstGeom>
          <a:solidFill>
            <a:srgbClr val="0089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pl-PL" sz="4400"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599438435"/>
      </p:ext>
    </p:extLst>
  </p:cSld>
  <p:clrMapOvr>
    <a:masterClrMapping/>
  </p:clrMapOvr>
  <p:transition spd="med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841AF3-1561-41B7-A8D3-A70377C49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404813"/>
            <a:ext cx="8329613" cy="78105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Postęp we wdrażaniu </a:t>
            </a:r>
            <a:r>
              <a:rPr lang="pl-PL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POIiŚ</a:t>
            </a:r>
            <a:r>
              <a:rPr lang="pl-PL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2014-2020 w sektorze środowiska</a:t>
            </a:r>
            <a:br>
              <a:rPr lang="pl-PL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pl-PL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- stan na 13.11.2018 r.</a:t>
            </a:r>
            <a:endParaRPr lang="pl-PL" sz="2000" i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40" name="Symbol zastępczy numeru slajdu 4">
            <a:extLst>
              <a:ext uri="{FF2B5EF4-FFF2-40B4-BE49-F238E27FC236}">
                <a16:creationId xmlns:a16="http://schemas.microsoft.com/office/drawing/2014/main" id="{C296ED2D-E126-4BC7-A388-EDC9DA803A0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8143875" y="6356350"/>
            <a:ext cx="5429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28DD84E-9F98-4733-8230-A8BA4A16B6BA}" type="slidenum">
              <a:rPr lang="pl-PL" altLang="pl-PL" sz="1200" b="0" smtClean="0">
                <a:solidFill>
                  <a:srgbClr val="37609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pl-PL" altLang="pl-PL" sz="1200" b="0">
              <a:solidFill>
                <a:srgbClr val="376092"/>
              </a:solidFill>
              <a:latin typeface="Arial" panose="020B0604020202020204" pitchFamily="34" charset="0"/>
            </a:endParaRPr>
          </a:p>
        </p:txBody>
      </p:sp>
      <p:sp>
        <p:nvSpPr>
          <p:cNvPr id="14341" name="AutoShape 18">
            <a:extLst>
              <a:ext uri="{FF2B5EF4-FFF2-40B4-BE49-F238E27FC236}">
                <a16:creationId xmlns:a16="http://schemas.microsoft.com/office/drawing/2014/main" id="{01FFB0C2-674F-4A03-BB94-18628DAE50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2225" y="1587500"/>
            <a:ext cx="463550" cy="4402138"/>
          </a:xfrm>
          <a:prstGeom prst="roundRect">
            <a:avLst>
              <a:gd name="adj" fmla="val 33426"/>
            </a:avLst>
          </a:prstGeom>
          <a:solidFill>
            <a:srgbClr val="0089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pl-PL" sz="4400">
              <a:latin typeface="Myriad Pro"/>
            </a:endParaRP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3CFEF741-ED75-46E0-8285-5568287CC1FB}"/>
              </a:ext>
            </a:extLst>
          </p:cNvPr>
          <p:cNvSpPr txBox="1"/>
          <p:nvPr/>
        </p:nvSpPr>
        <p:spPr>
          <a:xfrm>
            <a:off x="341198" y="1710095"/>
            <a:ext cx="8119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accent1">
                    <a:lumMod val="75000"/>
                  </a:schemeClr>
                </a:solidFill>
              </a:rPr>
              <a:t>Liczba poprawnych formalnie wniosków o dofinansowanie z poszczególnych województw</a:t>
            </a:r>
            <a:endParaRPr lang="pl-PL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9ECFCE5-19F8-4451-9F9A-ED63254C3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115" y="2059260"/>
            <a:ext cx="7914882" cy="469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10736"/>
      </p:ext>
    </p:extLst>
  </p:cSld>
  <p:clrMapOvr>
    <a:masterClrMapping/>
  </p:clrMapOvr>
  <p:transition spd="med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0119B6-F90D-4F47-8A5D-6889E8274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404813"/>
            <a:ext cx="8329613" cy="78105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Postęp we wdrażaniu </a:t>
            </a:r>
            <a:r>
              <a:rPr lang="pl-PL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POIiŚ</a:t>
            </a:r>
            <a:r>
              <a:rPr lang="pl-PL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2014-2020 w sektorze środowiska</a:t>
            </a:r>
            <a:br>
              <a:rPr lang="pl-PL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pl-PL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- stan na 13.11.2018 r.</a:t>
            </a:r>
            <a:endParaRPr lang="pl-PL" sz="2000" b="1" i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881BA7C-7C65-45EA-8552-F82957F9E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428750"/>
            <a:ext cx="8229600" cy="2576513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pl-PL" sz="1800" b="1" i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Umowy</a:t>
            </a:r>
            <a:endParaRPr lang="pl-PL" sz="18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55600" indent="-355600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pl-PL" sz="1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Łączna liczba zawartych umów o dofinansowanie: </a:t>
            </a: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714</a:t>
            </a:r>
          </a:p>
          <a:p>
            <a:pPr marL="355600" indent="-355600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pl-PL" sz="1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Całkowita wartość wspartych projektów: </a:t>
            </a: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23,6 mld zł</a:t>
            </a:r>
          </a:p>
          <a:p>
            <a:pPr marL="355600" indent="-355600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pl-PL" sz="1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Kwota dofinansowania UE: </a:t>
            </a: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12,9 mld zł, 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 stanowi </a:t>
            </a: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85 % dostępnej alokacji</a:t>
            </a:r>
          </a:p>
          <a:p>
            <a:pPr marL="355600" indent="-355600" eaLnBrk="1" fontAlgn="auto" hangingPunct="1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pl-PL" sz="1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Liczba umów w podziale na działania:</a:t>
            </a:r>
          </a:p>
          <a:p>
            <a:pPr marL="0" indent="0" eaLnBrk="1" fontAlgn="auto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2000" i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88" name="Symbol zastępczy numeru slajdu 4">
            <a:extLst>
              <a:ext uri="{FF2B5EF4-FFF2-40B4-BE49-F238E27FC236}">
                <a16:creationId xmlns:a16="http://schemas.microsoft.com/office/drawing/2014/main" id="{925D5FEC-B573-4E87-8F01-12EB3DA3ACF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8143875" y="6356350"/>
            <a:ext cx="5429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35D1AA1-8920-4899-B9A2-2FEED4F5687A}" type="slidenum">
              <a:rPr lang="pl-PL" altLang="pl-PL" sz="1200" b="0" smtClean="0">
                <a:solidFill>
                  <a:srgbClr val="37609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pl-PL" altLang="pl-PL" sz="1200" b="0">
              <a:solidFill>
                <a:srgbClr val="376092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6CC8B05C-4526-4B23-B0D8-99EE7768E81F}"/>
              </a:ext>
            </a:extLst>
          </p:cNvPr>
          <p:cNvGraphicFramePr>
            <a:graphicFrameLocks noGrp="1"/>
          </p:cNvGraphicFramePr>
          <p:nvPr/>
        </p:nvGraphicFramePr>
        <p:xfrm>
          <a:off x="655638" y="4006850"/>
          <a:ext cx="7489824" cy="240665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1261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71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2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41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6976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itchFamily="34" charset="0"/>
                          <a:cs typeface="Arial" pitchFamily="34" charset="0"/>
                        </a:rPr>
                        <a:t>Działanie</a:t>
                      </a:r>
                    </a:p>
                  </a:txBody>
                  <a:tcPr marL="91451" marR="91451" marT="45717" marB="45717" anchor="ctr">
                    <a:solidFill>
                      <a:schemeClr val="accent5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itchFamily="34" charset="0"/>
                          <a:cs typeface="Arial" pitchFamily="34" charset="0"/>
                        </a:rPr>
                        <a:t>Liczba umów</a:t>
                      </a:r>
                    </a:p>
                  </a:txBody>
                  <a:tcPr marL="91451" marR="91451" marT="45717" marB="45717" anchor="ctr">
                    <a:solidFill>
                      <a:schemeClr val="accent5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Wartość</a:t>
                      </a:r>
                      <a:r>
                        <a:rPr lang="pl-PL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projektów</a:t>
                      </a:r>
                      <a:br>
                        <a:rPr lang="pl-PL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[mln zł]</a:t>
                      </a:r>
                      <a:endParaRPr lang="pl-PL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1" marR="91451" marT="45717" marB="45717" anchor="ctr">
                    <a:solidFill>
                      <a:schemeClr val="accent5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itchFamily="34" charset="0"/>
                          <a:cs typeface="Arial" pitchFamily="34" charset="0"/>
                        </a:rPr>
                        <a:t>Wkład UE</a:t>
                      </a:r>
                      <a:br>
                        <a:rPr lang="pl-PL" sz="1200" dirty="0"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pl-PL" sz="1200" dirty="0">
                          <a:latin typeface="Arial" pitchFamily="34" charset="0"/>
                          <a:cs typeface="Arial" pitchFamily="34" charset="0"/>
                        </a:rPr>
                        <a:t>[mln zł]</a:t>
                      </a:r>
                    </a:p>
                  </a:txBody>
                  <a:tcPr marL="91451" marR="91451" marT="45717" marB="45717" anchor="ctr">
                    <a:solidFill>
                      <a:schemeClr val="accent5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946">
                <a:tc>
                  <a:txBody>
                    <a:bodyPr/>
                    <a:lstStyle/>
                    <a:p>
                      <a:pPr algn="l"/>
                      <a:r>
                        <a:rPr lang="pl-PL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2.1 (adaptacja do zmian klimatu)</a:t>
                      </a:r>
                    </a:p>
                  </a:txBody>
                  <a:tcPr marL="91451" marR="91451" marT="45717" marB="45717" anchor="ctr">
                    <a:solidFill>
                      <a:schemeClr val="accent5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 marL="91451" marR="91451" marT="45717" marB="45717" anchor="ctr">
                    <a:solidFill>
                      <a:schemeClr val="accent5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5 480</a:t>
                      </a:r>
                    </a:p>
                  </a:txBody>
                  <a:tcPr marL="91451" marR="91451" marT="45717" marB="45717" anchor="ctr">
                    <a:solidFill>
                      <a:schemeClr val="accent5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3 105</a:t>
                      </a:r>
                    </a:p>
                  </a:txBody>
                  <a:tcPr marL="91451" marR="91451" marT="45717" marB="45717" anchor="ctr">
                    <a:solidFill>
                      <a:schemeClr val="accent5">
                        <a:tint val="4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946">
                <a:tc>
                  <a:txBody>
                    <a:bodyPr/>
                    <a:lstStyle/>
                    <a:p>
                      <a:pPr algn="l"/>
                      <a:r>
                        <a:rPr lang="pl-PL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2.2 (gospodarka odpadami)</a:t>
                      </a:r>
                    </a:p>
                  </a:txBody>
                  <a:tcPr marL="91451" marR="91451" marT="45717" marB="45717" anchor="ctr">
                    <a:solidFill>
                      <a:schemeClr val="accent5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</a:p>
                  </a:txBody>
                  <a:tcPr marL="91451" marR="91451" marT="45717" marB="45717" anchor="ctr">
                    <a:solidFill>
                      <a:schemeClr val="accent5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1 084</a:t>
                      </a:r>
                    </a:p>
                  </a:txBody>
                  <a:tcPr marL="91451" marR="91451" marT="45717" marB="45717" anchor="ctr">
                    <a:solidFill>
                      <a:schemeClr val="accent5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604</a:t>
                      </a:r>
                    </a:p>
                  </a:txBody>
                  <a:tcPr marL="91451" marR="91451" marT="45717" marB="45717" anchor="ctr">
                    <a:solidFill>
                      <a:schemeClr val="accent5">
                        <a:tint val="4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3225734"/>
                  </a:ext>
                </a:extLst>
              </a:tr>
              <a:tr h="314946">
                <a:tc>
                  <a:txBody>
                    <a:bodyPr/>
                    <a:lstStyle/>
                    <a:p>
                      <a:pPr algn="l"/>
                      <a:r>
                        <a:rPr lang="pl-PL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2.3 (gospodarka wodno-ściekowa)</a:t>
                      </a:r>
                    </a:p>
                  </a:txBody>
                  <a:tcPr marL="91451" marR="91451" marT="45717" marB="45717" anchor="ctr">
                    <a:solidFill>
                      <a:schemeClr val="accent5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357</a:t>
                      </a:r>
                    </a:p>
                  </a:txBody>
                  <a:tcPr marL="91451" marR="91451" marT="45717" marB="45717" anchor="ctr">
                    <a:solidFill>
                      <a:schemeClr val="accent5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15 262</a:t>
                      </a:r>
                    </a:p>
                  </a:txBody>
                  <a:tcPr marL="91451" marR="91451" marT="45717" marB="45717" anchor="ctr">
                    <a:solidFill>
                      <a:schemeClr val="accent5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7 874</a:t>
                      </a:r>
                    </a:p>
                  </a:txBody>
                  <a:tcPr marL="91451" marR="91451" marT="45717" marB="45717" anchor="ctr">
                    <a:solidFill>
                      <a:schemeClr val="accent5">
                        <a:tint val="4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4946">
                <a:tc>
                  <a:txBody>
                    <a:bodyPr/>
                    <a:lstStyle/>
                    <a:p>
                      <a:pPr algn="l"/>
                      <a:r>
                        <a:rPr lang="pl-PL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2.4 (ochrona przyrody)</a:t>
                      </a:r>
                    </a:p>
                  </a:txBody>
                  <a:tcPr marL="91451" marR="91451" marT="45717" marB="45717" anchor="ctr">
                    <a:solidFill>
                      <a:schemeClr val="accent5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128</a:t>
                      </a:r>
                    </a:p>
                  </a:txBody>
                  <a:tcPr marL="91451" marR="91451" marT="45717" marB="45717" anchor="ctr">
                    <a:solidFill>
                      <a:schemeClr val="accent5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585</a:t>
                      </a:r>
                    </a:p>
                  </a:txBody>
                  <a:tcPr marL="91451" marR="91451" marT="45717" marB="45717" anchor="ctr">
                    <a:solidFill>
                      <a:schemeClr val="accent5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457</a:t>
                      </a:r>
                    </a:p>
                  </a:txBody>
                  <a:tcPr marL="91451" marR="91451" marT="45717" marB="45717" anchor="ctr">
                    <a:solidFill>
                      <a:schemeClr val="accent5">
                        <a:tint val="4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4946">
                <a:tc>
                  <a:txBody>
                    <a:bodyPr/>
                    <a:lstStyle/>
                    <a:p>
                      <a:pPr algn="l"/>
                      <a:r>
                        <a:rPr lang="pl-PL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 (środowisko</a:t>
                      </a:r>
                      <a:r>
                        <a:rPr lang="pl-PL" sz="140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miejskie)</a:t>
                      </a:r>
                    </a:p>
                  </a:txBody>
                  <a:tcPr marL="91451" marR="91451" marT="45717" marB="45717" anchor="ctr">
                    <a:solidFill>
                      <a:schemeClr val="accent5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154</a:t>
                      </a:r>
                    </a:p>
                  </a:txBody>
                  <a:tcPr marL="91451" marR="91451" marT="45717" marB="45717" anchor="ctr">
                    <a:solidFill>
                      <a:schemeClr val="accent5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1 196</a:t>
                      </a:r>
                    </a:p>
                  </a:txBody>
                  <a:tcPr marL="91451" marR="91451" marT="45717" marB="45717" anchor="ctr">
                    <a:solidFill>
                      <a:schemeClr val="accent5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882</a:t>
                      </a:r>
                    </a:p>
                  </a:txBody>
                  <a:tcPr marL="91451" marR="91451" marT="45717" marB="45717" anchor="ctr">
                    <a:solidFill>
                      <a:schemeClr val="accent5">
                        <a:tint val="4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4946">
                <a:tc>
                  <a:txBody>
                    <a:bodyPr/>
                    <a:lstStyle/>
                    <a:p>
                      <a:pPr algn="l"/>
                      <a:r>
                        <a:rPr lang="pl-PL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Razem</a:t>
                      </a:r>
                    </a:p>
                  </a:txBody>
                  <a:tcPr marL="91451" marR="91451" marT="45717" marB="45717" anchor="ctr">
                    <a:solidFill>
                      <a:schemeClr val="accent5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714</a:t>
                      </a:r>
                    </a:p>
                  </a:txBody>
                  <a:tcPr marL="91451" marR="91451" marT="45717" marB="45717" anchor="ctr">
                    <a:solidFill>
                      <a:schemeClr val="accent5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23 608</a:t>
                      </a:r>
                    </a:p>
                  </a:txBody>
                  <a:tcPr marL="91451" marR="91451" marT="45717" marB="45717" anchor="ctr">
                    <a:solidFill>
                      <a:schemeClr val="accent5">
                        <a:tint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12 924</a:t>
                      </a:r>
                    </a:p>
                  </a:txBody>
                  <a:tcPr marL="91451" marR="91451" marT="45717" marB="45717" anchor="ctr">
                    <a:solidFill>
                      <a:schemeClr val="accent5">
                        <a:tint val="4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13624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841AF3-1561-41B7-A8D3-A70377C49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404813"/>
            <a:ext cx="8329613" cy="78105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Postęp we wdrażaniu </a:t>
            </a:r>
            <a:r>
              <a:rPr lang="pl-PL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POIiŚ</a:t>
            </a:r>
            <a:r>
              <a:rPr lang="pl-PL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2014-2020 w sektorze środowiska</a:t>
            </a:r>
            <a:br>
              <a:rPr lang="pl-PL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pl-PL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- stan na 13.11.2018 r.</a:t>
            </a:r>
            <a:endParaRPr lang="pl-PL" sz="2000" i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40" name="Symbol zastępczy numeru slajdu 4">
            <a:extLst>
              <a:ext uri="{FF2B5EF4-FFF2-40B4-BE49-F238E27FC236}">
                <a16:creationId xmlns:a16="http://schemas.microsoft.com/office/drawing/2014/main" id="{C296ED2D-E126-4BC7-A388-EDC9DA803A0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8143875" y="6356350"/>
            <a:ext cx="5429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28DD84E-9F98-4733-8230-A8BA4A16B6BA}" type="slidenum">
              <a:rPr lang="pl-PL" altLang="pl-PL" sz="1200" b="0" smtClean="0">
                <a:solidFill>
                  <a:srgbClr val="37609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pl-PL" altLang="pl-PL" sz="1200" b="0">
              <a:solidFill>
                <a:srgbClr val="376092"/>
              </a:solidFill>
              <a:latin typeface="Arial" panose="020B0604020202020204" pitchFamily="34" charset="0"/>
            </a:endParaRPr>
          </a:p>
        </p:txBody>
      </p:sp>
      <p:sp>
        <p:nvSpPr>
          <p:cNvPr id="14341" name="AutoShape 18">
            <a:extLst>
              <a:ext uri="{FF2B5EF4-FFF2-40B4-BE49-F238E27FC236}">
                <a16:creationId xmlns:a16="http://schemas.microsoft.com/office/drawing/2014/main" id="{01FFB0C2-674F-4A03-BB94-18628DAE50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2225" y="1587500"/>
            <a:ext cx="463550" cy="4402138"/>
          </a:xfrm>
          <a:prstGeom prst="roundRect">
            <a:avLst>
              <a:gd name="adj" fmla="val 33426"/>
            </a:avLst>
          </a:prstGeom>
          <a:solidFill>
            <a:srgbClr val="0089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pl-PL" sz="4400">
              <a:latin typeface="Myriad Pro"/>
            </a:endParaRP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28736634-F589-4B3D-8021-14D3C51F453A}"/>
              </a:ext>
            </a:extLst>
          </p:cNvPr>
          <p:cNvSpPr txBox="1"/>
          <p:nvPr/>
        </p:nvSpPr>
        <p:spPr>
          <a:xfrm>
            <a:off x="311109" y="1655193"/>
            <a:ext cx="4610409" cy="349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pl-PL" sz="1600" b="1" dirty="0">
                <a:solidFill>
                  <a:schemeClr val="accent1">
                    <a:lumMod val="75000"/>
                  </a:schemeClr>
                </a:solidFill>
              </a:rPr>
              <a:t>Rozkład terytorialny realizowanych projektów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52BA103-88F0-43DA-AF0D-2EAF805D5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217" y="2099987"/>
            <a:ext cx="7895120" cy="463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902611"/>
      </p:ext>
    </p:extLst>
  </p:cSld>
  <p:clrMapOvr>
    <a:masterClrMapping/>
  </p:clrMapOvr>
  <p:transition spd="med">
    <p:fade thruBlk="1"/>
  </p:transition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22445</TotalTime>
  <Words>1135</Words>
  <Application>Microsoft Office PowerPoint</Application>
  <PresentationFormat>Pokaz na ekranie (4:3)</PresentationFormat>
  <Paragraphs>233</Paragraphs>
  <Slides>26</Slides>
  <Notes>26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26</vt:i4>
      </vt:variant>
    </vt:vector>
  </HeadingPairs>
  <TitlesOfParts>
    <vt:vector size="32" baseType="lpstr">
      <vt:lpstr>Arial</vt:lpstr>
      <vt:lpstr>Calibri</vt:lpstr>
      <vt:lpstr>Myriad Pro</vt:lpstr>
      <vt:lpstr>Wingdings</vt:lpstr>
      <vt:lpstr>Motyw pakietu Office</vt:lpstr>
      <vt:lpstr>Projekt niestandardowy</vt:lpstr>
      <vt:lpstr>Postępy we wdrażaniu Programu Operacyjnego Infrastruktura  i Środowisko 2014-2020 Sektor środowiska </vt:lpstr>
      <vt:lpstr>Prezentacja programu PowerPoint</vt:lpstr>
      <vt:lpstr>Wstęp</vt:lpstr>
      <vt:lpstr>Wstęp</vt:lpstr>
      <vt:lpstr>Postęp we wdrażaniu POIiŚ 2014-2020 w sektorze środowiska - stan na 13.11.2018 r.</vt:lpstr>
      <vt:lpstr>Postęp we wdrażaniu POIiŚ 2014-2020 w sektorze środowiska - stan na 13.11.2018 r.</vt:lpstr>
      <vt:lpstr>Postęp we wdrażaniu POIiŚ 2014-2020 w sektorze środowiska - stan na 13.11.2018 r.</vt:lpstr>
      <vt:lpstr>Postęp we wdrażaniu POIiŚ 2014-2020 w sektorze środowiska - stan na 13.11.2018 r.</vt:lpstr>
      <vt:lpstr>Postęp we wdrażaniu POIiŚ 2014-2020 w sektorze środowiska - stan na 13.11.2018 r.</vt:lpstr>
      <vt:lpstr>Postęp we wdrażaniu POIiŚ 2014-2020 w sektorze środowiska - stan na 13.11.2018 r.</vt:lpstr>
      <vt:lpstr>Postęp we wdrażaniu POIiŚ 2014-2020 w sektorze środowiska - stan na 13.11.2018 r.</vt:lpstr>
      <vt:lpstr>Planowane efekty realizacji dotychczas wspartych projektów</vt:lpstr>
      <vt:lpstr>Planowane efekty realizacji dotychczas wspartych projektów</vt:lpstr>
      <vt:lpstr>Planowane efekty realizacji dotychczas wspartych projektów</vt:lpstr>
      <vt:lpstr>Planowane efekty realizacji dotychczas wspartych projektów</vt:lpstr>
      <vt:lpstr>Planowane efekty realizacji dotychczas wspartych projektów</vt:lpstr>
      <vt:lpstr>Przykładowe projekty - gospodarowanie wodami opadowymi</vt:lpstr>
      <vt:lpstr>Przykładowe projekty - gospodarowanie wodami opadowymi</vt:lpstr>
      <vt:lpstr>Przykładowe projekty - gospodarowanie wodami opadowymi</vt:lpstr>
      <vt:lpstr>Przykładowe projekty – zabezpieczenie przeciwpowodziowe</vt:lpstr>
      <vt:lpstr>Przykładowe projekty – zabezpieczenie przeciwpowodziowe</vt:lpstr>
      <vt:lpstr>Przykładowe projekty – gospodarka wodno-ściekowa</vt:lpstr>
      <vt:lpstr>Przykładowe projekty – gospodarka wodno-ściekowa</vt:lpstr>
      <vt:lpstr>Perspektywa finansowa 2021-2027</vt:lpstr>
      <vt:lpstr>Perspektywa finansowa 2021-2027</vt:lpstr>
      <vt:lpstr>Dziękuję za uwagę</vt:lpstr>
    </vt:vector>
  </TitlesOfParts>
  <Company>ms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Górecki Marcin</dc:creator>
  <cp:lastModifiedBy>Górecki Marcin</cp:lastModifiedBy>
  <cp:revision>2540</cp:revision>
  <cp:lastPrinted>2012-10-01T09:06:16Z</cp:lastPrinted>
  <dcterms:created xsi:type="dcterms:W3CDTF">2009-03-27T09:53:27Z</dcterms:created>
  <dcterms:modified xsi:type="dcterms:W3CDTF">2018-11-16T14:34:27Z</dcterms:modified>
</cp:coreProperties>
</file>