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1"/>
  </p:notesMasterIdLst>
  <p:sldIdLst>
    <p:sldId id="256" r:id="rId2"/>
    <p:sldId id="272" r:id="rId3"/>
    <p:sldId id="273" r:id="rId4"/>
    <p:sldId id="274" r:id="rId5"/>
    <p:sldId id="275" r:id="rId6"/>
    <p:sldId id="276" r:id="rId7"/>
    <p:sldId id="277" r:id="rId8"/>
    <p:sldId id="270" r:id="rId9"/>
    <p:sldId id="278" r:id="rId10"/>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4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D7D"/>
    <a:srgbClr val="03BD83"/>
    <a:srgbClr val="07B9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Styl jasny 1 — Ak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4660"/>
  </p:normalViewPr>
  <p:slideViewPr>
    <p:cSldViewPr>
      <p:cViewPr varScale="1">
        <p:scale>
          <a:sx n="108" d="100"/>
          <a:sy n="108" d="100"/>
        </p:scale>
        <p:origin x="1932" y="108"/>
      </p:cViewPr>
      <p:guideLst>
        <p:guide orient="horz" pos="2160"/>
        <p:guide pos="14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5414EDB-AA3B-459C-B0C6-AAAA08619697}" type="datetimeFigureOut">
              <a:rPr lang="pl-PL" smtClean="0"/>
              <a:t>10.12.2019</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4805396-CDA6-44A7-8DBF-C7B902CD5245}" type="slidenum">
              <a:rPr lang="pl-PL" smtClean="0"/>
              <a:t>‹#›</a:t>
            </a:fld>
            <a:endParaRPr lang="pl-PL"/>
          </a:p>
        </p:txBody>
      </p:sp>
    </p:spTree>
    <p:extLst>
      <p:ext uri="{BB962C8B-B14F-4D97-AF65-F5344CB8AC3E}">
        <p14:creationId xmlns:p14="http://schemas.microsoft.com/office/powerpoint/2010/main" val="328630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A890221C-92EB-4A90-B3F5-6BB71D799148}" type="datetime1">
              <a:rPr lang="pl-PL" smtClean="0"/>
              <a:t>10.12.2019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04977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9C36492-9B3C-439B-B520-B23332D81885}" type="datetime1">
              <a:rPr lang="pl-PL" smtClean="0"/>
              <a:t>10.12.2019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54669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2031D0B-3683-4EAD-95BE-D65C1A923AEE}" type="datetime1">
              <a:rPr lang="pl-PL" smtClean="0"/>
              <a:t>10.12.2019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92689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5634B11-5202-46C0-AE34-CF98D30CFCFB}" type="datetime1">
              <a:rPr lang="pl-PL" smtClean="0"/>
              <a:t>10.12.2019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20567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E762979-6210-4E2B-BFC6-26AF6214CB7A}" type="datetime1">
              <a:rPr lang="pl-PL" smtClean="0"/>
              <a:t>10.12.2019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95626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AA025AE-94D0-4B34-9F51-0D597FB8B39F}" type="datetime1">
              <a:rPr lang="pl-PL" smtClean="0"/>
              <a:t>10.12.2019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426249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7E156344-3ABA-4C5F-B581-F50F24F7726F}" type="datetime1">
              <a:rPr lang="pl-PL" smtClean="0"/>
              <a:t>10.12.2019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396074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58ED061-F7E9-467D-8F3E-036FD6E7587B}" type="datetime1">
              <a:rPr lang="pl-PL" smtClean="0"/>
              <a:t>10.12.2019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166170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5CC8779-5DA1-4FB1-9D3B-A9733A3C4E93}" type="datetime1">
              <a:rPr lang="pl-PL" smtClean="0"/>
              <a:t>10.12.2019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312659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963404-4897-40A8-B3C0-B5171F81D481}" type="datetime1">
              <a:rPr lang="pl-PL" smtClean="0"/>
              <a:t>10.12.2019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185712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D978B7C-5EE2-45E2-A1E5-39309B7BFA70}" type="datetime1">
              <a:rPr lang="pl-PL" smtClean="0"/>
              <a:t>10.12.2019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1521149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23B8D-EC39-477D-9B51-5625BC5145C7}" type="datetime1">
              <a:rPr lang="pl-PL" smtClean="0"/>
              <a:t>10.12.2019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B51F1-1D0A-4F40-8C72-E132C4CA8CEA}" type="slidenum">
              <a:rPr lang="pl-PL" smtClean="0"/>
              <a:t>‹#›</a:t>
            </a:fld>
            <a:endParaRPr lang="pl-PL"/>
          </a:p>
        </p:txBody>
      </p:sp>
    </p:spTree>
    <p:extLst>
      <p:ext uri="{BB962C8B-B14F-4D97-AF65-F5344CB8AC3E}">
        <p14:creationId xmlns:p14="http://schemas.microsoft.com/office/powerpoint/2010/main" val="163526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fontScale="32500" lnSpcReduction="20000"/>
          </a:bodyPr>
          <a:lstStyle/>
          <a:p>
            <a:pPr>
              <a:spcAft>
                <a:spcPts val="1200"/>
              </a:spcAft>
            </a:pPr>
            <a:r>
              <a:rPr lang="pl-PL" sz="9600" b="1" i="1" dirty="0">
                <a:solidFill>
                  <a:srgbClr val="002060"/>
                </a:solidFill>
                <a:latin typeface="+mj-lt"/>
                <a:cs typeface="Times New Roman" pitchFamily="18" charset="0"/>
              </a:rPr>
              <a:t>Rekonstrukcja Arcydzieł Polskiej Szkoły Telewizyjnej i Filmowej do jakości 4K (DIGI 4K)"</a:t>
            </a:r>
          </a:p>
          <a:p>
            <a:endParaRPr lang="pl-PL" i="1" dirty="0"/>
          </a:p>
          <a:p>
            <a:pPr marL="269875" indent="-269875" algn="l">
              <a:spcBef>
                <a:spcPts val="800"/>
              </a:spcBef>
              <a:buFont typeface="Wingdings" panose="05000000000000000000" pitchFamily="2" charset="2"/>
              <a:buChar char="§"/>
            </a:pPr>
            <a:r>
              <a:rPr lang="pl-PL" sz="4900" i="1" dirty="0">
                <a:solidFill>
                  <a:schemeClr val="tx1"/>
                </a:solidFill>
              </a:rPr>
              <a:t>Wnioskodawca - Minister Kultury i Dziedzictwa Narodowego.</a:t>
            </a:r>
          </a:p>
          <a:p>
            <a:pPr marL="269875" indent="-269875" algn="l">
              <a:spcBef>
                <a:spcPts val="800"/>
              </a:spcBef>
              <a:buFont typeface="Wingdings" panose="05000000000000000000" pitchFamily="2" charset="2"/>
              <a:buChar char="§"/>
            </a:pPr>
            <a:r>
              <a:rPr lang="pl-PL" sz="4900" i="1" dirty="0">
                <a:solidFill>
                  <a:schemeClr val="tx1"/>
                </a:solidFill>
              </a:rPr>
              <a:t>Beneficjent - Telewizja Polska SA.</a:t>
            </a:r>
          </a:p>
          <a:p>
            <a:pPr marL="269875" indent="-269875" algn="l">
              <a:spcBef>
                <a:spcPts val="800"/>
              </a:spcBef>
              <a:buFont typeface="Wingdings" panose="05000000000000000000" pitchFamily="2" charset="2"/>
              <a:buChar char="§"/>
            </a:pPr>
            <a:r>
              <a:rPr lang="pl-PL" sz="4900" i="1" dirty="0">
                <a:solidFill>
                  <a:schemeClr val="tx1"/>
                </a:solidFill>
              </a:rPr>
              <a:t>Partnerzy – brak.</a:t>
            </a:r>
          </a:p>
          <a:p>
            <a:pPr marL="269875" indent="-269875" algn="l">
              <a:spcBef>
                <a:spcPts val="800"/>
              </a:spcBef>
              <a:buFont typeface="Wingdings" panose="05000000000000000000" pitchFamily="2" charset="2"/>
              <a:buChar char="§"/>
            </a:pPr>
            <a:r>
              <a:rPr lang="pl-PL" sz="4900" i="1" dirty="0">
                <a:solidFill>
                  <a:schemeClr val="tx1"/>
                </a:solidFill>
              </a:rPr>
              <a:t>Źródło finansowania - Program Operacyjny Polska Cyfrowa 2014-2020, Działanie 2.3. Cyfrowa dostępność i użyteczność informacji sektora publicznego, Poddziałanie 2.3.2 „Cyfrowe udostępnienie zasobów kultury” / Budżet Państwa - część budżetowa nr 27.</a:t>
            </a:r>
          </a:p>
          <a:p>
            <a:pPr marL="269875" indent="-269875" algn="l">
              <a:spcBef>
                <a:spcPts val="800"/>
              </a:spcBef>
              <a:buFont typeface="Wingdings" panose="05000000000000000000" pitchFamily="2" charset="2"/>
              <a:buChar char="§"/>
            </a:pPr>
            <a:r>
              <a:rPr lang="pl-PL" sz="4900" i="1" dirty="0">
                <a:solidFill>
                  <a:schemeClr val="tx1"/>
                </a:solidFill>
              </a:rPr>
              <a:t>Całkowity koszt projektu - 25 598 088,00 zł.</a:t>
            </a:r>
          </a:p>
          <a:p>
            <a:pPr marL="269875" indent="-269875" algn="l">
              <a:spcBef>
                <a:spcPts val="800"/>
              </a:spcBef>
              <a:buFont typeface="Wingdings" panose="05000000000000000000" pitchFamily="2" charset="2"/>
              <a:buChar char="§"/>
            </a:pPr>
            <a:r>
              <a:rPr lang="pl-PL" sz="4900" i="1" dirty="0">
                <a:solidFill>
                  <a:schemeClr val="tx1"/>
                </a:solidFill>
              </a:rPr>
              <a:t>Planowany okres realizacji projektu - 04-2020 do 03-2023.</a:t>
            </a: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1</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692" y="157971"/>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420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a:bodyPr>
          <a:lstStyle/>
          <a:p>
            <a:pPr>
              <a:spcAft>
                <a:spcPts val="1200"/>
              </a:spcAft>
            </a:pPr>
            <a:r>
              <a:rPr lang="pl-PL" sz="4000" b="1" dirty="0">
                <a:solidFill>
                  <a:srgbClr val="002060"/>
                </a:solidFill>
                <a:cs typeface="Times New Roman" pitchFamily="18" charset="0"/>
              </a:rPr>
              <a:t>CEL PROJEKTU  </a:t>
            </a:r>
            <a:endParaRPr lang="pl-PL" sz="4000" dirty="0">
              <a:solidFill>
                <a:schemeClr val="tx2">
                  <a:lumMod val="60000"/>
                  <a:lumOff val="40000"/>
                </a:schemeClr>
              </a:solidFill>
            </a:endParaRP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2</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rostokąt 3"/>
          <p:cNvSpPr/>
          <p:nvPr/>
        </p:nvSpPr>
        <p:spPr>
          <a:xfrm>
            <a:off x="292447" y="2148714"/>
            <a:ext cx="8509677" cy="3631763"/>
          </a:xfrm>
          <a:prstGeom prst="rect">
            <a:avLst/>
          </a:prstGeom>
        </p:spPr>
        <p:txBody>
          <a:bodyPr wrap="square">
            <a:spAutoFit/>
          </a:bodyPr>
          <a:lstStyle/>
          <a:p>
            <a:r>
              <a:rPr lang="pl-PL" i="1" dirty="0">
                <a:solidFill>
                  <a:srgbClr val="0070C0"/>
                </a:solidFill>
                <a:ea typeface="Times New Roman" panose="02020603050405020304" pitchFamily="18" charset="0"/>
              </a:rPr>
              <a:t>CEL 1 - Poprawa jakości wypełniania przez Telewizję Polską publicznej misji poprzez szerokie, dzięki cyfryzacji udostępnianie zasobów dziedzictwa kulturowego</a:t>
            </a:r>
          </a:p>
          <a:p>
            <a:endParaRPr lang="pl-PL" i="1" dirty="0"/>
          </a:p>
          <a:p>
            <a:pPr algn="just"/>
            <a:r>
              <a:rPr lang="pl-PL" sz="1600" i="1" dirty="0"/>
              <a:t>Cel główny projektu jest spójny z Celem szczegółowym 4: „Cyfrowa dostępność i użyteczność informacji sektora publicznego” w ramach Osi priorytetowej II: „E-administracja i otwarty rząd” w POPC 2014-2020. W ramach tego celu szczegółowego, przewidziane jest wsparcie kierowane na obszary zasobów kultury, tj. kontynuacja projektów digitalizacyjnych zgodnie z zaleceniami dokumentów unijnych, wskazujących priorytetowe znaczenie m.in. digitalizacji dóbr kultury dla realizacji celów Europejskiej Agendy Cyfrowej.</a:t>
            </a:r>
          </a:p>
          <a:p>
            <a:pPr algn="just"/>
            <a:endParaRPr lang="pl-PL" sz="1600" i="1" dirty="0"/>
          </a:p>
          <a:p>
            <a:pPr algn="just"/>
            <a:r>
              <a:rPr lang="pl-PL" sz="1600" i="1" dirty="0"/>
              <a:t>Cel 1 jest spójny ze „Strategią na rzecz Odpowiedzialnego Rozwoju”, z celem szczegółowym III – Skuteczne państwo i instytucje służące wzrostowi oraz włączeniu społecznemu i gospodarczemu, Obszar "E-Państwo" -zgodność z działaniem "Zapewnienie e-usług adekwatnych do realnych potrzeb, zgłaszanych przez obywateli i przedsiębiorców (str. 242).</a:t>
            </a:r>
          </a:p>
        </p:txBody>
      </p:sp>
    </p:spTree>
    <p:extLst>
      <p:ext uri="{BB962C8B-B14F-4D97-AF65-F5344CB8AC3E}">
        <p14:creationId xmlns:p14="http://schemas.microsoft.com/office/powerpoint/2010/main" val="96151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a:bodyPr>
          <a:lstStyle/>
          <a:p>
            <a:pPr>
              <a:spcAft>
                <a:spcPts val="1200"/>
              </a:spcAft>
            </a:pPr>
            <a:r>
              <a:rPr lang="pl-PL" sz="4000" b="1" dirty="0">
                <a:solidFill>
                  <a:srgbClr val="002060"/>
                </a:solidFill>
                <a:cs typeface="Times New Roman" pitchFamily="18" charset="0"/>
              </a:rPr>
              <a:t>CEL PROJEKTU  </a:t>
            </a:r>
            <a:endParaRPr lang="pl-PL" sz="4000" dirty="0">
              <a:solidFill>
                <a:schemeClr val="tx2">
                  <a:lumMod val="60000"/>
                  <a:lumOff val="40000"/>
                </a:schemeClr>
              </a:solidFill>
            </a:endParaRP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3</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rostokąt 3"/>
          <p:cNvSpPr/>
          <p:nvPr/>
        </p:nvSpPr>
        <p:spPr>
          <a:xfrm>
            <a:off x="292447" y="2148714"/>
            <a:ext cx="8509677" cy="4370427"/>
          </a:xfrm>
          <a:prstGeom prst="rect">
            <a:avLst/>
          </a:prstGeom>
        </p:spPr>
        <p:txBody>
          <a:bodyPr wrap="square">
            <a:spAutoFit/>
          </a:bodyPr>
          <a:lstStyle/>
          <a:p>
            <a:r>
              <a:rPr lang="pl-PL" i="1" dirty="0">
                <a:solidFill>
                  <a:srgbClr val="0070C0"/>
                </a:solidFill>
                <a:ea typeface="Times New Roman" panose="02020603050405020304" pitchFamily="18" charset="0"/>
              </a:rPr>
              <a:t>CEL 1 - Poprawa jakości wypełniania przez Telewizję Polską publicznej misji poprzez szerokie, dzięki cyfryzacji udostępnianie zasobów dziedzictwa kulturowego</a:t>
            </a:r>
          </a:p>
          <a:p>
            <a:endParaRPr lang="pl-PL" i="1" dirty="0"/>
          </a:p>
          <a:p>
            <a:pPr algn="just"/>
            <a:r>
              <a:rPr lang="pl-PL" sz="1600" i="1" dirty="0"/>
              <a:t>Cel 1 wpisuje się także w zakres "Strategii Rozwoju Kapitału Społecznego" – wykazuje zgodność z Celem 3. "Usprawnienie procesów komunikacji społecznej oraz wymiany wiedzy" ze względu na zwiększenie dostępności unikatowych treści kulturowych w domenie publicznej. Jest także spójny z zapisami "Programu digitalizacji dóbr kultury oraz gromadzenia, przechowywania i udostępniania obiektów cyfrowych w Polsce 2009-2020", wykazując zgodność z Zadaniem I Programu –„Rozbudowa polskich zasobów cyfrowych”, a zwł. z Zadaniem 2.2. „Bezpieczne magazyny danych i repozytoria cyfrowe” – poprzez fakt zapewnienia długotrwałego przechowywania </a:t>
            </a:r>
            <a:r>
              <a:rPr lang="pl-PL" sz="1600" i="1" dirty="0" err="1"/>
              <a:t>zdigitalizowanych</a:t>
            </a:r>
            <a:r>
              <a:rPr lang="pl-PL" sz="1600" i="1" dirty="0"/>
              <a:t> materiałów filmowych i ich metadanych, w sposób trwały, bezpieczny i zintegrowany. </a:t>
            </a:r>
          </a:p>
          <a:p>
            <a:pPr algn="just"/>
            <a:endParaRPr lang="pl-PL" sz="1600" i="1" dirty="0"/>
          </a:p>
          <a:p>
            <a:pPr algn="just"/>
            <a:r>
              <a:rPr lang="pl-PL" sz="1600" i="1" dirty="0"/>
              <a:t>Cel 1 jest spójny z „Programem Zintegrowanej Informatyzacji Państwa”, zwł. Z celem szczegółowym 4.2.1. Zwiększenie jakości oraz zakresu komunikacji między obywatelami i innymi interesariuszami a państwem (w tym zgodność z kier. interwencji 5.2.10. Repozytorium cyfrowych zasobów kultury i nauki) i celem 4.2.3. Podniesienie poziomu kompetencji cyfrowych obywateli, specjalistów TIK oraz pracowników adm. publicznej</a:t>
            </a:r>
          </a:p>
        </p:txBody>
      </p:sp>
    </p:spTree>
    <p:extLst>
      <p:ext uri="{BB962C8B-B14F-4D97-AF65-F5344CB8AC3E}">
        <p14:creationId xmlns:p14="http://schemas.microsoft.com/office/powerpoint/2010/main" val="87763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a:bodyPr>
          <a:lstStyle/>
          <a:p>
            <a:pPr>
              <a:spcAft>
                <a:spcPts val="1200"/>
              </a:spcAft>
            </a:pPr>
            <a:r>
              <a:rPr lang="pl-PL" sz="4000" b="1" dirty="0">
                <a:solidFill>
                  <a:srgbClr val="002060"/>
                </a:solidFill>
                <a:cs typeface="Times New Roman" pitchFamily="18" charset="0"/>
              </a:rPr>
              <a:t>CEL PROJEKTU  </a:t>
            </a:r>
            <a:endParaRPr lang="pl-PL" sz="4000" dirty="0">
              <a:solidFill>
                <a:schemeClr val="tx2">
                  <a:lumMod val="60000"/>
                  <a:lumOff val="40000"/>
                </a:schemeClr>
              </a:solidFill>
            </a:endParaRP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4</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rostokąt 3"/>
          <p:cNvSpPr/>
          <p:nvPr/>
        </p:nvSpPr>
        <p:spPr>
          <a:xfrm>
            <a:off x="292447" y="2148714"/>
            <a:ext cx="8509677" cy="4370427"/>
          </a:xfrm>
          <a:prstGeom prst="rect">
            <a:avLst/>
          </a:prstGeom>
        </p:spPr>
        <p:txBody>
          <a:bodyPr wrap="square">
            <a:spAutoFit/>
          </a:bodyPr>
          <a:lstStyle/>
          <a:p>
            <a:r>
              <a:rPr lang="pl-PL" i="1" dirty="0">
                <a:solidFill>
                  <a:srgbClr val="0070C0"/>
                </a:solidFill>
                <a:ea typeface="Times New Roman" panose="02020603050405020304" pitchFamily="18" charset="0"/>
              </a:rPr>
              <a:t>CEL 2 - Zwiększenie w wyniku digitalizacji dostępności unikalnych zasobów kultury</a:t>
            </a:r>
          </a:p>
          <a:p>
            <a:r>
              <a:rPr lang="pl-PL" i="1" dirty="0">
                <a:solidFill>
                  <a:srgbClr val="0070C0"/>
                </a:solidFill>
                <a:ea typeface="Times New Roman" panose="02020603050405020304" pitchFamily="18" charset="0"/>
              </a:rPr>
              <a:t>(dzieł sztuki filmowej) pochodzących z archiwów TVP. S.A.</a:t>
            </a:r>
          </a:p>
          <a:p>
            <a:endParaRPr lang="pl-PL" i="1" dirty="0"/>
          </a:p>
          <a:p>
            <a:pPr algn="just"/>
            <a:r>
              <a:rPr lang="pl-PL" sz="1600" i="1" dirty="0"/>
              <a:t>Cel główny 2 projektu jest spójny z Celem szczegółowym 4: „Cyfrowa dostępność i użyteczność informacji sektora publicznego” w ramach Osi priorytetowej II: „E-administracja i otwarty rząd” w PO Polska Cyfrowa 2014-2020. W ramach tego celu szczegółowego, przewidziane jest wsparcie kierowane na obszary zasobów kultury, tj. kontynuacja projektów digitalizacyjnych zgodnie z zaleceniami dokumentów unijnych, wskazujących priorytetowe znaczenie m.in. digitalizacji dóbr kultury dla realizacji celów Europejskiej Agendy Cyfrowej. W wyniku projektu, przeprowadzona zostanie digitalizacja i rekonstrukcja najcenniejszym materiałów (filmów fabularnych, seriali) zgromadzonych w archiwach Telewizji Polskiej. TVP posiada w swoich archiwach materiały o olbrzymim znaczeniu kulturowym, historycznym oraz społecznym. Wszystkie materiały rekonstruowane będą do jakości 4K, co dodatkowo pozwoli wykorzystać ich potencjał na szybko rozwijającym się rynku telewizji wysokich rozdzielczości. Materiały te w chwili obecnej fizycznie przechowywane są w formie analogowej, zapisane na taśmach filmowych przez co są narażone na</a:t>
            </a:r>
          </a:p>
          <a:p>
            <a:pPr algn="just"/>
            <a:r>
              <a:rPr lang="pl-PL" sz="1600" i="1" dirty="0"/>
              <a:t>degradację i zniszczenie. Ich dotychczasowa dostępność dla odbiorców końcowych ogranicza się do okazjonalnej linearnej emisji telewizyjnej. </a:t>
            </a:r>
          </a:p>
        </p:txBody>
      </p:sp>
    </p:spTree>
    <p:extLst>
      <p:ext uri="{BB962C8B-B14F-4D97-AF65-F5344CB8AC3E}">
        <p14:creationId xmlns:p14="http://schemas.microsoft.com/office/powerpoint/2010/main" val="104647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a:bodyPr>
          <a:lstStyle/>
          <a:p>
            <a:pPr>
              <a:spcAft>
                <a:spcPts val="1200"/>
              </a:spcAft>
            </a:pPr>
            <a:r>
              <a:rPr lang="pl-PL" sz="4000" b="1" dirty="0">
                <a:solidFill>
                  <a:srgbClr val="002060"/>
                </a:solidFill>
                <a:cs typeface="Times New Roman" pitchFamily="18" charset="0"/>
              </a:rPr>
              <a:t>CEL PROJEKTU  </a:t>
            </a:r>
            <a:endParaRPr lang="pl-PL" sz="4000" dirty="0">
              <a:solidFill>
                <a:schemeClr val="tx2">
                  <a:lumMod val="60000"/>
                  <a:lumOff val="40000"/>
                </a:schemeClr>
              </a:solidFill>
            </a:endParaRP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5</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rostokąt 3"/>
          <p:cNvSpPr/>
          <p:nvPr/>
        </p:nvSpPr>
        <p:spPr>
          <a:xfrm>
            <a:off x="292447" y="2148714"/>
            <a:ext cx="8509677" cy="3139321"/>
          </a:xfrm>
          <a:prstGeom prst="rect">
            <a:avLst/>
          </a:prstGeom>
        </p:spPr>
        <p:txBody>
          <a:bodyPr wrap="square">
            <a:spAutoFit/>
          </a:bodyPr>
          <a:lstStyle/>
          <a:p>
            <a:r>
              <a:rPr lang="pl-PL" i="1" dirty="0">
                <a:solidFill>
                  <a:srgbClr val="0070C0"/>
                </a:solidFill>
                <a:ea typeface="Times New Roman" panose="02020603050405020304" pitchFamily="18" charset="0"/>
              </a:rPr>
              <a:t>CEL 2 - Zwiększenie w wyniku digitalizacji dostępności unikalnych zasobów kultury</a:t>
            </a:r>
          </a:p>
          <a:p>
            <a:r>
              <a:rPr lang="pl-PL" i="1" dirty="0">
                <a:solidFill>
                  <a:srgbClr val="0070C0"/>
                </a:solidFill>
                <a:ea typeface="Times New Roman" panose="02020603050405020304" pitchFamily="18" charset="0"/>
              </a:rPr>
              <a:t>(dzieł sztuki filmowej) pochodzących z archiwów TVP. S.A.</a:t>
            </a:r>
          </a:p>
          <a:p>
            <a:endParaRPr lang="pl-PL" i="1" dirty="0"/>
          </a:p>
          <a:p>
            <a:pPr algn="just"/>
            <a:r>
              <a:rPr lang="pl-PL" sz="1600" i="1" dirty="0"/>
              <a:t>Realizacja projektu przyczyni się zatem do zniesienia bariery po stronie podaży treści audiowizualnych o szczególnym znaczeniu dla dziedzictwa kulturowego. </a:t>
            </a:r>
          </a:p>
          <a:p>
            <a:pPr algn="just"/>
            <a:endParaRPr lang="pl-PL" sz="1600" i="1" dirty="0"/>
          </a:p>
          <a:p>
            <a:pPr algn="just"/>
            <a:r>
              <a:rPr lang="pl-PL" sz="1600" i="1" dirty="0"/>
              <a:t>Digitalizacja, rekonstrukcja i udostępnienie zbiorów spowoduje eliminację bariery przestrzeni i czasu w swobodnym dostępnie do materiałów. Zatem cele projektu wpisują się w realizację celów PO PC 2014-2020 i posiadają bezpośredni wpływ na realizację oczekiwanych wskaźników rezultatu, wskazanych na poziomie Celu Szczegółowego 4. Wzrost wartości tych wskaźników spowoduje ograniczenie istniejącej bariery dla możliwości ponownego wykorzystania zasobów, po stronie dotychczas zbyt niskiej bądź słabej jakościowo podaży materiałów</a:t>
            </a:r>
          </a:p>
        </p:txBody>
      </p:sp>
    </p:spTree>
    <p:extLst>
      <p:ext uri="{BB962C8B-B14F-4D97-AF65-F5344CB8AC3E}">
        <p14:creationId xmlns:p14="http://schemas.microsoft.com/office/powerpoint/2010/main" val="251931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a:bodyPr>
          <a:lstStyle/>
          <a:p>
            <a:pPr>
              <a:spcAft>
                <a:spcPts val="1200"/>
              </a:spcAft>
            </a:pPr>
            <a:r>
              <a:rPr lang="pl-PL" sz="4000" b="1" dirty="0">
                <a:solidFill>
                  <a:srgbClr val="002060"/>
                </a:solidFill>
                <a:cs typeface="Times New Roman" pitchFamily="18" charset="0"/>
              </a:rPr>
              <a:t>CEL PROJEKTU  </a:t>
            </a:r>
            <a:endParaRPr lang="pl-PL" sz="4000" dirty="0">
              <a:solidFill>
                <a:schemeClr val="tx2">
                  <a:lumMod val="60000"/>
                  <a:lumOff val="40000"/>
                </a:schemeClr>
              </a:solidFill>
            </a:endParaRP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6</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rostokąt 3"/>
          <p:cNvSpPr/>
          <p:nvPr/>
        </p:nvSpPr>
        <p:spPr>
          <a:xfrm>
            <a:off x="292447" y="2148714"/>
            <a:ext cx="8509677" cy="4616648"/>
          </a:xfrm>
          <a:prstGeom prst="rect">
            <a:avLst/>
          </a:prstGeom>
        </p:spPr>
        <p:txBody>
          <a:bodyPr wrap="square">
            <a:spAutoFit/>
          </a:bodyPr>
          <a:lstStyle/>
          <a:p>
            <a:r>
              <a:rPr lang="pl-PL" i="1" dirty="0">
                <a:solidFill>
                  <a:srgbClr val="0070C0"/>
                </a:solidFill>
                <a:ea typeface="Times New Roman" panose="02020603050405020304" pitchFamily="18" charset="0"/>
              </a:rPr>
              <a:t>CEL 3 - Przeprowadzenie rekonstrukcji i digitalizacja cennych zasobów kultury</a:t>
            </a:r>
          </a:p>
          <a:p>
            <a:r>
              <a:rPr lang="pl-PL" i="1" dirty="0">
                <a:solidFill>
                  <a:srgbClr val="0070C0"/>
                </a:solidFill>
                <a:ea typeface="Times New Roman" panose="02020603050405020304" pitchFamily="18" charset="0"/>
              </a:rPr>
              <a:t>filmowej.</a:t>
            </a:r>
          </a:p>
          <a:p>
            <a:endParaRPr lang="pl-PL" i="1" dirty="0"/>
          </a:p>
          <a:p>
            <a:pPr algn="just"/>
            <a:r>
              <a:rPr lang="pl-PL" sz="1600" i="1" dirty="0"/>
              <a:t>Cel główny projektu jest spójny z Celem szczegółowym 4: „Cyfrowa dostępność i użyteczność informacji sektora publicznego” w ramach Osi priorytetowej II: „E-administracja i otwarty rząd” w PO Polska Cyfrowa 2014-2020. W ramach tego celu szczegółowego, przewidziane jest wsparcie kierowane na obszary zasobów kultury, tj. kontynuacja projektów digitalizacyjnych zgodnie z zaleceniami dokumentów unijnych, wskazujących priorytetowe znaczenie m.in. digitalizacji dóbr kultury dla realizacji celów Europejskiej Agendy Cyfrowej.</a:t>
            </a:r>
          </a:p>
          <a:p>
            <a:pPr algn="just"/>
            <a:endParaRPr lang="pl-PL" sz="1600" i="1" dirty="0"/>
          </a:p>
          <a:p>
            <a:pPr algn="just"/>
            <a:r>
              <a:rPr lang="pl-PL" sz="1600" i="1" dirty="0"/>
              <a:t>Cel 1 jest spójny ze „Strategią na rzecz Odpowiedzialnego Rozwoju”, z celem szczegółowym III – Skuteczne państwo i instytucje służące wzrostowi oraz włączeniu społecznemu i gospodarczemu, Obszar "E-Państwo" - zgodność z działaniem "Zapewnienie e-usług adekwatnych do realnych potrzeb,</a:t>
            </a:r>
          </a:p>
          <a:p>
            <a:pPr algn="just"/>
            <a:r>
              <a:rPr lang="pl-PL" sz="1600" i="1" dirty="0"/>
              <a:t>zgłaszanych przez obywateli i przedsiębiorców (str. 242). </a:t>
            </a:r>
          </a:p>
          <a:p>
            <a:pPr algn="just"/>
            <a:endParaRPr lang="pl-PL" sz="1600" i="1" dirty="0"/>
          </a:p>
          <a:p>
            <a:pPr algn="just"/>
            <a:r>
              <a:rPr lang="pl-PL" sz="1600" i="1" dirty="0"/>
              <a:t>Cel 1 wpisuje się także w zakres "Strategii Rozwoju Kapitału Społecznego" – wykazuje zgodność z Celem 3. "Usprawnienie procesów komunikacji społecznej oraz wymiany wiedzy" ze względu na zwiększenie dostępności unikatowych treści kulturowych w domenie publicznej. </a:t>
            </a:r>
          </a:p>
        </p:txBody>
      </p:sp>
    </p:spTree>
    <p:extLst>
      <p:ext uri="{BB962C8B-B14F-4D97-AF65-F5344CB8AC3E}">
        <p14:creationId xmlns:p14="http://schemas.microsoft.com/office/powerpoint/2010/main" val="1890497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a:bodyPr>
          <a:lstStyle/>
          <a:p>
            <a:pPr>
              <a:spcAft>
                <a:spcPts val="1200"/>
              </a:spcAft>
            </a:pPr>
            <a:r>
              <a:rPr lang="pl-PL" sz="4000" b="1" dirty="0">
                <a:solidFill>
                  <a:srgbClr val="002060"/>
                </a:solidFill>
                <a:cs typeface="Times New Roman" pitchFamily="18" charset="0"/>
              </a:rPr>
              <a:t>CEL PROJEKTU  </a:t>
            </a:r>
            <a:endParaRPr lang="pl-PL" sz="4000" dirty="0">
              <a:solidFill>
                <a:schemeClr val="tx2">
                  <a:lumMod val="60000"/>
                  <a:lumOff val="40000"/>
                </a:schemeClr>
              </a:solidFill>
            </a:endParaRPr>
          </a:p>
          <a:p>
            <a:endParaRPr lang="pl-PL" dirty="0"/>
          </a:p>
          <a:p>
            <a:endParaRPr lang="pl-PL" dirty="0"/>
          </a:p>
          <a:p>
            <a:endParaRPr lang="pl-PL" dirty="0"/>
          </a:p>
          <a:p>
            <a:endParaRPr lang="pl-PL" dirty="0"/>
          </a:p>
          <a:p>
            <a:r>
              <a:rPr lang="pl-PL" dirty="0"/>
              <a:t> </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pl-PL" sz="900" b="0" i="0" u="none" strike="noStrike" cap="none" normalizeH="0" baseline="0">
                <a:ln>
                  <a:noFill/>
                </a:ln>
                <a:solidFill>
                  <a:schemeClr val="tx1"/>
                </a:solidFill>
                <a:effectLst/>
                <a:latin typeface="Arial" pitchFamily="34" charset="0"/>
                <a:cs typeface="Arial" pitchFamily="34" charset="0"/>
              </a:rPr>
            </a:br>
            <a:endParaRPr kumimoji="0" lang="pl-PL"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7</a:t>
            </a:fld>
            <a:endParaRPr lang="pl-PL"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rostokąt 3"/>
          <p:cNvSpPr/>
          <p:nvPr/>
        </p:nvSpPr>
        <p:spPr>
          <a:xfrm>
            <a:off x="292447" y="2148714"/>
            <a:ext cx="8509677" cy="2400657"/>
          </a:xfrm>
          <a:prstGeom prst="rect">
            <a:avLst/>
          </a:prstGeom>
        </p:spPr>
        <p:txBody>
          <a:bodyPr wrap="square">
            <a:spAutoFit/>
          </a:bodyPr>
          <a:lstStyle/>
          <a:p>
            <a:r>
              <a:rPr lang="pl-PL" i="1" dirty="0">
                <a:solidFill>
                  <a:srgbClr val="0070C0"/>
                </a:solidFill>
                <a:ea typeface="Times New Roman" panose="02020603050405020304" pitchFamily="18" charset="0"/>
              </a:rPr>
              <a:t>CEL 3 - Przeprowadzenie rekonstrukcji i digitalizacja cennych zasobów kultury</a:t>
            </a:r>
          </a:p>
          <a:p>
            <a:r>
              <a:rPr lang="pl-PL" i="1" dirty="0">
                <a:solidFill>
                  <a:srgbClr val="0070C0"/>
                </a:solidFill>
                <a:ea typeface="Times New Roman" panose="02020603050405020304" pitchFamily="18" charset="0"/>
              </a:rPr>
              <a:t>filmowej.</a:t>
            </a:r>
          </a:p>
          <a:p>
            <a:endParaRPr lang="pl-PL" i="1" dirty="0"/>
          </a:p>
          <a:p>
            <a:pPr algn="just"/>
            <a:r>
              <a:rPr lang="pl-PL" sz="1600" i="1" dirty="0"/>
              <a:t>Cel 3 jest także spójny z zapisami "Programu digitalizacji dóbr kultury oraz gromadzenia, przechowywania i udostępniania obiektów cyfrowych w Polsce 2009-2020", wykazując zgodność z Zadaniem I Programu – „Rozbudowa polskich zasobów cyfrowych”, a zwłaszcza z Zadaniem 2.2. „Bezpieczne magazyny danych i repozytoria cyfrowe” – poprzez fakt zapewnienia długotrwałego przechowywania </a:t>
            </a:r>
            <a:r>
              <a:rPr lang="pl-PL" sz="1600" i="1" dirty="0" err="1"/>
              <a:t>zdigitalizowanych</a:t>
            </a:r>
            <a:r>
              <a:rPr lang="pl-PL" sz="1600" i="1" dirty="0"/>
              <a:t> materiałów filmowych i ich metadanych, w sposób trwały, bezpieczny i zintegrowany.</a:t>
            </a:r>
          </a:p>
        </p:txBody>
      </p:sp>
    </p:spTree>
    <p:extLst>
      <p:ext uri="{BB962C8B-B14F-4D97-AF65-F5344CB8AC3E}">
        <p14:creationId xmlns:p14="http://schemas.microsoft.com/office/powerpoint/2010/main" val="3968572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endParaRPr lang="pl-PL" dirty="0"/>
          </a:p>
        </p:txBody>
      </p:sp>
      <p:sp>
        <p:nvSpPr>
          <p:cNvPr id="3" name="Symbol zastępczy zawartości 2"/>
          <p:cNvSpPr>
            <a:spLocks noGrp="1"/>
          </p:cNvSpPr>
          <p:nvPr>
            <p:ph idx="1"/>
          </p:nvPr>
        </p:nvSpPr>
        <p:spPr>
          <a:xfrm>
            <a:off x="179512" y="1916832"/>
            <a:ext cx="8712968" cy="3528392"/>
          </a:xfrm>
        </p:spPr>
        <p:txBody>
          <a:bodyPr anchor="ctr">
            <a:normAutofit/>
          </a:bodyPr>
          <a:lstStyle/>
          <a:p>
            <a:pPr marL="0" indent="0" algn="ctr">
              <a:spcBef>
                <a:spcPts val="0"/>
              </a:spcBef>
              <a:buNone/>
            </a:pPr>
            <a:endParaRPr lang="pl-PL" sz="3800" b="1" dirty="0">
              <a:solidFill>
                <a:schemeClr val="accent1">
                  <a:lumMod val="50000"/>
                </a:schemeClr>
              </a:solidFill>
            </a:endParaRPr>
          </a:p>
          <a:p>
            <a:pPr marL="0" indent="0" algn="ctr">
              <a:spcBef>
                <a:spcPts val="0"/>
              </a:spcBef>
              <a:buNone/>
            </a:pPr>
            <a:br>
              <a:rPr lang="pl-PL" sz="3800" b="1" dirty="0">
                <a:solidFill>
                  <a:schemeClr val="accent1">
                    <a:lumMod val="50000"/>
                  </a:schemeClr>
                </a:solidFill>
              </a:rPr>
            </a:br>
            <a:r>
              <a:rPr lang="pl-PL" sz="3800" b="1" dirty="0">
                <a:solidFill>
                  <a:schemeClr val="accent1">
                    <a:lumMod val="50000"/>
                  </a:schemeClr>
                </a:solidFill>
              </a:rPr>
              <a:t>ARCHITEKTURA </a:t>
            </a:r>
            <a:endParaRPr lang="pl-PL" sz="4000" b="1" dirty="0">
              <a:solidFill>
                <a:schemeClr val="accent1">
                  <a:lumMod val="50000"/>
                </a:schemeClr>
              </a:solidFill>
            </a:endParaRPr>
          </a:p>
          <a:p>
            <a:pPr>
              <a:spcBef>
                <a:spcPts val="0"/>
              </a:spcBef>
            </a:pPr>
            <a:r>
              <a:rPr lang="pl-PL" sz="2900" dirty="0">
                <a:solidFill>
                  <a:schemeClr val="tx2">
                    <a:lumMod val="60000"/>
                    <a:lumOff val="40000"/>
                  </a:schemeClr>
                </a:solidFill>
              </a:rPr>
              <a:t> </a:t>
            </a:r>
            <a:r>
              <a:rPr lang="pl-PL" sz="2000" b="1" dirty="0">
                <a:solidFill>
                  <a:schemeClr val="tx2">
                    <a:lumMod val="60000"/>
                    <a:lumOff val="40000"/>
                  </a:schemeClr>
                </a:solidFill>
              </a:rPr>
              <a:t>Widok kooperacji aplikacji </a:t>
            </a:r>
            <a:endParaRPr lang="pl-PL" sz="2900" b="1" dirty="0">
              <a:solidFill>
                <a:schemeClr val="tx2">
                  <a:lumMod val="60000"/>
                  <a:lumOff val="40000"/>
                </a:schemeClr>
              </a:solidFill>
            </a:endParaRPr>
          </a:p>
          <a:p>
            <a:pPr marL="0" indent="0">
              <a:spcBef>
                <a:spcPts val="0"/>
              </a:spcBef>
              <a:buNone/>
            </a:pPr>
            <a:endParaRPr lang="pl-PL" sz="2000" b="1" dirty="0">
              <a:solidFill>
                <a:schemeClr val="accent1">
                  <a:lumMod val="50000"/>
                </a:schemeClr>
              </a:solidFill>
            </a:endParaRPr>
          </a:p>
          <a:p>
            <a:pPr>
              <a:spcBef>
                <a:spcPts val="0"/>
              </a:spcBef>
            </a:pPr>
            <a:endParaRPr lang="pl-PL" sz="2000" b="1" dirty="0">
              <a:solidFill>
                <a:schemeClr val="accent1">
                  <a:lumMod val="50000"/>
                </a:schemeClr>
              </a:solidFill>
            </a:endParaRPr>
          </a:p>
          <a:p>
            <a:pPr marL="0" indent="0" algn="ctr">
              <a:spcBef>
                <a:spcPts val="0"/>
              </a:spcBef>
              <a:buNone/>
            </a:pPr>
            <a:endParaRPr lang="pl-PL" sz="3800" b="1" dirty="0">
              <a:solidFill>
                <a:schemeClr val="accent1">
                  <a:lumMod val="50000"/>
                </a:schemeClr>
              </a:solidFill>
            </a:endParaRPr>
          </a:p>
          <a:p>
            <a:pPr marL="0" indent="0">
              <a:buNone/>
            </a:pPr>
            <a:endParaRPr lang="pl-PL" sz="2000" dirty="0">
              <a:solidFill>
                <a:schemeClr val="tx2">
                  <a:lumMod val="60000"/>
                  <a:lumOff val="40000"/>
                </a:schemeClr>
              </a:solidFill>
            </a:endParaRPr>
          </a:p>
          <a:p>
            <a:pPr marL="0" indent="0">
              <a:buNone/>
            </a:pPr>
            <a:endParaRPr lang="pl-PL" sz="2000" dirty="0">
              <a:solidFill>
                <a:schemeClr val="tx2">
                  <a:lumMod val="60000"/>
                  <a:lumOff val="40000"/>
                </a:schemeClr>
              </a:solidFill>
            </a:endParaRPr>
          </a:p>
          <a:p>
            <a:pPr marL="0" indent="0">
              <a:buNone/>
            </a:pPr>
            <a:endParaRPr lang="pl-PL" sz="2000" dirty="0">
              <a:solidFill>
                <a:schemeClr val="tx2">
                  <a:lumMod val="60000"/>
                  <a:lumOff val="40000"/>
                </a:schemeClr>
              </a:solidFill>
            </a:endParaRPr>
          </a:p>
          <a:p>
            <a:pPr marL="0" indent="0">
              <a:buNone/>
            </a:pPr>
            <a:endParaRPr lang="pl-PL" sz="2000" b="1" dirty="0">
              <a:solidFill>
                <a:schemeClr val="tx2">
                  <a:lumMod val="60000"/>
                  <a:lumOff val="40000"/>
                </a:schemeClr>
              </a:solidFill>
              <a:cs typeface="Times New Roman" pitchFamily="18" charset="0"/>
            </a:endParaRPr>
          </a:p>
          <a:p>
            <a:pPr marL="0" indent="0">
              <a:buNone/>
            </a:pPr>
            <a:endParaRPr lang="pl-PL" sz="2400" b="1" dirty="0">
              <a:solidFill>
                <a:schemeClr val="tx2">
                  <a:lumMod val="60000"/>
                  <a:lumOff val="40000"/>
                </a:schemeClr>
              </a:solidFill>
              <a:cs typeface="Times New Roman" pitchFamily="18" charset="0"/>
            </a:endParaRPr>
          </a:p>
          <a:p>
            <a:pPr marL="0" indent="0">
              <a:buNone/>
            </a:pPr>
            <a:endParaRPr lang="pl-PL" sz="2400" b="1" dirty="0">
              <a:solidFill>
                <a:schemeClr val="tx2">
                  <a:lumMod val="60000"/>
                  <a:lumOff val="40000"/>
                </a:schemeClr>
              </a:solidFill>
              <a:cs typeface="Times New Roman" pitchFamily="18" charset="0"/>
            </a:endParaRPr>
          </a:p>
          <a:p>
            <a:pPr marL="0" indent="0">
              <a:buNone/>
            </a:pPr>
            <a:endParaRPr lang="pl-PL" sz="2400" b="1" dirty="0">
              <a:solidFill>
                <a:schemeClr val="tx2">
                  <a:lumMod val="60000"/>
                  <a:lumOff val="40000"/>
                </a:schemeClr>
              </a:solidFill>
              <a:cs typeface="Times New Roman" pitchFamily="18" charset="0"/>
            </a:endParaRPr>
          </a:p>
        </p:txBody>
      </p:sp>
      <p:sp>
        <p:nvSpPr>
          <p:cNvPr id="4" name="Symbol zastępczy numeru slajdu 3"/>
          <p:cNvSpPr>
            <a:spLocks noGrp="1"/>
          </p:cNvSpPr>
          <p:nvPr>
            <p:ph type="sldNum" sz="quarter" idx="12"/>
          </p:nvPr>
        </p:nvSpPr>
        <p:spPr/>
        <p:txBody>
          <a:bodyPr/>
          <a:lstStyle/>
          <a:p>
            <a:fld id="{C31B51F1-1D0A-4F40-8C72-E132C4CA8CEA}" type="slidenum">
              <a:rPr lang="pl-PL" smtClean="0"/>
              <a:t>8</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089" y="164895"/>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Obraz 4">
            <a:extLst>
              <a:ext uri="{FF2B5EF4-FFF2-40B4-BE49-F238E27FC236}">
                <a16:creationId xmlns:a16="http://schemas.microsoft.com/office/drawing/2014/main" id="{C3C67798-330A-4291-82E9-618FE87718EC}"/>
              </a:ext>
            </a:extLst>
          </p:cNvPr>
          <p:cNvPicPr>
            <a:picLocks noChangeAspect="1"/>
          </p:cNvPicPr>
          <p:nvPr/>
        </p:nvPicPr>
        <p:blipFill>
          <a:blip r:embed="rId3"/>
          <a:stretch>
            <a:fillRect/>
          </a:stretch>
        </p:blipFill>
        <p:spPr>
          <a:xfrm>
            <a:off x="1547664" y="2996952"/>
            <a:ext cx="5652120" cy="2996067"/>
          </a:xfrm>
          <a:prstGeom prst="rect">
            <a:avLst/>
          </a:prstGeom>
        </p:spPr>
      </p:pic>
    </p:spTree>
    <p:extLst>
      <p:ext uri="{BB962C8B-B14F-4D97-AF65-F5344CB8AC3E}">
        <p14:creationId xmlns:p14="http://schemas.microsoft.com/office/powerpoint/2010/main" val="125293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endParaRPr lang="pl-PL" dirty="0"/>
          </a:p>
        </p:txBody>
      </p:sp>
      <p:sp>
        <p:nvSpPr>
          <p:cNvPr id="3" name="Symbol zastępczy zawartości 2"/>
          <p:cNvSpPr>
            <a:spLocks noGrp="1"/>
          </p:cNvSpPr>
          <p:nvPr>
            <p:ph idx="1"/>
          </p:nvPr>
        </p:nvSpPr>
        <p:spPr>
          <a:xfrm>
            <a:off x="179512" y="1916832"/>
            <a:ext cx="8712968" cy="3528392"/>
          </a:xfrm>
        </p:spPr>
        <p:txBody>
          <a:bodyPr anchor="ctr">
            <a:normAutofit/>
          </a:bodyPr>
          <a:lstStyle/>
          <a:p>
            <a:pPr marL="0" indent="0" algn="ctr">
              <a:spcBef>
                <a:spcPts val="0"/>
              </a:spcBef>
              <a:buNone/>
            </a:pPr>
            <a:endParaRPr lang="pl-PL" sz="3800" b="1" dirty="0">
              <a:solidFill>
                <a:schemeClr val="accent1">
                  <a:lumMod val="50000"/>
                </a:schemeClr>
              </a:solidFill>
            </a:endParaRPr>
          </a:p>
          <a:p>
            <a:pPr marL="0" indent="0">
              <a:spcBef>
                <a:spcPts val="0"/>
              </a:spcBef>
              <a:buNone/>
            </a:pPr>
            <a:br>
              <a:rPr lang="pl-PL" sz="3800" b="1" dirty="0">
                <a:solidFill>
                  <a:schemeClr val="accent1">
                    <a:lumMod val="50000"/>
                  </a:schemeClr>
                </a:solidFill>
              </a:rPr>
            </a:br>
            <a:r>
              <a:rPr lang="pl-PL" sz="3800" b="1" dirty="0">
                <a:solidFill>
                  <a:schemeClr val="accent1">
                    <a:lumMod val="50000"/>
                  </a:schemeClr>
                </a:solidFill>
              </a:rPr>
              <a:t>ARCHITEKTURA </a:t>
            </a:r>
            <a:endParaRPr lang="pl-PL" sz="4000" b="1" dirty="0">
              <a:solidFill>
                <a:schemeClr val="accent1">
                  <a:lumMod val="50000"/>
                </a:schemeClr>
              </a:solidFill>
            </a:endParaRPr>
          </a:p>
          <a:p>
            <a:pPr>
              <a:spcBef>
                <a:spcPts val="0"/>
              </a:spcBef>
            </a:pPr>
            <a:r>
              <a:rPr lang="pl-PL" sz="2900" dirty="0">
                <a:solidFill>
                  <a:schemeClr val="tx2">
                    <a:lumMod val="60000"/>
                    <a:lumOff val="40000"/>
                  </a:schemeClr>
                </a:solidFill>
              </a:rPr>
              <a:t> </a:t>
            </a:r>
            <a:r>
              <a:rPr lang="pl-PL" sz="2000" b="1" dirty="0">
                <a:solidFill>
                  <a:schemeClr val="tx2">
                    <a:lumMod val="60000"/>
                    <a:lumOff val="40000"/>
                  </a:schemeClr>
                </a:solidFill>
              </a:rPr>
              <a:t>Kluczowe komponenty</a:t>
            </a:r>
          </a:p>
          <a:p>
            <a:pPr marL="0" indent="0">
              <a:spcBef>
                <a:spcPts val="0"/>
              </a:spcBef>
              <a:buNone/>
            </a:pPr>
            <a:r>
              <a:rPr lang="pl-PL" sz="2000" b="1" dirty="0">
                <a:solidFill>
                  <a:schemeClr val="tx2">
                    <a:lumMod val="60000"/>
                    <a:lumOff val="40000"/>
                  </a:schemeClr>
                </a:solidFill>
              </a:rPr>
              <a:t>architektury rozwiązania</a:t>
            </a:r>
            <a:endParaRPr lang="pl-PL" sz="2900" b="1" dirty="0">
              <a:solidFill>
                <a:schemeClr val="tx2">
                  <a:lumMod val="60000"/>
                  <a:lumOff val="40000"/>
                </a:schemeClr>
              </a:solidFill>
            </a:endParaRPr>
          </a:p>
          <a:p>
            <a:pPr marL="0" indent="0">
              <a:spcBef>
                <a:spcPts val="0"/>
              </a:spcBef>
              <a:buNone/>
            </a:pPr>
            <a:endParaRPr lang="pl-PL" sz="2000" b="1" dirty="0">
              <a:solidFill>
                <a:schemeClr val="accent1">
                  <a:lumMod val="50000"/>
                </a:schemeClr>
              </a:solidFill>
            </a:endParaRPr>
          </a:p>
          <a:p>
            <a:pPr>
              <a:spcBef>
                <a:spcPts val="0"/>
              </a:spcBef>
            </a:pPr>
            <a:endParaRPr lang="pl-PL" sz="2000" b="1" dirty="0">
              <a:solidFill>
                <a:schemeClr val="accent1">
                  <a:lumMod val="50000"/>
                </a:schemeClr>
              </a:solidFill>
            </a:endParaRPr>
          </a:p>
          <a:p>
            <a:pPr marL="0" indent="0" algn="ctr">
              <a:spcBef>
                <a:spcPts val="0"/>
              </a:spcBef>
              <a:buNone/>
            </a:pPr>
            <a:endParaRPr lang="pl-PL" sz="3800" b="1" dirty="0">
              <a:solidFill>
                <a:schemeClr val="accent1">
                  <a:lumMod val="50000"/>
                </a:schemeClr>
              </a:solidFill>
            </a:endParaRPr>
          </a:p>
          <a:p>
            <a:pPr marL="0" indent="0">
              <a:buNone/>
            </a:pPr>
            <a:endParaRPr lang="pl-PL" sz="2000" dirty="0">
              <a:solidFill>
                <a:schemeClr val="tx2">
                  <a:lumMod val="60000"/>
                  <a:lumOff val="40000"/>
                </a:schemeClr>
              </a:solidFill>
            </a:endParaRPr>
          </a:p>
          <a:p>
            <a:pPr marL="0" indent="0">
              <a:buNone/>
            </a:pPr>
            <a:endParaRPr lang="pl-PL" sz="2000" dirty="0">
              <a:solidFill>
                <a:schemeClr val="tx2">
                  <a:lumMod val="60000"/>
                  <a:lumOff val="40000"/>
                </a:schemeClr>
              </a:solidFill>
            </a:endParaRPr>
          </a:p>
          <a:p>
            <a:pPr marL="0" indent="0">
              <a:buNone/>
            </a:pPr>
            <a:endParaRPr lang="pl-PL" sz="2000" dirty="0">
              <a:solidFill>
                <a:schemeClr val="tx2">
                  <a:lumMod val="60000"/>
                  <a:lumOff val="40000"/>
                </a:schemeClr>
              </a:solidFill>
            </a:endParaRPr>
          </a:p>
          <a:p>
            <a:pPr marL="0" indent="0">
              <a:buNone/>
            </a:pPr>
            <a:endParaRPr lang="pl-PL" sz="2000" b="1" dirty="0">
              <a:solidFill>
                <a:schemeClr val="tx2">
                  <a:lumMod val="60000"/>
                  <a:lumOff val="40000"/>
                </a:schemeClr>
              </a:solidFill>
              <a:cs typeface="Times New Roman" pitchFamily="18" charset="0"/>
            </a:endParaRPr>
          </a:p>
          <a:p>
            <a:pPr marL="0" indent="0">
              <a:buNone/>
            </a:pPr>
            <a:endParaRPr lang="pl-PL" sz="2400" b="1" dirty="0">
              <a:solidFill>
                <a:schemeClr val="tx2">
                  <a:lumMod val="60000"/>
                  <a:lumOff val="40000"/>
                </a:schemeClr>
              </a:solidFill>
              <a:cs typeface="Times New Roman" pitchFamily="18" charset="0"/>
            </a:endParaRPr>
          </a:p>
          <a:p>
            <a:pPr marL="0" indent="0">
              <a:buNone/>
            </a:pPr>
            <a:endParaRPr lang="pl-PL" sz="2400" b="1" dirty="0">
              <a:solidFill>
                <a:schemeClr val="tx2">
                  <a:lumMod val="60000"/>
                  <a:lumOff val="40000"/>
                </a:schemeClr>
              </a:solidFill>
              <a:cs typeface="Times New Roman" pitchFamily="18" charset="0"/>
            </a:endParaRPr>
          </a:p>
          <a:p>
            <a:pPr marL="0" indent="0">
              <a:buNone/>
            </a:pPr>
            <a:endParaRPr lang="pl-PL" sz="2400" b="1" dirty="0">
              <a:solidFill>
                <a:schemeClr val="tx2">
                  <a:lumMod val="60000"/>
                  <a:lumOff val="40000"/>
                </a:schemeClr>
              </a:solidFill>
              <a:cs typeface="Times New Roman" pitchFamily="18" charset="0"/>
            </a:endParaRPr>
          </a:p>
        </p:txBody>
      </p:sp>
      <p:sp>
        <p:nvSpPr>
          <p:cNvPr id="4" name="Symbol zastępczy numeru slajdu 3"/>
          <p:cNvSpPr>
            <a:spLocks noGrp="1"/>
          </p:cNvSpPr>
          <p:nvPr>
            <p:ph type="sldNum" sz="quarter" idx="12"/>
          </p:nvPr>
        </p:nvSpPr>
        <p:spPr/>
        <p:txBody>
          <a:bodyPr/>
          <a:lstStyle/>
          <a:p>
            <a:fld id="{C31B51F1-1D0A-4F40-8C72-E132C4CA8CEA}" type="slidenum">
              <a:rPr lang="pl-PL" smtClean="0"/>
              <a:t>9</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089" y="164895"/>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Obraz 5">
            <a:extLst>
              <a:ext uri="{FF2B5EF4-FFF2-40B4-BE49-F238E27FC236}">
                <a16:creationId xmlns:a16="http://schemas.microsoft.com/office/drawing/2014/main" id="{BC880024-2B1A-4E4A-B70B-05F9CDF9A2B5}"/>
              </a:ext>
            </a:extLst>
          </p:cNvPr>
          <p:cNvPicPr>
            <a:picLocks noChangeAspect="1"/>
          </p:cNvPicPr>
          <p:nvPr/>
        </p:nvPicPr>
        <p:blipFill>
          <a:blip r:embed="rId3"/>
          <a:stretch>
            <a:fillRect/>
          </a:stretch>
        </p:blipFill>
        <p:spPr>
          <a:xfrm>
            <a:off x="3851920" y="1631205"/>
            <a:ext cx="3456384" cy="5000011"/>
          </a:xfrm>
          <a:prstGeom prst="rect">
            <a:avLst/>
          </a:prstGeom>
        </p:spPr>
      </p:pic>
    </p:spTree>
    <p:extLst>
      <p:ext uri="{BB962C8B-B14F-4D97-AF65-F5344CB8AC3E}">
        <p14:creationId xmlns:p14="http://schemas.microsoft.com/office/powerpoint/2010/main" val="314261166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TotalTime>
  <Words>1063</Words>
  <Application>Microsoft Office PowerPoint</Application>
  <PresentationFormat>Pokaz na ekranie (4:3)</PresentationFormat>
  <Paragraphs>213</Paragraphs>
  <Slides>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9</vt:i4>
      </vt:variant>
    </vt:vector>
  </HeadingPairs>
  <TitlesOfParts>
    <vt:vector size="14" baseType="lpstr">
      <vt:lpstr>Arial</vt:lpstr>
      <vt:lpstr>Calibri</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USYTUOWANIE  KOMITETU RADY MINISTRÓW DO SPRAW CYFRYZACJI  W RZĄDOWYM PROCESIE LEGISLACYJNYM</dc:title>
  <dc:creator>Stępniewska Aneta</dc:creator>
  <cp:lastModifiedBy>Mikulski, Marcin</cp:lastModifiedBy>
  <cp:revision>139</cp:revision>
  <cp:lastPrinted>2014-01-14T19:52:29Z</cp:lastPrinted>
  <dcterms:created xsi:type="dcterms:W3CDTF">2014-01-14T15:20:07Z</dcterms:created>
  <dcterms:modified xsi:type="dcterms:W3CDTF">2019-12-10T12:02:33Z</dcterms:modified>
</cp:coreProperties>
</file>