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 id="2147483660" r:id="rId2"/>
  </p:sldMasterIdLst>
  <p:notesMasterIdLst>
    <p:notesMasterId r:id="rId62"/>
  </p:notesMasterIdLst>
  <p:handoutMasterIdLst>
    <p:handoutMasterId r:id="rId63"/>
  </p:handoutMasterIdLst>
  <p:sldIdLst>
    <p:sldId id="256" r:id="rId3"/>
    <p:sldId id="265" r:id="rId4"/>
    <p:sldId id="328" r:id="rId5"/>
    <p:sldId id="271" r:id="rId6"/>
    <p:sldId id="354" r:id="rId7"/>
    <p:sldId id="287" r:id="rId8"/>
    <p:sldId id="285" r:id="rId9"/>
    <p:sldId id="286" r:id="rId10"/>
    <p:sldId id="270" r:id="rId11"/>
    <p:sldId id="329" r:id="rId12"/>
    <p:sldId id="357" r:id="rId13"/>
    <p:sldId id="288" r:id="rId14"/>
    <p:sldId id="289" r:id="rId15"/>
    <p:sldId id="290" r:id="rId16"/>
    <p:sldId id="322" r:id="rId17"/>
    <p:sldId id="351" r:id="rId18"/>
    <p:sldId id="269" r:id="rId19"/>
    <p:sldId id="296" r:id="rId20"/>
    <p:sldId id="297" r:id="rId21"/>
    <p:sldId id="291" r:id="rId22"/>
    <p:sldId id="298" r:id="rId23"/>
    <p:sldId id="358" r:id="rId24"/>
    <p:sldId id="299" r:id="rId25"/>
    <p:sldId id="300" r:id="rId26"/>
    <p:sldId id="321" r:id="rId27"/>
    <p:sldId id="326" r:id="rId28"/>
    <p:sldId id="330" r:id="rId29"/>
    <p:sldId id="331" r:id="rId30"/>
    <p:sldId id="332" r:id="rId31"/>
    <p:sldId id="333" r:id="rId32"/>
    <p:sldId id="334" r:id="rId33"/>
    <p:sldId id="335" r:id="rId34"/>
    <p:sldId id="359" r:id="rId35"/>
    <p:sldId id="336" r:id="rId36"/>
    <p:sldId id="325" r:id="rId37"/>
    <p:sldId id="301" r:id="rId38"/>
    <p:sldId id="361" r:id="rId39"/>
    <p:sldId id="302" r:id="rId40"/>
    <p:sldId id="293" r:id="rId41"/>
    <p:sldId id="360" r:id="rId42"/>
    <p:sldId id="303" r:id="rId43"/>
    <p:sldId id="323" r:id="rId44"/>
    <p:sldId id="352" r:id="rId45"/>
    <p:sldId id="279" r:id="rId46"/>
    <p:sldId id="305" r:id="rId47"/>
    <p:sldId id="338" r:id="rId48"/>
    <p:sldId id="340" r:id="rId49"/>
    <p:sldId id="341" r:id="rId50"/>
    <p:sldId id="342" r:id="rId51"/>
    <p:sldId id="343" r:id="rId52"/>
    <p:sldId id="346" r:id="rId53"/>
    <p:sldId id="344" r:id="rId54"/>
    <p:sldId id="347" r:id="rId55"/>
    <p:sldId id="348" r:id="rId56"/>
    <p:sldId id="349" r:id="rId57"/>
    <p:sldId id="304" r:id="rId58"/>
    <p:sldId id="350" r:id="rId59"/>
    <p:sldId id="353" r:id="rId60"/>
    <p:sldId id="257" r:id="rId61"/>
  </p:sldIdLst>
  <p:sldSz cx="9144000" cy="6858000" type="screen4x3"/>
  <p:notesSz cx="6669088" cy="9926638"/>
  <p:embeddedFontLst>
    <p:embeddedFont>
      <p:font typeface="Calibri" panose="020F0502020204030204" pitchFamily="34" charset="0"/>
      <p:regular r:id="rId64"/>
      <p:bold r:id="rId65"/>
      <p:italic r:id="rId66"/>
      <p:boldItalic r:id="rId67"/>
    </p:embeddedFont>
  </p:embeddedFontLst>
  <p:defaultTextStyle>
    <a:defPPr>
      <a:defRPr lang="pl-PL"/>
    </a:defPPr>
    <a:lvl1pPr algn="l" rtl="0" fontAlgn="base">
      <a:spcBef>
        <a:spcPct val="0"/>
      </a:spcBef>
      <a:spcAft>
        <a:spcPct val="0"/>
      </a:spcAft>
      <a:defRPr sz="1100" kern="1200">
        <a:solidFill>
          <a:schemeClr val="tx1"/>
        </a:solidFill>
        <a:latin typeface="Myriad Pro" pitchFamily="34" charset="0"/>
        <a:ea typeface="+mn-ea"/>
        <a:cs typeface="Arial" charset="0"/>
      </a:defRPr>
    </a:lvl1pPr>
    <a:lvl2pPr marL="457200" algn="l" rtl="0" fontAlgn="base">
      <a:spcBef>
        <a:spcPct val="0"/>
      </a:spcBef>
      <a:spcAft>
        <a:spcPct val="0"/>
      </a:spcAft>
      <a:defRPr sz="1100" kern="1200">
        <a:solidFill>
          <a:schemeClr val="tx1"/>
        </a:solidFill>
        <a:latin typeface="Myriad Pro" pitchFamily="34" charset="0"/>
        <a:ea typeface="+mn-ea"/>
        <a:cs typeface="Arial" charset="0"/>
      </a:defRPr>
    </a:lvl2pPr>
    <a:lvl3pPr marL="914400" algn="l" rtl="0" fontAlgn="base">
      <a:spcBef>
        <a:spcPct val="0"/>
      </a:spcBef>
      <a:spcAft>
        <a:spcPct val="0"/>
      </a:spcAft>
      <a:defRPr sz="1100" kern="1200">
        <a:solidFill>
          <a:schemeClr val="tx1"/>
        </a:solidFill>
        <a:latin typeface="Myriad Pro" pitchFamily="34" charset="0"/>
        <a:ea typeface="+mn-ea"/>
        <a:cs typeface="Arial" charset="0"/>
      </a:defRPr>
    </a:lvl3pPr>
    <a:lvl4pPr marL="1371600" algn="l" rtl="0" fontAlgn="base">
      <a:spcBef>
        <a:spcPct val="0"/>
      </a:spcBef>
      <a:spcAft>
        <a:spcPct val="0"/>
      </a:spcAft>
      <a:defRPr sz="1100" kern="1200">
        <a:solidFill>
          <a:schemeClr val="tx1"/>
        </a:solidFill>
        <a:latin typeface="Myriad Pro" pitchFamily="34" charset="0"/>
        <a:ea typeface="+mn-ea"/>
        <a:cs typeface="Arial" charset="0"/>
      </a:defRPr>
    </a:lvl4pPr>
    <a:lvl5pPr marL="1828800" algn="l" rtl="0" fontAlgn="base">
      <a:spcBef>
        <a:spcPct val="0"/>
      </a:spcBef>
      <a:spcAft>
        <a:spcPct val="0"/>
      </a:spcAft>
      <a:defRPr sz="1100" kern="1200">
        <a:solidFill>
          <a:schemeClr val="tx1"/>
        </a:solidFill>
        <a:latin typeface="Myriad Pro" pitchFamily="34" charset="0"/>
        <a:ea typeface="+mn-ea"/>
        <a:cs typeface="Arial" charset="0"/>
      </a:defRPr>
    </a:lvl5pPr>
    <a:lvl6pPr marL="2286000" algn="l" defTabSz="914400" rtl="0" eaLnBrk="1" latinLnBrk="0" hangingPunct="1">
      <a:defRPr sz="1100" kern="1200">
        <a:solidFill>
          <a:schemeClr val="tx1"/>
        </a:solidFill>
        <a:latin typeface="Myriad Pro" pitchFamily="34" charset="0"/>
        <a:ea typeface="+mn-ea"/>
        <a:cs typeface="Arial" charset="0"/>
      </a:defRPr>
    </a:lvl6pPr>
    <a:lvl7pPr marL="2743200" algn="l" defTabSz="914400" rtl="0" eaLnBrk="1" latinLnBrk="0" hangingPunct="1">
      <a:defRPr sz="1100" kern="1200">
        <a:solidFill>
          <a:schemeClr val="tx1"/>
        </a:solidFill>
        <a:latin typeface="Myriad Pro" pitchFamily="34" charset="0"/>
        <a:ea typeface="+mn-ea"/>
        <a:cs typeface="Arial" charset="0"/>
      </a:defRPr>
    </a:lvl7pPr>
    <a:lvl8pPr marL="3200400" algn="l" defTabSz="914400" rtl="0" eaLnBrk="1" latinLnBrk="0" hangingPunct="1">
      <a:defRPr sz="1100" kern="1200">
        <a:solidFill>
          <a:schemeClr val="tx1"/>
        </a:solidFill>
        <a:latin typeface="Myriad Pro" pitchFamily="34" charset="0"/>
        <a:ea typeface="+mn-ea"/>
        <a:cs typeface="Arial" charset="0"/>
      </a:defRPr>
    </a:lvl8pPr>
    <a:lvl9pPr marL="3657600" algn="l" defTabSz="914400" rtl="0" eaLnBrk="1" latinLnBrk="0" hangingPunct="1">
      <a:defRPr sz="1100" kern="1200">
        <a:solidFill>
          <a:schemeClr val="tx1"/>
        </a:solidFill>
        <a:latin typeface="Myriad Pro"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08080"/>
    <a:srgbClr val="6600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86512" autoAdjust="0"/>
  </p:normalViewPr>
  <p:slideViewPr>
    <p:cSldViewPr>
      <p:cViewPr varScale="1">
        <p:scale>
          <a:sx n="101" d="100"/>
          <a:sy n="101" d="100"/>
        </p:scale>
        <p:origin x="-217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handoutMaster" Target="handoutMasters/handoutMaster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3.fntdata"/><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1.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view3D>
      <c:rotX val="40"/>
      <c:rotY val="0"/>
      <c:rAngAx val="0"/>
      <c:perspective val="30"/>
    </c:view3D>
    <c:floor>
      <c:thickness val="0"/>
    </c:floor>
    <c:sideWall>
      <c:thickness val="0"/>
    </c:sideWall>
    <c:backWall>
      <c:thickness val="0"/>
    </c:backWall>
    <c:plotArea>
      <c:layout>
        <c:manualLayout>
          <c:layoutTarget val="inner"/>
          <c:xMode val="edge"/>
          <c:yMode val="edge"/>
          <c:x val="7.8591672423868469E-2"/>
          <c:y val="0.14005077936686483"/>
          <c:w val="0.49214731157568303"/>
          <c:h val="0.78239820022497186"/>
        </c:manualLayout>
      </c:layout>
      <c:pie3DChart>
        <c:varyColors val="1"/>
        <c:dLbls>
          <c:showLegendKey val="0"/>
          <c:showVal val="0"/>
          <c:showCatName val="0"/>
          <c:showSerName val="0"/>
          <c:showPercent val="1"/>
          <c:showBubbleSize val="0"/>
          <c:showLeaderLines val="0"/>
        </c:dLbls>
      </c:pie3DChart>
    </c:plotArea>
    <c:legend>
      <c:legendPos val="tr"/>
      <c:layout>
        <c:manualLayout>
          <c:xMode val="edge"/>
          <c:yMode val="edge"/>
          <c:x val="0.60699563391519629"/>
          <c:y val="0.16326530612244897"/>
          <c:w val="0.38537401156858903"/>
          <c:h val="0.67383255664470509"/>
        </c:manualLayout>
      </c:layout>
      <c:overlay val="0"/>
      <c:txPr>
        <a:bodyPr/>
        <a:lstStyle/>
        <a:p>
          <a:pPr>
            <a:defRPr sz="1400">
              <a:latin typeface="Times New Roman" panose="02020603050405020304" pitchFamily="18" charset="0"/>
              <a:cs typeface="Times New Roman" panose="02020603050405020304" pitchFamily="18" charset="0"/>
            </a:defRPr>
          </a:pPr>
          <a:endParaRPr lang="pl-PL"/>
        </a:p>
      </c:txPr>
    </c:legend>
    <c:plotVisOnly val="1"/>
    <c:dispBlanksAs val="gap"/>
    <c:showDLblsOverMax val="0"/>
  </c:chart>
  <c:txPr>
    <a:bodyPr/>
    <a:lstStyle/>
    <a:p>
      <a:pPr>
        <a:defRPr sz="1800"/>
      </a:pPr>
      <a:endParaRPr lang="pl-P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3"/>
            <a:ext cx="2890665" cy="496331"/>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776867" y="3"/>
            <a:ext cx="2890665" cy="496331"/>
          </a:xfrm>
          <a:prstGeom prst="rect">
            <a:avLst/>
          </a:prstGeom>
        </p:spPr>
        <p:txBody>
          <a:bodyPr vert="horz" lIns="91440" tIns="45720" rIns="91440" bIns="45720" rtlCol="0"/>
          <a:lstStyle>
            <a:lvl1pPr algn="r">
              <a:defRPr sz="1200"/>
            </a:lvl1pPr>
          </a:lstStyle>
          <a:p>
            <a:fld id="{DAE194A3-75CB-4BD9-B6B9-F1AA7F50DB28}" type="datetimeFigureOut">
              <a:rPr lang="pl-PL" smtClean="0"/>
              <a:t>2019-11-14</a:t>
            </a:fld>
            <a:endParaRPr lang="pl-PL" dirty="0"/>
          </a:p>
        </p:txBody>
      </p:sp>
      <p:sp>
        <p:nvSpPr>
          <p:cNvPr id="4" name="Symbol zastępczy stopki 3"/>
          <p:cNvSpPr>
            <a:spLocks noGrp="1"/>
          </p:cNvSpPr>
          <p:nvPr>
            <p:ph type="ftr" sz="quarter" idx="2"/>
          </p:nvPr>
        </p:nvSpPr>
        <p:spPr>
          <a:xfrm>
            <a:off x="2" y="9428713"/>
            <a:ext cx="2890665" cy="496331"/>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776867" y="9428713"/>
            <a:ext cx="2890665" cy="496331"/>
          </a:xfrm>
          <a:prstGeom prst="rect">
            <a:avLst/>
          </a:prstGeom>
        </p:spPr>
        <p:txBody>
          <a:bodyPr vert="horz" lIns="91440" tIns="45720" rIns="91440" bIns="45720" rtlCol="0" anchor="b"/>
          <a:lstStyle>
            <a:lvl1pPr algn="r">
              <a:defRPr sz="1200"/>
            </a:lvl1pPr>
          </a:lstStyle>
          <a:p>
            <a:fld id="{5C31EC73-9561-4630-83FD-23FFA7CFC669}" type="slidenum">
              <a:rPr lang="pl-PL" smtClean="0"/>
              <a:t>‹#›</a:t>
            </a:fld>
            <a:endParaRPr lang="pl-PL" dirty="0"/>
          </a:p>
        </p:txBody>
      </p:sp>
    </p:spTree>
    <p:extLst>
      <p:ext uri="{BB962C8B-B14F-4D97-AF65-F5344CB8AC3E}">
        <p14:creationId xmlns:p14="http://schemas.microsoft.com/office/powerpoint/2010/main" val="1845524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3"/>
            <a:ext cx="2889938" cy="496331"/>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777609" y="3"/>
            <a:ext cx="2889938" cy="496331"/>
          </a:xfrm>
          <a:prstGeom prst="rect">
            <a:avLst/>
          </a:prstGeom>
        </p:spPr>
        <p:txBody>
          <a:bodyPr vert="horz" lIns="91440" tIns="45720" rIns="91440" bIns="45720" rtlCol="0"/>
          <a:lstStyle>
            <a:lvl1pPr algn="r">
              <a:defRPr sz="1200"/>
            </a:lvl1pPr>
          </a:lstStyle>
          <a:p>
            <a:fld id="{877B8601-7BA9-461D-BA68-1764E5A48EF3}" type="datetimeFigureOut">
              <a:rPr lang="pl-PL" smtClean="0"/>
              <a:t>2019-11-14</a:t>
            </a:fld>
            <a:endParaRPr lang="pl-PL" dirty="0"/>
          </a:p>
        </p:txBody>
      </p:sp>
      <p:sp>
        <p:nvSpPr>
          <p:cNvPr id="4" name="Symbol zastępczy obrazu slajdu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66909" y="4715156"/>
            <a:ext cx="5335270" cy="4466988"/>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2" y="9428585"/>
            <a:ext cx="2889938" cy="496331"/>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777609" y="9428585"/>
            <a:ext cx="2889938" cy="496331"/>
          </a:xfrm>
          <a:prstGeom prst="rect">
            <a:avLst/>
          </a:prstGeom>
        </p:spPr>
        <p:txBody>
          <a:bodyPr vert="horz" lIns="91440" tIns="45720" rIns="91440" bIns="45720" rtlCol="0" anchor="b"/>
          <a:lstStyle>
            <a:lvl1pPr algn="r">
              <a:defRPr sz="1200"/>
            </a:lvl1pPr>
          </a:lstStyle>
          <a:p>
            <a:fld id="{0BDEDE5E-41EE-49FD-9A96-455562CB9DB6}" type="slidenum">
              <a:rPr lang="pl-PL" smtClean="0"/>
              <a:t>‹#›</a:t>
            </a:fld>
            <a:endParaRPr lang="pl-PL" dirty="0"/>
          </a:p>
        </p:txBody>
      </p:sp>
    </p:spTree>
    <p:extLst>
      <p:ext uri="{BB962C8B-B14F-4D97-AF65-F5344CB8AC3E}">
        <p14:creationId xmlns:p14="http://schemas.microsoft.com/office/powerpoint/2010/main" val="183498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1</a:t>
            </a:fld>
            <a:endParaRPr lang="pl-PL" dirty="0"/>
          </a:p>
        </p:txBody>
      </p:sp>
    </p:spTree>
    <p:extLst>
      <p:ext uri="{BB962C8B-B14F-4D97-AF65-F5344CB8AC3E}">
        <p14:creationId xmlns:p14="http://schemas.microsoft.com/office/powerpoint/2010/main" val="390902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10</a:t>
            </a:fld>
            <a:endParaRPr lang="pl-PL"/>
          </a:p>
        </p:txBody>
      </p:sp>
    </p:spTree>
    <p:extLst>
      <p:ext uri="{BB962C8B-B14F-4D97-AF65-F5344CB8AC3E}">
        <p14:creationId xmlns:p14="http://schemas.microsoft.com/office/powerpoint/2010/main" val="3372664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11</a:t>
            </a:fld>
            <a:endParaRPr lang="pl-PL"/>
          </a:p>
        </p:txBody>
      </p:sp>
    </p:spTree>
    <p:extLst>
      <p:ext uri="{BB962C8B-B14F-4D97-AF65-F5344CB8AC3E}">
        <p14:creationId xmlns:p14="http://schemas.microsoft.com/office/powerpoint/2010/main" val="318205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12</a:t>
            </a:fld>
            <a:endParaRPr lang="pl-PL"/>
          </a:p>
        </p:txBody>
      </p:sp>
    </p:spTree>
    <p:extLst>
      <p:ext uri="{BB962C8B-B14F-4D97-AF65-F5344CB8AC3E}">
        <p14:creationId xmlns:p14="http://schemas.microsoft.com/office/powerpoint/2010/main" val="228708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13</a:t>
            </a:fld>
            <a:endParaRPr lang="pl-PL" dirty="0"/>
          </a:p>
        </p:txBody>
      </p:sp>
    </p:spTree>
    <p:extLst>
      <p:ext uri="{BB962C8B-B14F-4D97-AF65-F5344CB8AC3E}">
        <p14:creationId xmlns:p14="http://schemas.microsoft.com/office/powerpoint/2010/main" val="297355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14</a:t>
            </a:fld>
            <a:endParaRPr lang="pl-PL" dirty="0"/>
          </a:p>
        </p:txBody>
      </p:sp>
    </p:spTree>
    <p:extLst>
      <p:ext uri="{BB962C8B-B14F-4D97-AF65-F5344CB8AC3E}">
        <p14:creationId xmlns:p14="http://schemas.microsoft.com/office/powerpoint/2010/main" val="305244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15</a:t>
            </a:fld>
            <a:endParaRPr lang="pl-PL" dirty="0"/>
          </a:p>
        </p:txBody>
      </p:sp>
    </p:spTree>
    <p:extLst>
      <p:ext uri="{BB962C8B-B14F-4D97-AF65-F5344CB8AC3E}">
        <p14:creationId xmlns:p14="http://schemas.microsoft.com/office/powerpoint/2010/main" val="3052448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0"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16</a:t>
            </a:fld>
            <a:endParaRPr lang="pl-PL" dirty="0"/>
          </a:p>
        </p:txBody>
      </p:sp>
    </p:spTree>
    <p:extLst>
      <p:ext uri="{BB962C8B-B14F-4D97-AF65-F5344CB8AC3E}">
        <p14:creationId xmlns:p14="http://schemas.microsoft.com/office/powerpoint/2010/main" val="3691881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17</a:t>
            </a:fld>
            <a:endParaRPr lang="pl-PL" dirty="0"/>
          </a:p>
        </p:txBody>
      </p:sp>
    </p:spTree>
    <p:extLst>
      <p:ext uri="{BB962C8B-B14F-4D97-AF65-F5344CB8AC3E}">
        <p14:creationId xmlns:p14="http://schemas.microsoft.com/office/powerpoint/2010/main" val="1807519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0"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18</a:t>
            </a:fld>
            <a:endParaRPr lang="pl-PL" dirty="0"/>
          </a:p>
        </p:txBody>
      </p:sp>
    </p:spTree>
    <p:extLst>
      <p:ext uri="{BB962C8B-B14F-4D97-AF65-F5344CB8AC3E}">
        <p14:creationId xmlns:p14="http://schemas.microsoft.com/office/powerpoint/2010/main" val="2688728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19</a:t>
            </a:fld>
            <a:endParaRPr lang="pl-PL" dirty="0"/>
          </a:p>
        </p:txBody>
      </p:sp>
    </p:spTree>
    <p:extLst>
      <p:ext uri="{BB962C8B-B14F-4D97-AF65-F5344CB8AC3E}">
        <p14:creationId xmlns:p14="http://schemas.microsoft.com/office/powerpoint/2010/main" val="363133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2</a:t>
            </a:fld>
            <a:endParaRPr lang="pl-PL"/>
          </a:p>
        </p:txBody>
      </p:sp>
    </p:spTree>
    <p:extLst>
      <p:ext uri="{BB962C8B-B14F-4D97-AF65-F5344CB8AC3E}">
        <p14:creationId xmlns:p14="http://schemas.microsoft.com/office/powerpoint/2010/main" val="2312712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20</a:t>
            </a:fld>
            <a:endParaRPr lang="pl-PL" dirty="0"/>
          </a:p>
        </p:txBody>
      </p:sp>
    </p:spTree>
    <p:extLst>
      <p:ext uri="{BB962C8B-B14F-4D97-AF65-F5344CB8AC3E}">
        <p14:creationId xmlns:p14="http://schemas.microsoft.com/office/powerpoint/2010/main" val="1807519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21</a:t>
            </a:fld>
            <a:endParaRPr lang="pl-PL" dirty="0"/>
          </a:p>
        </p:txBody>
      </p:sp>
    </p:spTree>
    <p:extLst>
      <p:ext uri="{BB962C8B-B14F-4D97-AF65-F5344CB8AC3E}">
        <p14:creationId xmlns:p14="http://schemas.microsoft.com/office/powerpoint/2010/main" val="4074754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smtClean="0"/>
          </a:p>
        </p:txBody>
      </p:sp>
      <p:sp>
        <p:nvSpPr>
          <p:cNvPr id="4" name="Symbol zastępczy numeru slajdu 3"/>
          <p:cNvSpPr>
            <a:spLocks noGrp="1"/>
          </p:cNvSpPr>
          <p:nvPr>
            <p:ph type="sldNum" sz="quarter" idx="10"/>
          </p:nvPr>
        </p:nvSpPr>
        <p:spPr/>
        <p:txBody>
          <a:bodyPr/>
          <a:lstStyle/>
          <a:p>
            <a:fld id="{0BDEDE5E-41EE-49FD-9A96-455562CB9DB6}" type="slidenum">
              <a:rPr lang="pl-PL" smtClean="0"/>
              <a:t>22</a:t>
            </a:fld>
            <a:endParaRPr lang="pl-PL" dirty="0"/>
          </a:p>
        </p:txBody>
      </p:sp>
    </p:spTree>
    <p:extLst>
      <p:ext uri="{BB962C8B-B14F-4D97-AF65-F5344CB8AC3E}">
        <p14:creationId xmlns:p14="http://schemas.microsoft.com/office/powerpoint/2010/main" val="1769446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smtClean="0"/>
          </a:p>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23</a:t>
            </a:fld>
            <a:endParaRPr lang="pl-PL" dirty="0"/>
          </a:p>
        </p:txBody>
      </p:sp>
    </p:spTree>
    <p:extLst>
      <p:ext uri="{BB962C8B-B14F-4D97-AF65-F5344CB8AC3E}">
        <p14:creationId xmlns:p14="http://schemas.microsoft.com/office/powerpoint/2010/main" val="325027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24</a:t>
            </a:fld>
            <a:endParaRPr lang="pl-PL" dirty="0"/>
          </a:p>
        </p:txBody>
      </p:sp>
    </p:spTree>
    <p:extLst>
      <p:ext uri="{BB962C8B-B14F-4D97-AF65-F5344CB8AC3E}">
        <p14:creationId xmlns:p14="http://schemas.microsoft.com/office/powerpoint/2010/main" val="521584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25</a:t>
            </a:fld>
            <a:endParaRPr lang="pl-PL" dirty="0"/>
          </a:p>
        </p:txBody>
      </p:sp>
    </p:spTree>
    <p:extLst>
      <p:ext uri="{BB962C8B-B14F-4D97-AF65-F5344CB8AC3E}">
        <p14:creationId xmlns:p14="http://schemas.microsoft.com/office/powerpoint/2010/main" val="521584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26</a:t>
            </a:fld>
            <a:endParaRPr lang="pl-PL" dirty="0"/>
          </a:p>
        </p:txBody>
      </p:sp>
    </p:spTree>
    <p:extLst>
      <p:ext uri="{BB962C8B-B14F-4D97-AF65-F5344CB8AC3E}">
        <p14:creationId xmlns:p14="http://schemas.microsoft.com/office/powerpoint/2010/main" val="521584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27</a:t>
            </a:fld>
            <a:endParaRPr lang="pl-PL" dirty="0"/>
          </a:p>
        </p:txBody>
      </p:sp>
    </p:spTree>
    <p:extLst>
      <p:ext uri="{BB962C8B-B14F-4D97-AF65-F5344CB8AC3E}">
        <p14:creationId xmlns:p14="http://schemas.microsoft.com/office/powerpoint/2010/main" val="521584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aseline="0" dirty="0" smtClean="0"/>
          </a:p>
        </p:txBody>
      </p:sp>
      <p:sp>
        <p:nvSpPr>
          <p:cNvPr id="4" name="Symbol zastępczy numeru slajdu 3"/>
          <p:cNvSpPr>
            <a:spLocks noGrp="1"/>
          </p:cNvSpPr>
          <p:nvPr>
            <p:ph type="sldNum" sz="quarter" idx="10"/>
          </p:nvPr>
        </p:nvSpPr>
        <p:spPr/>
        <p:txBody>
          <a:bodyPr/>
          <a:lstStyle/>
          <a:p>
            <a:fld id="{0BDEDE5E-41EE-49FD-9A96-455562CB9DB6}" type="slidenum">
              <a:rPr lang="pl-PL" smtClean="0"/>
              <a:t>28</a:t>
            </a:fld>
            <a:endParaRPr lang="pl-PL" dirty="0"/>
          </a:p>
        </p:txBody>
      </p:sp>
    </p:spTree>
    <p:extLst>
      <p:ext uri="{BB962C8B-B14F-4D97-AF65-F5344CB8AC3E}">
        <p14:creationId xmlns:p14="http://schemas.microsoft.com/office/powerpoint/2010/main" val="521584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p:txBody>
      </p:sp>
      <p:sp>
        <p:nvSpPr>
          <p:cNvPr id="4" name="Symbol zastępczy numeru slajdu 3"/>
          <p:cNvSpPr>
            <a:spLocks noGrp="1"/>
          </p:cNvSpPr>
          <p:nvPr>
            <p:ph type="sldNum" sz="quarter" idx="10"/>
          </p:nvPr>
        </p:nvSpPr>
        <p:spPr/>
        <p:txBody>
          <a:bodyPr/>
          <a:lstStyle/>
          <a:p>
            <a:fld id="{0BDEDE5E-41EE-49FD-9A96-455562CB9DB6}" type="slidenum">
              <a:rPr lang="pl-PL" smtClean="0"/>
              <a:t>29</a:t>
            </a:fld>
            <a:endParaRPr lang="pl-PL" dirty="0"/>
          </a:p>
        </p:txBody>
      </p:sp>
    </p:spTree>
    <p:extLst>
      <p:ext uri="{BB962C8B-B14F-4D97-AF65-F5344CB8AC3E}">
        <p14:creationId xmlns:p14="http://schemas.microsoft.com/office/powerpoint/2010/main" val="52158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3</a:t>
            </a:fld>
            <a:endParaRPr lang="pl-PL"/>
          </a:p>
        </p:txBody>
      </p:sp>
    </p:spTree>
    <p:extLst>
      <p:ext uri="{BB962C8B-B14F-4D97-AF65-F5344CB8AC3E}">
        <p14:creationId xmlns:p14="http://schemas.microsoft.com/office/powerpoint/2010/main" val="2312712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30</a:t>
            </a:fld>
            <a:endParaRPr lang="pl-PL" dirty="0"/>
          </a:p>
        </p:txBody>
      </p:sp>
    </p:spTree>
    <p:extLst>
      <p:ext uri="{BB962C8B-B14F-4D97-AF65-F5344CB8AC3E}">
        <p14:creationId xmlns:p14="http://schemas.microsoft.com/office/powerpoint/2010/main" val="521584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31</a:t>
            </a:fld>
            <a:endParaRPr lang="pl-PL" dirty="0"/>
          </a:p>
        </p:txBody>
      </p:sp>
    </p:spTree>
    <p:extLst>
      <p:ext uri="{BB962C8B-B14F-4D97-AF65-F5344CB8AC3E}">
        <p14:creationId xmlns:p14="http://schemas.microsoft.com/office/powerpoint/2010/main" val="521584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32</a:t>
            </a:fld>
            <a:endParaRPr lang="pl-PL" dirty="0"/>
          </a:p>
        </p:txBody>
      </p:sp>
    </p:spTree>
    <p:extLst>
      <p:ext uri="{BB962C8B-B14F-4D97-AF65-F5344CB8AC3E}">
        <p14:creationId xmlns:p14="http://schemas.microsoft.com/office/powerpoint/2010/main" val="521584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200" dirty="0" smtClean="0"/>
          </a:p>
        </p:txBody>
      </p:sp>
      <p:sp>
        <p:nvSpPr>
          <p:cNvPr id="4" name="Symbol zastępczy numeru slajdu 3"/>
          <p:cNvSpPr>
            <a:spLocks noGrp="1"/>
          </p:cNvSpPr>
          <p:nvPr>
            <p:ph type="sldNum" sz="quarter" idx="10"/>
          </p:nvPr>
        </p:nvSpPr>
        <p:spPr/>
        <p:txBody>
          <a:bodyPr/>
          <a:lstStyle/>
          <a:p>
            <a:fld id="{0BDEDE5E-41EE-49FD-9A96-455562CB9DB6}" type="slidenum">
              <a:rPr lang="pl-PL" smtClean="0"/>
              <a:t>33</a:t>
            </a:fld>
            <a:endParaRPr lang="pl-PL" dirty="0"/>
          </a:p>
        </p:txBody>
      </p:sp>
    </p:spTree>
    <p:extLst>
      <p:ext uri="{BB962C8B-B14F-4D97-AF65-F5344CB8AC3E}">
        <p14:creationId xmlns:p14="http://schemas.microsoft.com/office/powerpoint/2010/main" val="3861753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aseline="0" dirty="0" smtClean="0"/>
          </a:p>
        </p:txBody>
      </p:sp>
      <p:sp>
        <p:nvSpPr>
          <p:cNvPr id="4" name="Symbol zastępczy numeru slajdu 3"/>
          <p:cNvSpPr>
            <a:spLocks noGrp="1"/>
          </p:cNvSpPr>
          <p:nvPr>
            <p:ph type="sldNum" sz="quarter" idx="10"/>
          </p:nvPr>
        </p:nvSpPr>
        <p:spPr/>
        <p:txBody>
          <a:bodyPr/>
          <a:lstStyle/>
          <a:p>
            <a:fld id="{0BDEDE5E-41EE-49FD-9A96-455562CB9DB6}" type="slidenum">
              <a:rPr lang="pl-PL" smtClean="0"/>
              <a:t>34</a:t>
            </a:fld>
            <a:endParaRPr lang="pl-PL" dirty="0"/>
          </a:p>
        </p:txBody>
      </p:sp>
    </p:spTree>
    <p:extLst>
      <p:ext uri="{BB962C8B-B14F-4D97-AF65-F5344CB8AC3E}">
        <p14:creationId xmlns:p14="http://schemas.microsoft.com/office/powerpoint/2010/main" val="521584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35</a:t>
            </a:fld>
            <a:endParaRPr lang="pl-PL" dirty="0"/>
          </a:p>
        </p:txBody>
      </p:sp>
    </p:spTree>
    <p:extLst>
      <p:ext uri="{BB962C8B-B14F-4D97-AF65-F5344CB8AC3E}">
        <p14:creationId xmlns:p14="http://schemas.microsoft.com/office/powerpoint/2010/main" val="521584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36</a:t>
            </a:fld>
            <a:endParaRPr lang="pl-PL" dirty="0"/>
          </a:p>
        </p:txBody>
      </p:sp>
    </p:spTree>
    <p:extLst>
      <p:ext uri="{BB962C8B-B14F-4D97-AF65-F5344CB8AC3E}">
        <p14:creationId xmlns:p14="http://schemas.microsoft.com/office/powerpoint/2010/main" val="1037727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37</a:t>
            </a:fld>
            <a:endParaRPr lang="pl-PL" dirty="0"/>
          </a:p>
        </p:txBody>
      </p:sp>
    </p:spTree>
    <p:extLst>
      <p:ext uri="{BB962C8B-B14F-4D97-AF65-F5344CB8AC3E}">
        <p14:creationId xmlns:p14="http://schemas.microsoft.com/office/powerpoint/2010/main" val="1392624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38</a:t>
            </a:fld>
            <a:endParaRPr lang="pl-PL" dirty="0"/>
          </a:p>
        </p:txBody>
      </p:sp>
    </p:spTree>
    <p:extLst>
      <p:ext uri="{BB962C8B-B14F-4D97-AF65-F5344CB8AC3E}">
        <p14:creationId xmlns:p14="http://schemas.microsoft.com/office/powerpoint/2010/main" val="3585227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39</a:t>
            </a:fld>
            <a:endParaRPr lang="pl-PL" dirty="0"/>
          </a:p>
        </p:txBody>
      </p:sp>
    </p:spTree>
    <p:extLst>
      <p:ext uri="{BB962C8B-B14F-4D97-AF65-F5344CB8AC3E}">
        <p14:creationId xmlns:p14="http://schemas.microsoft.com/office/powerpoint/2010/main" val="180751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aseline="0" dirty="0" smtClean="0"/>
          </a:p>
        </p:txBody>
      </p:sp>
      <p:sp>
        <p:nvSpPr>
          <p:cNvPr id="4" name="Symbol zastępczy numeru slajdu 3"/>
          <p:cNvSpPr>
            <a:spLocks noGrp="1"/>
          </p:cNvSpPr>
          <p:nvPr>
            <p:ph type="sldNum" sz="quarter" idx="10"/>
          </p:nvPr>
        </p:nvSpPr>
        <p:spPr/>
        <p:txBody>
          <a:bodyPr/>
          <a:lstStyle/>
          <a:p>
            <a:fld id="{0BDEDE5E-41EE-49FD-9A96-455562CB9DB6}" type="slidenum">
              <a:rPr lang="pl-PL" smtClean="0"/>
              <a:t>4</a:t>
            </a:fld>
            <a:endParaRPr lang="pl-PL"/>
          </a:p>
        </p:txBody>
      </p:sp>
    </p:spTree>
    <p:extLst>
      <p:ext uri="{BB962C8B-B14F-4D97-AF65-F5344CB8AC3E}">
        <p14:creationId xmlns:p14="http://schemas.microsoft.com/office/powerpoint/2010/main" val="1071864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40</a:t>
            </a:fld>
            <a:endParaRPr lang="pl-PL" dirty="0"/>
          </a:p>
        </p:txBody>
      </p:sp>
    </p:spTree>
    <p:extLst>
      <p:ext uri="{BB962C8B-B14F-4D97-AF65-F5344CB8AC3E}">
        <p14:creationId xmlns:p14="http://schemas.microsoft.com/office/powerpoint/2010/main" val="1755698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41</a:t>
            </a:fld>
            <a:endParaRPr lang="pl-PL" dirty="0"/>
          </a:p>
        </p:txBody>
      </p:sp>
    </p:spTree>
    <p:extLst>
      <p:ext uri="{BB962C8B-B14F-4D97-AF65-F5344CB8AC3E}">
        <p14:creationId xmlns:p14="http://schemas.microsoft.com/office/powerpoint/2010/main" val="3956643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42</a:t>
            </a:fld>
            <a:endParaRPr lang="pl-PL" dirty="0"/>
          </a:p>
        </p:txBody>
      </p:sp>
    </p:spTree>
    <p:extLst>
      <p:ext uri="{BB962C8B-B14F-4D97-AF65-F5344CB8AC3E}">
        <p14:creationId xmlns:p14="http://schemas.microsoft.com/office/powerpoint/2010/main" val="3956643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43</a:t>
            </a:fld>
            <a:endParaRPr lang="pl-PL" dirty="0"/>
          </a:p>
        </p:txBody>
      </p:sp>
    </p:spTree>
    <p:extLst>
      <p:ext uri="{BB962C8B-B14F-4D97-AF65-F5344CB8AC3E}">
        <p14:creationId xmlns:p14="http://schemas.microsoft.com/office/powerpoint/2010/main" val="39566432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44</a:t>
            </a:fld>
            <a:endParaRPr lang="pl-PL" dirty="0"/>
          </a:p>
        </p:txBody>
      </p:sp>
    </p:spTree>
    <p:extLst>
      <p:ext uri="{BB962C8B-B14F-4D97-AF65-F5344CB8AC3E}">
        <p14:creationId xmlns:p14="http://schemas.microsoft.com/office/powerpoint/2010/main" val="1303274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45</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46</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47</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48</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49</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5</a:t>
            </a:fld>
            <a:endParaRPr lang="pl-PL"/>
          </a:p>
        </p:txBody>
      </p:sp>
    </p:spTree>
    <p:extLst>
      <p:ext uri="{BB962C8B-B14F-4D97-AF65-F5344CB8AC3E}">
        <p14:creationId xmlns:p14="http://schemas.microsoft.com/office/powerpoint/2010/main" val="1071864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50</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51</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 </a:t>
            </a:r>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52</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53</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54</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55</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56</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57</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58</a:t>
            </a:fld>
            <a:endParaRPr lang="pl-PL" dirty="0"/>
          </a:p>
        </p:txBody>
      </p:sp>
    </p:spTree>
    <p:extLst>
      <p:ext uri="{BB962C8B-B14F-4D97-AF65-F5344CB8AC3E}">
        <p14:creationId xmlns:p14="http://schemas.microsoft.com/office/powerpoint/2010/main" val="2182659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59</a:t>
            </a:fld>
            <a:endParaRPr lang="pl-PL" dirty="0"/>
          </a:p>
        </p:txBody>
      </p:sp>
    </p:spTree>
    <p:extLst>
      <p:ext uri="{BB962C8B-B14F-4D97-AF65-F5344CB8AC3E}">
        <p14:creationId xmlns:p14="http://schemas.microsoft.com/office/powerpoint/2010/main" val="347349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6</a:t>
            </a:fld>
            <a:endParaRPr lang="pl-PL"/>
          </a:p>
        </p:txBody>
      </p:sp>
    </p:spTree>
    <p:extLst>
      <p:ext uri="{BB962C8B-B14F-4D97-AF65-F5344CB8AC3E}">
        <p14:creationId xmlns:p14="http://schemas.microsoft.com/office/powerpoint/2010/main" val="422683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0" dirty="0" smtClean="0"/>
          </a:p>
        </p:txBody>
      </p:sp>
      <p:sp>
        <p:nvSpPr>
          <p:cNvPr id="4" name="Symbol zastępczy numeru slajdu 3"/>
          <p:cNvSpPr>
            <a:spLocks noGrp="1"/>
          </p:cNvSpPr>
          <p:nvPr>
            <p:ph type="sldNum" sz="quarter" idx="10"/>
          </p:nvPr>
        </p:nvSpPr>
        <p:spPr/>
        <p:txBody>
          <a:bodyPr/>
          <a:lstStyle/>
          <a:p>
            <a:fld id="{0BDEDE5E-41EE-49FD-9A96-455562CB9DB6}" type="slidenum">
              <a:rPr lang="pl-PL" smtClean="0"/>
              <a:t>7</a:t>
            </a:fld>
            <a:endParaRPr lang="pl-PL"/>
          </a:p>
        </p:txBody>
      </p:sp>
    </p:spTree>
    <p:extLst>
      <p:ext uri="{BB962C8B-B14F-4D97-AF65-F5344CB8AC3E}">
        <p14:creationId xmlns:p14="http://schemas.microsoft.com/office/powerpoint/2010/main" val="2165926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8</a:t>
            </a:fld>
            <a:endParaRPr lang="pl-PL"/>
          </a:p>
        </p:txBody>
      </p:sp>
    </p:spTree>
    <p:extLst>
      <p:ext uri="{BB962C8B-B14F-4D97-AF65-F5344CB8AC3E}">
        <p14:creationId xmlns:p14="http://schemas.microsoft.com/office/powerpoint/2010/main" val="5507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BDEDE5E-41EE-49FD-9A96-455562CB9DB6}" type="slidenum">
              <a:rPr lang="pl-PL" smtClean="0"/>
              <a:t>9</a:t>
            </a:fld>
            <a:endParaRPr lang="pl-PL"/>
          </a:p>
        </p:txBody>
      </p:sp>
    </p:spTree>
    <p:extLst>
      <p:ext uri="{BB962C8B-B14F-4D97-AF65-F5344CB8AC3E}">
        <p14:creationId xmlns:p14="http://schemas.microsoft.com/office/powerpoint/2010/main" val="337266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6" name="Rectangle 6"/>
          <p:cNvSpPr>
            <a:spLocks noGrp="1" noChangeArrowheads="1"/>
          </p:cNvSpPr>
          <p:nvPr>
            <p:ph type="sldNum" sz="quarter" idx="12"/>
          </p:nvPr>
        </p:nvSpPr>
        <p:spPr>
          <a:ln/>
        </p:spPr>
        <p:txBody>
          <a:bodyPr/>
          <a:lstStyle>
            <a:lvl1pPr>
              <a:defRPr/>
            </a:lvl1pPr>
          </a:lstStyle>
          <a:p>
            <a:pPr>
              <a:defRPr/>
            </a:pPr>
            <a:fld id="{86D7BA93-496C-4BD1-96D1-7A3EA2FAA714}" type="slidenum">
              <a:rPr lang="pl-PL"/>
              <a:pPr>
                <a:defRPr/>
              </a:pPr>
              <a:t>‹#›</a:t>
            </a:fld>
            <a:endParaRPr lang="pl-PL" dirty="0"/>
          </a:p>
        </p:txBody>
      </p:sp>
    </p:spTree>
    <p:extLst>
      <p:ext uri="{BB962C8B-B14F-4D97-AF65-F5344CB8AC3E}">
        <p14:creationId xmlns:p14="http://schemas.microsoft.com/office/powerpoint/2010/main" val="17148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6" name="Rectangle 6"/>
          <p:cNvSpPr>
            <a:spLocks noGrp="1" noChangeArrowheads="1"/>
          </p:cNvSpPr>
          <p:nvPr>
            <p:ph type="sldNum" sz="quarter" idx="12"/>
          </p:nvPr>
        </p:nvSpPr>
        <p:spPr>
          <a:ln/>
        </p:spPr>
        <p:txBody>
          <a:bodyPr/>
          <a:lstStyle>
            <a:lvl1pPr>
              <a:defRPr/>
            </a:lvl1pPr>
          </a:lstStyle>
          <a:p>
            <a:pPr>
              <a:defRPr/>
            </a:pPr>
            <a:fld id="{C727EFC0-82A7-488F-A92F-3C6F8A534E3B}" type="slidenum">
              <a:rPr lang="pl-PL"/>
              <a:pPr>
                <a:defRPr/>
              </a:pPr>
              <a:t>‹#›</a:t>
            </a:fld>
            <a:endParaRPr lang="pl-PL" dirty="0"/>
          </a:p>
        </p:txBody>
      </p:sp>
    </p:spTree>
    <p:extLst>
      <p:ext uri="{BB962C8B-B14F-4D97-AF65-F5344CB8AC3E}">
        <p14:creationId xmlns:p14="http://schemas.microsoft.com/office/powerpoint/2010/main" val="421285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6" name="Rectangle 6"/>
          <p:cNvSpPr>
            <a:spLocks noGrp="1" noChangeArrowheads="1"/>
          </p:cNvSpPr>
          <p:nvPr>
            <p:ph type="sldNum" sz="quarter" idx="12"/>
          </p:nvPr>
        </p:nvSpPr>
        <p:spPr>
          <a:ln/>
        </p:spPr>
        <p:txBody>
          <a:bodyPr/>
          <a:lstStyle>
            <a:lvl1pPr>
              <a:defRPr/>
            </a:lvl1pPr>
          </a:lstStyle>
          <a:p>
            <a:pPr>
              <a:defRPr/>
            </a:pPr>
            <a:fld id="{C007F154-F968-4070-9595-2F0D25AF4196}" type="slidenum">
              <a:rPr lang="pl-PL"/>
              <a:pPr>
                <a:defRPr/>
              </a:pPr>
              <a:t>‹#›</a:t>
            </a:fld>
            <a:endParaRPr lang="pl-PL" dirty="0"/>
          </a:p>
        </p:txBody>
      </p:sp>
    </p:spTree>
    <p:extLst>
      <p:ext uri="{BB962C8B-B14F-4D97-AF65-F5344CB8AC3E}">
        <p14:creationId xmlns:p14="http://schemas.microsoft.com/office/powerpoint/2010/main" val="43568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52E673-9AE4-48FD-8823-1ADCDCA36096}"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1699419901"/>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8E0F75-36A4-4DE8-B6DA-FF175A602ABC}"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2958557831"/>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229533-10EA-4B49-B018-03342BE13115}"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2042505898"/>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60565C-43C2-476D-B11B-7B7E2D424CEE}"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746097902"/>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A0A1E7-6585-4A33-AB52-B84F2A351179}"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1409203593"/>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4FF3AFE-B6C9-4A86-925B-FA957701ADC2}"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1123885613"/>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5F57555-3BF7-4FC6-B2C2-F9CFF0A0464F}"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2084975977"/>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5A80C9-AD9F-47E0-8F31-C7BE978D58BF}"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1166021628"/>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6" name="Rectangle 6"/>
          <p:cNvSpPr>
            <a:spLocks noGrp="1" noChangeArrowheads="1"/>
          </p:cNvSpPr>
          <p:nvPr>
            <p:ph type="sldNum" sz="quarter" idx="12"/>
          </p:nvPr>
        </p:nvSpPr>
        <p:spPr>
          <a:ln/>
        </p:spPr>
        <p:txBody>
          <a:bodyPr/>
          <a:lstStyle>
            <a:lvl1pPr>
              <a:defRPr/>
            </a:lvl1pPr>
          </a:lstStyle>
          <a:p>
            <a:pPr>
              <a:defRPr/>
            </a:pPr>
            <a:fld id="{01FAA73A-D003-4175-BC91-E5B843BF8D43}" type="slidenum">
              <a:rPr lang="pl-PL"/>
              <a:pPr>
                <a:defRPr/>
              </a:pPr>
              <a:t>‹#›</a:t>
            </a:fld>
            <a:endParaRPr lang="pl-PL" dirty="0"/>
          </a:p>
        </p:txBody>
      </p:sp>
    </p:spTree>
    <p:extLst>
      <p:ext uri="{BB962C8B-B14F-4D97-AF65-F5344CB8AC3E}">
        <p14:creationId xmlns:p14="http://schemas.microsoft.com/office/powerpoint/2010/main" val="2162278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pl-PL" noProof="0"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24143C-BE13-44C6-B17C-17ECB1ECB687}"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94493533"/>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699B6-E5B9-454E-90C8-57D5D00F0604}"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1264305240"/>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F3D8B1-88BB-429D-95E6-802676968937}"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91976048"/>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6" name="Rectangle 6"/>
          <p:cNvSpPr>
            <a:spLocks noGrp="1" noChangeArrowheads="1"/>
          </p:cNvSpPr>
          <p:nvPr>
            <p:ph type="sldNum" sz="quarter" idx="12"/>
          </p:nvPr>
        </p:nvSpPr>
        <p:spPr>
          <a:ln/>
        </p:spPr>
        <p:txBody>
          <a:bodyPr/>
          <a:lstStyle>
            <a:lvl1pPr>
              <a:defRPr/>
            </a:lvl1pPr>
          </a:lstStyle>
          <a:p>
            <a:pPr>
              <a:defRPr/>
            </a:pPr>
            <a:fld id="{C94CCF31-236D-4EE5-885A-E3B8F5758901}" type="slidenum">
              <a:rPr lang="pl-PL"/>
              <a:pPr>
                <a:defRPr/>
              </a:pPr>
              <a:t>‹#›</a:t>
            </a:fld>
            <a:endParaRPr lang="pl-PL" dirty="0"/>
          </a:p>
        </p:txBody>
      </p:sp>
    </p:spTree>
    <p:extLst>
      <p:ext uri="{BB962C8B-B14F-4D97-AF65-F5344CB8AC3E}">
        <p14:creationId xmlns:p14="http://schemas.microsoft.com/office/powerpoint/2010/main" val="310561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7" name="Rectangle 6"/>
          <p:cNvSpPr>
            <a:spLocks noGrp="1" noChangeArrowheads="1"/>
          </p:cNvSpPr>
          <p:nvPr>
            <p:ph type="sldNum" sz="quarter" idx="12"/>
          </p:nvPr>
        </p:nvSpPr>
        <p:spPr>
          <a:ln/>
        </p:spPr>
        <p:txBody>
          <a:bodyPr/>
          <a:lstStyle>
            <a:lvl1pPr>
              <a:defRPr/>
            </a:lvl1pPr>
          </a:lstStyle>
          <a:p>
            <a:pPr>
              <a:defRPr/>
            </a:pPr>
            <a:fld id="{DEDCF00C-E6DE-46BC-AC69-B2C1FC447CBB}" type="slidenum">
              <a:rPr lang="pl-PL"/>
              <a:pPr>
                <a:defRPr/>
              </a:pPr>
              <a:t>‹#›</a:t>
            </a:fld>
            <a:endParaRPr lang="pl-PL" dirty="0"/>
          </a:p>
        </p:txBody>
      </p:sp>
    </p:spTree>
    <p:extLst>
      <p:ext uri="{BB962C8B-B14F-4D97-AF65-F5344CB8AC3E}">
        <p14:creationId xmlns:p14="http://schemas.microsoft.com/office/powerpoint/2010/main" val="376019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dirty="0"/>
          </a:p>
        </p:txBody>
      </p:sp>
      <p:sp>
        <p:nvSpPr>
          <p:cNvPr id="8"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9" name="Rectangle 6"/>
          <p:cNvSpPr>
            <a:spLocks noGrp="1" noChangeArrowheads="1"/>
          </p:cNvSpPr>
          <p:nvPr>
            <p:ph type="sldNum" sz="quarter" idx="12"/>
          </p:nvPr>
        </p:nvSpPr>
        <p:spPr>
          <a:ln/>
        </p:spPr>
        <p:txBody>
          <a:bodyPr/>
          <a:lstStyle>
            <a:lvl1pPr>
              <a:defRPr/>
            </a:lvl1pPr>
          </a:lstStyle>
          <a:p>
            <a:pPr>
              <a:defRPr/>
            </a:pPr>
            <a:fld id="{D74338E8-01A6-4CD1-A113-577A08B94AD4}" type="slidenum">
              <a:rPr lang="pl-PL"/>
              <a:pPr>
                <a:defRPr/>
              </a:pPr>
              <a:t>‹#›</a:t>
            </a:fld>
            <a:endParaRPr lang="pl-PL" dirty="0"/>
          </a:p>
        </p:txBody>
      </p:sp>
    </p:spTree>
    <p:extLst>
      <p:ext uri="{BB962C8B-B14F-4D97-AF65-F5344CB8AC3E}">
        <p14:creationId xmlns:p14="http://schemas.microsoft.com/office/powerpoint/2010/main" val="425599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dirty="0"/>
          </a:p>
        </p:txBody>
      </p:sp>
      <p:sp>
        <p:nvSpPr>
          <p:cNvPr id="4"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5" name="Rectangle 6"/>
          <p:cNvSpPr>
            <a:spLocks noGrp="1" noChangeArrowheads="1"/>
          </p:cNvSpPr>
          <p:nvPr>
            <p:ph type="sldNum" sz="quarter" idx="12"/>
          </p:nvPr>
        </p:nvSpPr>
        <p:spPr>
          <a:ln/>
        </p:spPr>
        <p:txBody>
          <a:bodyPr/>
          <a:lstStyle>
            <a:lvl1pPr>
              <a:defRPr/>
            </a:lvl1pPr>
          </a:lstStyle>
          <a:p>
            <a:pPr>
              <a:defRPr/>
            </a:pPr>
            <a:fld id="{D49FD873-D1BF-4A7F-9FBF-0F129AC52212}" type="slidenum">
              <a:rPr lang="pl-PL"/>
              <a:pPr>
                <a:defRPr/>
              </a:pPr>
              <a:t>‹#›</a:t>
            </a:fld>
            <a:endParaRPr lang="pl-PL" dirty="0"/>
          </a:p>
        </p:txBody>
      </p:sp>
    </p:spTree>
    <p:extLst>
      <p:ext uri="{BB962C8B-B14F-4D97-AF65-F5344CB8AC3E}">
        <p14:creationId xmlns:p14="http://schemas.microsoft.com/office/powerpoint/2010/main" val="200978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dirty="0"/>
          </a:p>
        </p:txBody>
      </p:sp>
      <p:sp>
        <p:nvSpPr>
          <p:cNvPr id="3"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4" name="Rectangle 6"/>
          <p:cNvSpPr>
            <a:spLocks noGrp="1" noChangeArrowheads="1"/>
          </p:cNvSpPr>
          <p:nvPr>
            <p:ph type="sldNum" sz="quarter" idx="12"/>
          </p:nvPr>
        </p:nvSpPr>
        <p:spPr>
          <a:ln/>
        </p:spPr>
        <p:txBody>
          <a:bodyPr/>
          <a:lstStyle>
            <a:lvl1pPr>
              <a:defRPr/>
            </a:lvl1pPr>
          </a:lstStyle>
          <a:p>
            <a:pPr>
              <a:defRPr/>
            </a:pPr>
            <a:fld id="{E88CA501-DF55-4899-94BE-3F2B6AEB0957}" type="slidenum">
              <a:rPr lang="pl-PL"/>
              <a:pPr>
                <a:defRPr/>
              </a:pPr>
              <a:t>‹#›</a:t>
            </a:fld>
            <a:endParaRPr lang="pl-PL" dirty="0"/>
          </a:p>
        </p:txBody>
      </p:sp>
    </p:spTree>
    <p:extLst>
      <p:ext uri="{BB962C8B-B14F-4D97-AF65-F5344CB8AC3E}">
        <p14:creationId xmlns:p14="http://schemas.microsoft.com/office/powerpoint/2010/main" val="329933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7" name="Rectangle 6"/>
          <p:cNvSpPr>
            <a:spLocks noGrp="1" noChangeArrowheads="1"/>
          </p:cNvSpPr>
          <p:nvPr>
            <p:ph type="sldNum" sz="quarter" idx="12"/>
          </p:nvPr>
        </p:nvSpPr>
        <p:spPr>
          <a:ln/>
        </p:spPr>
        <p:txBody>
          <a:bodyPr/>
          <a:lstStyle>
            <a:lvl1pPr>
              <a:defRPr/>
            </a:lvl1pPr>
          </a:lstStyle>
          <a:p>
            <a:pPr>
              <a:defRPr/>
            </a:pPr>
            <a:fld id="{D655E1FD-6AF8-46AA-870A-9D366F7D1EAB}" type="slidenum">
              <a:rPr lang="pl-PL"/>
              <a:pPr>
                <a:defRPr/>
              </a:pPr>
              <a:t>‹#›</a:t>
            </a:fld>
            <a:endParaRPr lang="pl-PL" dirty="0"/>
          </a:p>
        </p:txBody>
      </p:sp>
    </p:spTree>
    <p:extLst>
      <p:ext uri="{BB962C8B-B14F-4D97-AF65-F5344CB8AC3E}">
        <p14:creationId xmlns:p14="http://schemas.microsoft.com/office/powerpoint/2010/main" val="248386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pl-PL" noProof="0"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l-PL" dirty="0"/>
          </a:p>
        </p:txBody>
      </p:sp>
      <p:sp>
        <p:nvSpPr>
          <p:cNvPr id="7" name="Rectangle 6"/>
          <p:cNvSpPr>
            <a:spLocks noGrp="1" noChangeArrowheads="1"/>
          </p:cNvSpPr>
          <p:nvPr>
            <p:ph type="sldNum" sz="quarter" idx="12"/>
          </p:nvPr>
        </p:nvSpPr>
        <p:spPr>
          <a:ln/>
        </p:spPr>
        <p:txBody>
          <a:bodyPr/>
          <a:lstStyle>
            <a:lvl1pPr>
              <a:defRPr/>
            </a:lvl1pPr>
          </a:lstStyle>
          <a:p>
            <a:pPr>
              <a:defRPr/>
            </a:pPr>
            <a:fld id="{ACD3544A-29AD-4146-9C1E-4FCF90BB0746}" type="slidenum">
              <a:rPr lang="pl-PL"/>
              <a:pPr>
                <a:defRPr/>
              </a:pPr>
              <a:t>‹#›</a:t>
            </a:fld>
            <a:endParaRPr lang="pl-PL" dirty="0"/>
          </a:p>
        </p:txBody>
      </p:sp>
    </p:spTree>
    <p:extLst>
      <p:ext uri="{BB962C8B-B14F-4D97-AF65-F5344CB8AC3E}">
        <p14:creationId xmlns:p14="http://schemas.microsoft.com/office/powerpoint/2010/main" val="193409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pl-PL"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l-PL"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37A696F5-79A7-49A8-8DCB-E6C91E50C7F7}" type="slidenum">
              <a:rPr lang="pl-PL"/>
              <a:pPr>
                <a:defRPr/>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yriad Pro" pitchFamily="34" charset="0"/>
          <a:cs typeface="Arial" charset="0"/>
        </a:defRPr>
      </a:lvl2pPr>
      <a:lvl3pPr algn="ctr" rtl="0" eaLnBrk="0" fontAlgn="base" hangingPunct="0">
        <a:spcBef>
          <a:spcPct val="0"/>
        </a:spcBef>
        <a:spcAft>
          <a:spcPct val="0"/>
        </a:spcAft>
        <a:defRPr sz="4400">
          <a:solidFill>
            <a:schemeClr val="tx2"/>
          </a:solidFill>
          <a:latin typeface="Myriad Pro" pitchFamily="34" charset="0"/>
          <a:cs typeface="Arial" charset="0"/>
        </a:defRPr>
      </a:lvl3pPr>
      <a:lvl4pPr algn="ctr" rtl="0" eaLnBrk="0" fontAlgn="base" hangingPunct="0">
        <a:spcBef>
          <a:spcPct val="0"/>
        </a:spcBef>
        <a:spcAft>
          <a:spcPct val="0"/>
        </a:spcAft>
        <a:defRPr sz="4400">
          <a:solidFill>
            <a:schemeClr val="tx2"/>
          </a:solidFill>
          <a:latin typeface="Myriad Pro" pitchFamily="34" charset="0"/>
          <a:cs typeface="Arial" charset="0"/>
        </a:defRPr>
      </a:lvl4pPr>
      <a:lvl5pPr algn="ctr" rtl="0" eaLnBrk="0" fontAlgn="base" hangingPunct="0">
        <a:spcBef>
          <a:spcPct val="0"/>
        </a:spcBef>
        <a:spcAft>
          <a:spcPct val="0"/>
        </a:spcAft>
        <a:defRPr sz="4400">
          <a:solidFill>
            <a:schemeClr val="tx2"/>
          </a:solidFill>
          <a:latin typeface="Myriad Pro" pitchFamily="34" charset="0"/>
          <a:cs typeface="Arial" charset="0"/>
        </a:defRPr>
      </a:lvl5pPr>
      <a:lvl6pPr marL="457200" algn="ctr" rtl="0" eaLnBrk="1" fontAlgn="base" hangingPunct="1">
        <a:spcBef>
          <a:spcPct val="0"/>
        </a:spcBef>
        <a:spcAft>
          <a:spcPct val="0"/>
        </a:spcAft>
        <a:defRPr sz="4400">
          <a:solidFill>
            <a:schemeClr val="tx2"/>
          </a:solidFill>
          <a:latin typeface="Myriad Pro" pitchFamily="34" charset="0"/>
          <a:cs typeface="Arial" charset="0"/>
        </a:defRPr>
      </a:lvl6pPr>
      <a:lvl7pPr marL="914400" algn="ctr" rtl="0" eaLnBrk="1" fontAlgn="base" hangingPunct="1">
        <a:spcBef>
          <a:spcPct val="0"/>
        </a:spcBef>
        <a:spcAft>
          <a:spcPct val="0"/>
        </a:spcAft>
        <a:defRPr sz="4400">
          <a:solidFill>
            <a:schemeClr val="tx2"/>
          </a:solidFill>
          <a:latin typeface="Myriad Pro" pitchFamily="34" charset="0"/>
          <a:cs typeface="Arial" charset="0"/>
        </a:defRPr>
      </a:lvl7pPr>
      <a:lvl8pPr marL="1371600" algn="ctr" rtl="0" eaLnBrk="1" fontAlgn="base" hangingPunct="1">
        <a:spcBef>
          <a:spcPct val="0"/>
        </a:spcBef>
        <a:spcAft>
          <a:spcPct val="0"/>
        </a:spcAft>
        <a:defRPr sz="4400">
          <a:solidFill>
            <a:schemeClr val="tx2"/>
          </a:solidFill>
          <a:latin typeface="Myriad Pro" pitchFamily="34" charset="0"/>
          <a:cs typeface="Arial" charset="0"/>
        </a:defRPr>
      </a:lvl8pPr>
      <a:lvl9pPr marL="1828800" algn="ctr" rtl="0" eaLnBrk="1" fontAlgn="base" hangingPunct="1">
        <a:spcBef>
          <a:spcPct val="0"/>
        </a:spcBef>
        <a:spcAft>
          <a:spcPct val="0"/>
        </a:spcAft>
        <a:defRPr sz="4400">
          <a:solidFill>
            <a:schemeClr val="tx2"/>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endParaRPr lang="pl-PL"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l-PL"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F0CFBF5B-DF66-4DEB-999E-82BC52378E91}" type="slidenum">
              <a:rPr lang="pl-PL">
                <a:solidFill>
                  <a:srgbClr val="000000"/>
                </a:solidFill>
              </a:rPr>
              <a:pPr>
                <a:defRPr/>
              </a:pPr>
              <a:t>‹#›</a:t>
            </a:fld>
            <a:endParaRPr lang="pl-PL" dirty="0">
              <a:solidFill>
                <a:srgbClr val="000000"/>
              </a:solidFill>
            </a:endParaRPr>
          </a:p>
        </p:txBody>
      </p:sp>
    </p:spTree>
    <p:extLst>
      <p:ext uri="{BB962C8B-B14F-4D97-AF65-F5344CB8AC3E}">
        <p14:creationId xmlns:p14="http://schemas.microsoft.com/office/powerpoint/2010/main" val="792764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yriad Pro" pitchFamily="34" charset="0"/>
          <a:cs typeface="Arial" charset="0"/>
        </a:defRPr>
      </a:lvl2pPr>
      <a:lvl3pPr algn="ctr" rtl="0" eaLnBrk="0" fontAlgn="base" hangingPunct="0">
        <a:spcBef>
          <a:spcPct val="0"/>
        </a:spcBef>
        <a:spcAft>
          <a:spcPct val="0"/>
        </a:spcAft>
        <a:defRPr sz="4400">
          <a:solidFill>
            <a:schemeClr val="tx2"/>
          </a:solidFill>
          <a:latin typeface="Myriad Pro" pitchFamily="34" charset="0"/>
          <a:cs typeface="Arial" charset="0"/>
        </a:defRPr>
      </a:lvl3pPr>
      <a:lvl4pPr algn="ctr" rtl="0" eaLnBrk="0" fontAlgn="base" hangingPunct="0">
        <a:spcBef>
          <a:spcPct val="0"/>
        </a:spcBef>
        <a:spcAft>
          <a:spcPct val="0"/>
        </a:spcAft>
        <a:defRPr sz="4400">
          <a:solidFill>
            <a:schemeClr val="tx2"/>
          </a:solidFill>
          <a:latin typeface="Myriad Pro" pitchFamily="34" charset="0"/>
          <a:cs typeface="Arial" charset="0"/>
        </a:defRPr>
      </a:lvl4pPr>
      <a:lvl5pPr algn="ctr" rtl="0" eaLnBrk="0" fontAlgn="base" hangingPunct="0">
        <a:spcBef>
          <a:spcPct val="0"/>
        </a:spcBef>
        <a:spcAft>
          <a:spcPct val="0"/>
        </a:spcAft>
        <a:defRPr sz="4400">
          <a:solidFill>
            <a:schemeClr val="tx2"/>
          </a:solidFill>
          <a:latin typeface="Myriad Pro" pitchFamily="34" charset="0"/>
          <a:cs typeface="Arial" charset="0"/>
        </a:defRPr>
      </a:lvl5pPr>
      <a:lvl6pPr marL="457200" algn="ctr" rtl="0" eaLnBrk="1" fontAlgn="base" hangingPunct="1">
        <a:spcBef>
          <a:spcPct val="0"/>
        </a:spcBef>
        <a:spcAft>
          <a:spcPct val="0"/>
        </a:spcAft>
        <a:defRPr sz="4400">
          <a:solidFill>
            <a:schemeClr val="tx2"/>
          </a:solidFill>
          <a:latin typeface="Myriad Pro" pitchFamily="34" charset="0"/>
          <a:cs typeface="Arial" charset="0"/>
        </a:defRPr>
      </a:lvl6pPr>
      <a:lvl7pPr marL="914400" algn="ctr" rtl="0" eaLnBrk="1" fontAlgn="base" hangingPunct="1">
        <a:spcBef>
          <a:spcPct val="0"/>
        </a:spcBef>
        <a:spcAft>
          <a:spcPct val="0"/>
        </a:spcAft>
        <a:defRPr sz="4400">
          <a:solidFill>
            <a:schemeClr val="tx2"/>
          </a:solidFill>
          <a:latin typeface="Myriad Pro" pitchFamily="34" charset="0"/>
          <a:cs typeface="Arial" charset="0"/>
        </a:defRPr>
      </a:lvl7pPr>
      <a:lvl8pPr marL="1371600" algn="ctr" rtl="0" eaLnBrk="1" fontAlgn="base" hangingPunct="1">
        <a:spcBef>
          <a:spcPct val="0"/>
        </a:spcBef>
        <a:spcAft>
          <a:spcPct val="0"/>
        </a:spcAft>
        <a:defRPr sz="4400">
          <a:solidFill>
            <a:schemeClr val="tx2"/>
          </a:solidFill>
          <a:latin typeface="Myriad Pro" pitchFamily="34" charset="0"/>
          <a:cs typeface="Arial" charset="0"/>
        </a:defRPr>
      </a:lvl8pPr>
      <a:lvl9pPr marL="1828800" algn="ctr" rtl="0" eaLnBrk="1" fontAlgn="base" hangingPunct="1">
        <a:spcBef>
          <a:spcPct val="0"/>
        </a:spcBef>
        <a:spcAft>
          <a:spcPct val="0"/>
        </a:spcAft>
        <a:defRPr sz="4400">
          <a:solidFill>
            <a:schemeClr val="tx2"/>
          </a:solidFill>
          <a:latin typeface="Myriad Pro"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520" y="2204864"/>
            <a:ext cx="8352284" cy="1661993"/>
          </a:xfrm>
        </p:spPr>
        <p:txBody>
          <a:bodyPr wrap="square" lIns="0" tIns="0" rIns="0" bIns="0">
            <a:spAutoFit/>
          </a:bodyPr>
          <a:lstStyle/>
          <a:p>
            <a:pPr eaLnBrk="1" hangingPunct="1"/>
            <a:r>
              <a:rPr lang="pl-PL" altLang="pl-PL" sz="3600" dirty="0" smtClean="0">
                <a:solidFill>
                  <a:schemeClr val="bg1"/>
                </a:solidFill>
              </a:rPr>
              <a:t>Przeciwdziałanie zjawiskom </a:t>
            </a:r>
            <a:br>
              <a:rPr lang="pl-PL" altLang="pl-PL" sz="3600" dirty="0" smtClean="0">
                <a:solidFill>
                  <a:schemeClr val="bg1"/>
                </a:solidFill>
              </a:rPr>
            </a:br>
            <a:r>
              <a:rPr lang="pl-PL" altLang="pl-PL" sz="3600" dirty="0" smtClean="0">
                <a:solidFill>
                  <a:schemeClr val="bg1"/>
                </a:solidFill>
              </a:rPr>
              <a:t>korupcyjnym w obszarze </a:t>
            </a:r>
            <a:br>
              <a:rPr lang="pl-PL" altLang="pl-PL" sz="3600" dirty="0" smtClean="0">
                <a:solidFill>
                  <a:schemeClr val="bg1"/>
                </a:solidFill>
              </a:rPr>
            </a:br>
            <a:r>
              <a:rPr lang="pl-PL" altLang="pl-PL" sz="3600" dirty="0" smtClean="0">
                <a:solidFill>
                  <a:schemeClr val="bg1"/>
                </a:solidFill>
              </a:rPr>
              <a:t>szkolnictwa wyższego</a:t>
            </a:r>
          </a:p>
        </p:txBody>
      </p:sp>
      <p:sp>
        <p:nvSpPr>
          <p:cNvPr id="2053" name="Text Box 5"/>
          <p:cNvSpPr txBox="1">
            <a:spLocks noChangeArrowheads="1"/>
          </p:cNvSpPr>
          <p:nvPr/>
        </p:nvSpPr>
        <p:spPr bwMode="auto">
          <a:xfrm>
            <a:off x="2927350" y="6153150"/>
            <a:ext cx="5532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100">
                <a:solidFill>
                  <a:schemeClr val="tx1"/>
                </a:solidFill>
                <a:latin typeface="Myriad Pro" pitchFamily="34" charset="0"/>
                <a:cs typeface="Arial" charset="0"/>
              </a:defRPr>
            </a:lvl1pPr>
            <a:lvl2pPr marL="742950" indent="-285750" eaLnBrk="0" hangingPunct="0">
              <a:defRPr sz="1100">
                <a:solidFill>
                  <a:schemeClr val="tx1"/>
                </a:solidFill>
                <a:latin typeface="Myriad Pro" pitchFamily="34" charset="0"/>
                <a:cs typeface="Arial" charset="0"/>
              </a:defRPr>
            </a:lvl2pPr>
            <a:lvl3pPr marL="1143000" indent="-228600" eaLnBrk="0" hangingPunct="0">
              <a:defRPr sz="1100">
                <a:solidFill>
                  <a:schemeClr val="tx1"/>
                </a:solidFill>
                <a:latin typeface="Myriad Pro" pitchFamily="34" charset="0"/>
                <a:cs typeface="Arial" charset="0"/>
              </a:defRPr>
            </a:lvl3pPr>
            <a:lvl4pPr marL="1600200" indent="-228600" eaLnBrk="0" hangingPunct="0">
              <a:defRPr sz="1100">
                <a:solidFill>
                  <a:schemeClr val="tx1"/>
                </a:solidFill>
                <a:latin typeface="Myriad Pro" pitchFamily="34" charset="0"/>
                <a:cs typeface="Arial" charset="0"/>
              </a:defRPr>
            </a:lvl4pPr>
            <a:lvl5pPr marL="2057400" indent="-228600" eaLnBrk="0" hangingPunct="0">
              <a:defRPr sz="1100">
                <a:solidFill>
                  <a:schemeClr val="tx1"/>
                </a:solidFill>
                <a:latin typeface="Myriad Pro" pitchFamily="34" charset="0"/>
                <a:cs typeface="Arial" charset="0"/>
              </a:defRPr>
            </a:lvl5pPr>
            <a:lvl6pPr marL="2514600" indent="-228600" eaLnBrk="0" fontAlgn="base" hangingPunct="0">
              <a:spcBef>
                <a:spcPct val="0"/>
              </a:spcBef>
              <a:spcAft>
                <a:spcPct val="0"/>
              </a:spcAft>
              <a:defRPr sz="1100">
                <a:solidFill>
                  <a:schemeClr val="tx1"/>
                </a:solidFill>
                <a:latin typeface="Myriad Pro" pitchFamily="34" charset="0"/>
                <a:cs typeface="Arial" charset="0"/>
              </a:defRPr>
            </a:lvl6pPr>
            <a:lvl7pPr marL="2971800" indent="-228600" eaLnBrk="0" fontAlgn="base" hangingPunct="0">
              <a:spcBef>
                <a:spcPct val="0"/>
              </a:spcBef>
              <a:spcAft>
                <a:spcPct val="0"/>
              </a:spcAft>
              <a:defRPr sz="1100">
                <a:solidFill>
                  <a:schemeClr val="tx1"/>
                </a:solidFill>
                <a:latin typeface="Myriad Pro" pitchFamily="34" charset="0"/>
                <a:cs typeface="Arial" charset="0"/>
              </a:defRPr>
            </a:lvl7pPr>
            <a:lvl8pPr marL="3429000" indent="-228600" eaLnBrk="0" fontAlgn="base" hangingPunct="0">
              <a:spcBef>
                <a:spcPct val="0"/>
              </a:spcBef>
              <a:spcAft>
                <a:spcPct val="0"/>
              </a:spcAft>
              <a:defRPr sz="1100">
                <a:solidFill>
                  <a:schemeClr val="tx1"/>
                </a:solidFill>
                <a:latin typeface="Myriad Pro" pitchFamily="34" charset="0"/>
                <a:cs typeface="Arial" charset="0"/>
              </a:defRPr>
            </a:lvl8pPr>
            <a:lvl9pPr marL="3886200" indent="-228600" eaLnBrk="0" fontAlgn="base" hangingPunct="0">
              <a:spcBef>
                <a:spcPct val="0"/>
              </a:spcBef>
              <a:spcAft>
                <a:spcPct val="0"/>
              </a:spcAft>
              <a:defRPr sz="1100">
                <a:solidFill>
                  <a:schemeClr val="tx1"/>
                </a:solidFill>
                <a:latin typeface="Myriad Pro" pitchFamily="34" charset="0"/>
                <a:cs typeface="Arial" charset="0"/>
              </a:defRPr>
            </a:lvl9pPr>
          </a:lstStyle>
          <a:p>
            <a:pPr eaLnBrk="1" hangingPunct="1">
              <a:spcBef>
                <a:spcPct val="50000"/>
              </a:spcBef>
            </a:pPr>
            <a:r>
              <a:rPr lang="pl-PL" altLang="pl-PL" dirty="0">
                <a:solidFill>
                  <a:srgbClr val="808080"/>
                </a:solidFill>
              </a:rPr>
              <a:t>ul. Hoża 20</a:t>
            </a:r>
            <a:r>
              <a:rPr lang="pl-PL" altLang="pl-PL" dirty="0">
                <a:solidFill>
                  <a:srgbClr val="FF0000"/>
                </a:solidFill>
              </a:rPr>
              <a:t> \</a:t>
            </a:r>
            <a:r>
              <a:rPr lang="pl-PL" altLang="pl-PL" dirty="0">
                <a:solidFill>
                  <a:srgbClr val="808080"/>
                </a:solidFill>
              </a:rPr>
              <a:t> ul. Wspólna 1/3 </a:t>
            </a:r>
            <a:r>
              <a:rPr lang="pl-PL" altLang="pl-PL" dirty="0">
                <a:solidFill>
                  <a:srgbClr val="FF0000"/>
                </a:solidFill>
              </a:rPr>
              <a:t>\</a:t>
            </a:r>
            <a:r>
              <a:rPr lang="pl-PL" altLang="pl-PL" dirty="0">
                <a:solidFill>
                  <a:srgbClr val="808080"/>
                </a:solidFill>
              </a:rPr>
              <a:t> 00-529 Warszawa</a:t>
            </a:r>
            <a:r>
              <a:rPr lang="pl-PL" altLang="pl-PL" dirty="0">
                <a:solidFill>
                  <a:srgbClr val="FF0000"/>
                </a:solidFill>
              </a:rPr>
              <a:t> \</a:t>
            </a:r>
            <a:r>
              <a:rPr lang="pl-PL" altLang="pl-PL" dirty="0">
                <a:solidFill>
                  <a:srgbClr val="808080"/>
                </a:solidFill>
              </a:rPr>
              <a:t> tel. +48 (22) 529 27 18 </a:t>
            </a:r>
            <a:r>
              <a:rPr lang="pl-PL" altLang="pl-PL" dirty="0">
                <a:solidFill>
                  <a:srgbClr val="FF0000"/>
                </a:solidFill>
              </a:rPr>
              <a:t>\</a:t>
            </a:r>
            <a:r>
              <a:rPr lang="pl-PL" altLang="pl-PL" dirty="0">
                <a:solidFill>
                  <a:srgbClr val="808080"/>
                </a:solidFill>
              </a:rPr>
              <a:t> fax +48 (22) 628 09 22</a:t>
            </a:r>
          </a:p>
        </p:txBody>
      </p:sp>
      <p:sp>
        <p:nvSpPr>
          <p:cNvPr id="6" name="pole tekstowe 4"/>
          <p:cNvSpPr txBox="1">
            <a:spLocks noChangeArrowheads="1"/>
          </p:cNvSpPr>
          <p:nvPr/>
        </p:nvSpPr>
        <p:spPr bwMode="auto">
          <a:xfrm>
            <a:off x="7235825" y="6335713"/>
            <a:ext cx="12811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100">
                <a:solidFill>
                  <a:schemeClr val="tx1"/>
                </a:solidFill>
                <a:latin typeface="Myriad Pro" pitchFamily="34" charset="0"/>
                <a:cs typeface="Arial" charset="0"/>
              </a:defRPr>
            </a:lvl1pPr>
            <a:lvl2pPr marL="742950" indent="-285750" eaLnBrk="0" hangingPunct="0">
              <a:defRPr sz="1100">
                <a:solidFill>
                  <a:schemeClr val="tx1"/>
                </a:solidFill>
                <a:latin typeface="Myriad Pro" pitchFamily="34" charset="0"/>
                <a:cs typeface="Arial" charset="0"/>
              </a:defRPr>
            </a:lvl2pPr>
            <a:lvl3pPr marL="1143000" indent="-228600" eaLnBrk="0" hangingPunct="0">
              <a:defRPr sz="1100">
                <a:solidFill>
                  <a:schemeClr val="tx1"/>
                </a:solidFill>
                <a:latin typeface="Myriad Pro" pitchFamily="34" charset="0"/>
                <a:cs typeface="Arial" charset="0"/>
              </a:defRPr>
            </a:lvl3pPr>
            <a:lvl4pPr marL="1600200" indent="-228600" eaLnBrk="0" hangingPunct="0">
              <a:defRPr sz="1100">
                <a:solidFill>
                  <a:schemeClr val="tx1"/>
                </a:solidFill>
                <a:latin typeface="Myriad Pro" pitchFamily="34" charset="0"/>
                <a:cs typeface="Arial" charset="0"/>
              </a:defRPr>
            </a:lvl4pPr>
            <a:lvl5pPr marL="2057400" indent="-228600" eaLnBrk="0" hangingPunct="0">
              <a:defRPr sz="1100">
                <a:solidFill>
                  <a:schemeClr val="tx1"/>
                </a:solidFill>
                <a:latin typeface="Myriad Pro" pitchFamily="34" charset="0"/>
                <a:cs typeface="Arial" charset="0"/>
              </a:defRPr>
            </a:lvl5pPr>
            <a:lvl6pPr marL="2514600" indent="-228600" eaLnBrk="0" fontAlgn="base" hangingPunct="0">
              <a:spcBef>
                <a:spcPct val="0"/>
              </a:spcBef>
              <a:spcAft>
                <a:spcPct val="0"/>
              </a:spcAft>
              <a:defRPr sz="1100">
                <a:solidFill>
                  <a:schemeClr val="tx1"/>
                </a:solidFill>
                <a:latin typeface="Myriad Pro" pitchFamily="34" charset="0"/>
                <a:cs typeface="Arial" charset="0"/>
              </a:defRPr>
            </a:lvl6pPr>
            <a:lvl7pPr marL="2971800" indent="-228600" eaLnBrk="0" fontAlgn="base" hangingPunct="0">
              <a:spcBef>
                <a:spcPct val="0"/>
              </a:spcBef>
              <a:spcAft>
                <a:spcPct val="0"/>
              </a:spcAft>
              <a:defRPr sz="1100">
                <a:solidFill>
                  <a:schemeClr val="tx1"/>
                </a:solidFill>
                <a:latin typeface="Myriad Pro" pitchFamily="34" charset="0"/>
                <a:cs typeface="Arial" charset="0"/>
              </a:defRPr>
            </a:lvl7pPr>
            <a:lvl8pPr marL="3429000" indent="-228600" eaLnBrk="0" fontAlgn="base" hangingPunct="0">
              <a:spcBef>
                <a:spcPct val="0"/>
              </a:spcBef>
              <a:spcAft>
                <a:spcPct val="0"/>
              </a:spcAft>
              <a:defRPr sz="1100">
                <a:solidFill>
                  <a:schemeClr val="tx1"/>
                </a:solidFill>
                <a:latin typeface="Myriad Pro" pitchFamily="34" charset="0"/>
                <a:cs typeface="Arial" charset="0"/>
              </a:defRPr>
            </a:lvl8pPr>
            <a:lvl9pPr marL="3886200" indent="-228600" eaLnBrk="0" fontAlgn="base" hangingPunct="0">
              <a:spcBef>
                <a:spcPct val="0"/>
              </a:spcBef>
              <a:spcAft>
                <a:spcPct val="0"/>
              </a:spcAft>
              <a:defRPr sz="1100">
                <a:solidFill>
                  <a:schemeClr val="tx1"/>
                </a:solidFill>
                <a:latin typeface="Myriad Pro" pitchFamily="34" charset="0"/>
                <a:cs typeface="Arial" charset="0"/>
              </a:defRPr>
            </a:lvl9pPr>
          </a:lstStyle>
          <a:p>
            <a:pPr eaLnBrk="1" hangingPunct="1"/>
            <a:r>
              <a:rPr lang="pl-PL" altLang="pl-PL" sz="1200" b="1" dirty="0">
                <a:solidFill>
                  <a:srgbClr val="FF0000"/>
                </a:solidFill>
              </a:rPr>
              <a:t>www.nauka.gov.pl</a:t>
            </a:r>
          </a:p>
        </p:txBody>
      </p:sp>
      <p:sp>
        <p:nvSpPr>
          <p:cNvPr id="7" name="Rectangle 2"/>
          <p:cNvSpPr txBox="1">
            <a:spLocks noChangeArrowheads="1"/>
          </p:cNvSpPr>
          <p:nvPr/>
        </p:nvSpPr>
        <p:spPr bwMode="auto">
          <a:xfrm>
            <a:off x="107504" y="5187389"/>
            <a:ext cx="83522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yriad Pro" pitchFamily="34" charset="0"/>
                <a:cs typeface="Arial" charset="0"/>
              </a:defRPr>
            </a:lvl2pPr>
            <a:lvl3pPr algn="ctr" rtl="0" eaLnBrk="0" fontAlgn="base" hangingPunct="0">
              <a:spcBef>
                <a:spcPct val="0"/>
              </a:spcBef>
              <a:spcAft>
                <a:spcPct val="0"/>
              </a:spcAft>
              <a:defRPr sz="4400">
                <a:solidFill>
                  <a:schemeClr val="tx2"/>
                </a:solidFill>
                <a:latin typeface="Myriad Pro" pitchFamily="34" charset="0"/>
                <a:cs typeface="Arial" charset="0"/>
              </a:defRPr>
            </a:lvl3pPr>
            <a:lvl4pPr algn="ctr" rtl="0" eaLnBrk="0" fontAlgn="base" hangingPunct="0">
              <a:spcBef>
                <a:spcPct val="0"/>
              </a:spcBef>
              <a:spcAft>
                <a:spcPct val="0"/>
              </a:spcAft>
              <a:defRPr sz="4400">
                <a:solidFill>
                  <a:schemeClr val="tx2"/>
                </a:solidFill>
                <a:latin typeface="Myriad Pro" pitchFamily="34" charset="0"/>
                <a:cs typeface="Arial" charset="0"/>
              </a:defRPr>
            </a:lvl4pPr>
            <a:lvl5pPr algn="ctr" rtl="0" eaLnBrk="0" fontAlgn="base" hangingPunct="0">
              <a:spcBef>
                <a:spcPct val="0"/>
              </a:spcBef>
              <a:spcAft>
                <a:spcPct val="0"/>
              </a:spcAft>
              <a:defRPr sz="4400">
                <a:solidFill>
                  <a:schemeClr val="tx2"/>
                </a:solidFill>
                <a:latin typeface="Myriad Pro" pitchFamily="34" charset="0"/>
                <a:cs typeface="Arial" charset="0"/>
              </a:defRPr>
            </a:lvl5pPr>
            <a:lvl6pPr marL="457200" algn="ctr" rtl="0" eaLnBrk="1" fontAlgn="base" hangingPunct="1">
              <a:spcBef>
                <a:spcPct val="0"/>
              </a:spcBef>
              <a:spcAft>
                <a:spcPct val="0"/>
              </a:spcAft>
              <a:defRPr sz="4400">
                <a:solidFill>
                  <a:schemeClr val="tx2"/>
                </a:solidFill>
                <a:latin typeface="Myriad Pro" pitchFamily="34" charset="0"/>
                <a:cs typeface="Arial" charset="0"/>
              </a:defRPr>
            </a:lvl6pPr>
            <a:lvl7pPr marL="914400" algn="ctr" rtl="0" eaLnBrk="1" fontAlgn="base" hangingPunct="1">
              <a:spcBef>
                <a:spcPct val="0"/>
              </a:spcBef>
              <a:spcAft>
                <a:spcPct val="0"/>
              </a:spcAft>
              <a:defRPr sz="4400">
                <a:solidFill>
                  <a:schemeClr val="tx2"/>
                </a:solidFill>
                <a:latin typeface="Myriad Pro" pitchFamily="34" charset="0"/>
                <a:cs typeface="Arial" charset="0"/>
              </a:defRPr>
            </a:lvl7pPr>
            <a:lvl8pPr marL="1371600" algn="ctr" rtl="0" eaLnBrk="1" fontAlgn="base" hangingPunct="1">
              <a:spcBef>
                <a:spcPct val="0"/>
              </a:spcBef>
              <a:spcAft>
                <a:spcPct val="0"/>
              </a:spcAft>
              <a:defRPr sz="4400">
                <a:solidFill>
                  <a:schemeClr val="tx2"/>
                </a:solidFill>
                <a:latin typeface="Myriad Pro" pitchFamily="34" charset="0"/>
                <a:cs typeface="Arial" charset="0"/>
              </a:defRPr>
            </a:lvl8pPr>
            <a:lvl9pPr marL="1828800" algn="ctr" rtl="0" eaLnBrk="1" fontAlgn="base" hangingPunct="1">
              <a:spcBef>
                <a:spcPct val="0"/>
              </a:spcBef>
              <a:spcAft>
                <a:spcPct val="0"/>
              </a:spcAft>
              <a:defRPr sz="4400">
                <a:solidFill>
                  <a:schemeClr val="tx2"/>
                </a:solidFill>
                <a:latin typeface="Myriad Pro" pitchFamily="34" charset="0"/>
                <a:cs typeface="Arial" charset="0"/>
              </a:defRPr>
            </a:lvl9pPr>
          </a:lstStyle>
          <a:p>
            <a:pPr eaLnBrk="1" hangingPunct="1"/>
            <a:r>
              <a:rPr lang="pl-PL" altLang="pl-PL" sz="1600" kern="0" dirty="0" smtClean="0">
                <a:solidFill>
                  <a:schemeClr val="bg1"/>
                </a:solidFill>
              </a:rPr>
              <a:t>Warszawa, 13 listopada 2019 roku</a:t>
            </a: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10 \ Przeciwdziałanie zjawiskom korupcyjnym w obszarze szkolnictwa wyższego</a:t>
            </a:r>
            <a:endParaRPr lang="pl-PL" altLang="pl-PL" sz="1100" b="1" dirty="0">
              <a:solidFill>
                <a:srgbClr val="808080"/>
              </a:solidFill>
            </a:endParaRPr>
          </a:p>
        </p:txBody>
      </p:sp>
      <p:sp>
        <p:nvSpPr>
          <p:cNvPr id="7" name="pole tekstowe 6"/>
          <p:cNvSpPr txBox="1"/>
          <p:nvPr/>
        </p:nvSpPr>
        <p:spPr>
          <a:xfrm>
            <a:off x="711200" y="1988840"/>
            <a:ext cx="7965256" cy="3816424"/>
          </a:xfrm>
          <a:prstGeom prst="rect">
            <a:avLst/>
          </a:prstGeom>
          <a:noFill/>
        </p:spPr>
        <p:txBody>
          <a:bodyPr lIns="0" tIns="0" rIns="0" bIns="0"/>
          <a:lstStyle/>
          <a:p>
            <a:pPr marL="342900" indent="-342900" algn="just">
              <a:spcAft>
                <a:spcPts val="300"/>
              </a:spcAft>
              <a:buFont typeface="+mj-lt"/>
              <a:buAutoNum type="arabicParenR"/>
            </a:pPr>
            <a:r>
              <a:rPr lang="pl-PL" sz="1800" dirty="0"/>
              <a:t>osoba pełniąca funkcję publiczną</a:t>
            </a:r>
          </a:p>
          <a:p>
            <a:pPr marL="342900" indent="-342900" algn="just">
              <a:spcAft>
                <a:spcPts val="300"/>
              </a:spcAft>
              <a:buFont typeface="+mj-lt"/>
              <a:buAutoNum type="arabicParenR"/>
            </a:pPr>
            <a:r>
              <a:rPr lang="pl-PL" sz="1800" dirty="0"/>
              <a:t>przyjęcie korzyści</a:t>
            </a:r>
          </a:p>
          <a:p>
            <a:pPr marL="342900" indent="-342900" algn="just">
              <a:spcAft>
                <a:spcPts val="300"/>
              </a:spcAft>
              <a:buFont typeface="+mj-lt"/>
              <a:buAutoNum type="arabicParenR"/>
            </a:pPr>
            <a:r>
              <a:rPr lang="pl-PL" sz="1800" dirty="0"/>
              <a:t>korzyść majątkowa</a:t>
            </a:r>
          </a:p>
          <a:p>
            <a:pPr marL="342900" indent="-342900" algn="just">
              <a:spcAft>
                <a:spcPts val="300"/>
              </a:spcAft>
              <a:buFont typeface="+mj-lt"/>
              <a:buAutoNum type="arabicParenR"/>
            </a:pPr>
            <a:r>
              <a:rPr lang="pl-PL" sz="1800" dirty="0"/>
              <a:t>korzyść osobista</a:t>
            </a:r>
          </a:p>
          <a:p>
            <a:pPr marL="342900" indent="-342900" algn="just">
              <a:spcAft>
                <a:spcPts val="300"/>
              </a:spcAft>
              <a:buFont typeface="+mj-lt"/>
              <a:buAutoNum type="arabicParenR"/>
            </a:pPr>
            <a:r>
              <a:rPr lang="pl-PL" sz="1800" dirty="0"/>
              <a:t>korzyść na rzecz innej osoby</a:t>
            </a:r>
          </a:p>
          <a:p>
            <a:pPr marL="342900" indent="-342900" algn="just">
              <a:spcAft>
                <a:spcPts val="300"/>
              </a:spcAft>
              <a:buFont typeface="+mj-lt"/>
              <a:buAutoNum type="arabicParenR"/>
            </a:pPr>
            <a:r>
              <a:rPr lang="pl-PL" sz="1800" dirty="0"/>
              <a:t>przyjęcie obietnicy korzyści</a:t>
            </a:r>
          </a:p>
          <a:p>
            <a:pPr marL="342900" indent="-342900" algn="just">
              <a:spcAft>
                <a:spcPts val="300"/>
              </a:spcAft>
              <a:buFont typeface="+mj-lt"/>
              <a:buAutoNum type="arabicParenR"/>
            </a:pPr>
            <a:r>
              <a:rPr lang="pl-PL" sz="1800" dirty="0"/>
              <a:t>czynność służbowa</a:t>
            </a:r>
          </a:p>
          <a:p>
            <a:pPr marL="342900" indent="-342900" algn="just">
              <a:spcAft>
                <a:spcPts val="300"/>
              </a:spcAft>
              <a:buFont typeface="+mj-lt"/>
              <a:buAutoNum type="arabicParenR"/>
            </a:pPr>
            <a:r>
              <a:rPr lang="pl-PL" sz="1800" dirty="0"/>
              <a:t>uzależnienie wykonania czynności służbowej</a:t>
            </a:r>
          </a:p>
          <a:p>
            <a:pPr marL="342900" indent="-342900" algn="just">
              <a:spcAft>
                <a:spcPts val="300"/>
              </a:spcAft>
              <a:buFont typeface="+mj-lt"/>
              <a:buAutoNum type="arabicParenR"/>
            </a:pPr>
            <a:r>
              <a:rPr lang="pl-PL" sz="1800" dirty="0"/>
              <a:t>żądanie korzyści</a:t>
            </a:r>
          </a:p>
          <a:p>
            <a:pPr marL="342900" indent="-342900" algn="just">
              <a:spcAft>
                <a:spcPts val="300"/>
              </a:spcAft>
              <a:buFont typeface="+mj-lt"/>
              <a:buAutoNum type="arabicParenR"/>
            </a:pPr>
            <a:r>
              <a:rPr lang="pl-PL" sz="1800" dirty="0"/>
              <a:t> związek z pełnieniem funkcji publicznej</a:t>
            </a:r>
          </a:p>
          <a:p>
            <a:pPr marL="342900" indent="-342900">
              <a:spcAft>
                <a:spcPts val="300"/>
              </a:spcAft>
              <a:buFont typeface="+mj-lt"/>
              <a:buAutoNum type="arabicParenR"/>
            </a:pPr>
            <a:r>
              <a:rPr lang="pl-PL" sz="1800" dirty="0"/>
              <a:t> zachowania stanowiące naruszenie przepisów </a:t>
            </a:r>
            <a:r>
              <a:rPr lang="pl-PL" sz="1800" dirty="0" smtClean="0"/>
              <a:t>prawa</a:t>
            </a:r>
            <a:endParaRPr lang="pl-PL" sz="1800" dirty="0"/>
          </a:p>
        </p:txBody>
      </p:sp>
      <p:sp>
        <p:nvSpPr>
          <p:cNvPr id="8" name="Prostokąt 7"/>
          <p:cNvSpPr/>
          <p:nvPr/>
        </p:nvSpPr>
        <p:spPr>
          <a:xfrm>
            <a:off x="711199" y="1340768"/>
            <a:ext cx="5300959" cy="361637"/>
          </a:xfrm>
          <a:prstGeom prst="rect">
            <a:avLst/>
          </a:prstGeom>
        </p:spPr>
        <p:txBody>
          <a:bodyPr wrap="square">
            <a:spAutoFit/>
          </a:bodyPr>
          <a:lstStyle/>
          <a:p>
            <a:pPr>
              <a:lnSpc>
                <a:spcPts val="2100"/>
              </a:lnSpc>
              <a:defRPr/>
            </a:pPr>
            <a:r>
              <a:rPr lang="pl-PL" sz="2400" b="1" spc="-80" dirty="0" smtClean="0">
                <a:solidFill>
                  <a:srgbClr val="808080">
                    <a:lumMod val="75000"/>
                  </a:srgbClr>
                </a:solidFill>
              </a:rPr>
              <a:t>Ważne pojęcia</a:t>
            </a: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309143009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11 \ Przeciwdziałanie zjawiskom korupcyjnym w obszarze szkolnictwa wyższego</a:t>
            </a:r>
            <a:endParaRPr lang="pl-PL" altLang="pl-PL" sz="1100" b="1" dirty="0">
              <a:solidFill>
                <a:srgbClr val="808080"/>
              </a:solidFill>
            </a:endParaRPr>
          </a:p>
        </p:txBody>
      </p:sp>
      <p:sp>
        <p:nvSpPr>
          <p:cNvPr id="9" name="pole tekstowe 4"/>
          <p:cNvSpPr txBox="1">
            <a:spLocks noChangeArrowheads="1"/>
          </p:cNvSpPr>
          <p:nvPr/>
        </p:nvSpPr>
        <p:spPr bwMode="auto">
          <a:xfrm>
            <a:off x="7020271" y="6335713"/>
            <a:ext cx="10859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
        <p:nvSpPr>
          <p:cNvPr id="6" name="pole tekstowe 5"/>
          <p:cNvSpPr txBox="1"/>
          <p:nvPr/>
        </p:nvSpPr>
        <p:spPr>
          <a:xfrm>
            <a:off x="539749" y="3014965"/>
            <a:ext cx="8064896" cy="1148110"/>
          </a:xfrm>
          <a:prstGeom prst="rect">
            <a:avLst/>
          </a:prstGeom>
          <a:noFill/>
        </p:spPr>
        <p:txBody>
          <a:bodyPr lIns="0" tIns="0" rIns="0" bIns="0"/>
          <a:lstStyle/>
          <a:p>
            <a:pPr marL="285750" indent="-285750" algn="just">
              <a:spcAft>
                <a:spcPts val="300"/>
              </a:spcAft>
              <a:buFont typeface="Wingdings" panose="05000000000000000000" pitchFamily="2" charset="2"/>
              <a:buChar char="§"/>
            </a:pPr>
            <a:r>
              <a:rPr lang="pl-PL" sz="1800" dirty="0" smtClean="0"/>
              <a:t>Czy wszystkie osoby zatrudnione w uczelniach wyższych można uznać </a:t>
            </a:r>
            <a:br>
              <a:rPr lang="pl-PL" sz="1800" dirty="0" smtClean="0"/>
            </a:br>
            <a:r>
              <a:rPr lang="pl-PL" sz="1800" dirty="0" smtClean="0"/>
              <a:t>za osoby pełniące funkcję publiczną? </a:t>
            </a:r>
            <a:endParaRPr lang="pl-PL" sz="1800" dirty="0"/>
          </a:p>
        </p:txBody>
      </p:sp>
      <p:sp>
        <p:nvSpPr>
          <p:cNvPr id="11" name="Prostokąt 10"/>
          <p:cNvSpPr/>
          <p:nvPr/>
        </p:nvSpPr>
        <p:spPr>
          <a:xfrm>
            <a:off x="539749" y="1628801"/>
            <a:ext cx="8136706" cy="361637"/>
          </a:xfrm>
          <a:prstGeom prst="rect">
            <a:avLst/>
          </a:prstGeom>
        </p:spPr>
        <p:txBody>
          <a:bodyPr wrap="square">
            <a:spAutoFit/>
          </a:bodyPr>
          <a:lstStyle/>
          <a:p>
            <a:pPr algn="just">
              <a:lnSpc>
                <a:spcPts val="2100"/>
              </a:lnSpc>
              <a:defRPr/>
            </a:pPr>
            <a:r>
              <a:rPr lang="pl-PL" sz="2400" b="1" spc="-80" dirty="0" smtClean="0">
                <a:solidFill>
                  <a:srgbClr val="808080">
                    <a:lumMod val="75000"/>
                  </a:srgbClr>
                </a:solidFill>
              </a:rPr>
              <a:t>Zadanie </a:t>
            </a:r>
            <a:endParaRPr lang="pl-PL" sz="2400" b="1" spc="-80" dirty="0">
              <a:solidFill>
                <a:srgbClr val="808080">
                  <a:lumMod val="75000"/>
                </a:srgbClr>
              </a:solidFill>
            </a:endParaRPr>
          </a:p>
        </p:txBody>
      </p:sp>
    </p:spTree>
    <p:extLst>
      <p:ext uri="{BB962C8B-B14F-4D97-AF65-F5344CB8AC3E}">
        <p14:creationId xmlns:p14="http://schemas.microsoft.com/office/powerpoint/2010/main" val="3624174791"/>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12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711200" y="3068960"/>
            <a:ext cx="7965256" cy="3168352"/>
          </a:xfrm>
          <a:prstGeom prst="rect">
            <a:avLst/>
          </a:prstGeom>
          <a:noFill/>
        </p:spPr>
        <p:txBody>
          <a:bodyPr lIns="0" tIns="0" rIns="0" bIns="0"/>
          <a:lstStyle/>
          <a:p>
            <a:pPr marL="342900" indent="-342900" algn="just">
              <a:spcAft>
                <a:spcPts val="300"/>
              </a:spcAft>
              <a:buFont typeface="Wingdings" panose="05000000000000000000" pitchFamily="2" charset="2"/>
              <a:buChar char="§"/>
            </a:pPr>
            <a:r>
              <a:rPr lang="pl-PL" sz="2000" dirty="0" smtClean="0"/>
              <a:t>funkcjonariusz publiczny,</a:t>
            </a:r>
          </a:p>
          <a:p>
            <a:pPr marL="342900" indent="-342900" algn="just">
              <a:spcAft>
                <a:spcPts val="300"/>
              </a:spcAft>
              <a:buFont typeface="Wingdings" panose="05000000000000000000" pitchFamily="2" charset="2"/>
              <a:buChar char="§"/>
            </a:pPr>
            <a:r>
              <a:rPr lang="pl-PL" sz="2000" dirty="0" smtClean="0"/>
              <a:t>członek organu samorządowego,</a:t>
            </a:r>
          </a:p>
          <a:p>
            <a:pPr marL="342900" indent="-342900" algn="just">
              <a:spcAft>
                <a:spcPts val="300"/>
              </a:spcAft>
              <a:buFont typeface="Wingdings" panose="05000000000000000000" pitchFamily="2" charset="2"/>
              <a:buChar char="§"/>
            </a:pPr>
            <a:r>
              <a:rPr lang="pl-PL" sz="2000" dirty="0" smtClean="0"/>
              <a:t>osoba zatrudniona w jednostce organizacyjnej dysponującej środkami publicznymi, chyba że wykonuje wyłącznie czynności usługowe,</a:t>
            </a:r>
          </a:p>
          <a:p>
            <a:pPr marL="342900" indent="-342900" algn="just">
              <a:spcAft>
                <a:spcPts val="300"/>
              </a:spcAft>
              <a:buFont typeface="Wingdings" panose="05000000000000000000" pitchFamily="2" charset="2"/>
              <a:buChar char="§"/>
            </a:pPr>
            <a:r>
              <a:rPr lang="pl-PL" sz="2000" dirty="0" smtClean="0"/>
              <a:t>inna osoba, której uprawnienia i obowiązki w zakresie działalności publicznej są określone lub uznane przez ustawę lub wiążącą Rzeczpospolitą Polską umowę międzynarodową.  </a:t>
            </a:r>
          </a:p>
          <a:p>
            <a:pPr algn="just">
              <a:spcAft>
                <a:spcPts val="300"/>
              </a:spcAft>
            </a:pPr>
            <a:r>
              <a:rPr lang="pl-PL" sz="2000" dirty="0" smtClean="0"/>
              <a:t>  </a:t>
            </a:r>
            <a:endParaRPr lang="pl-PL" sz="2000" b="1" dirty="0"/>
          </a:p>
        </p:txBody>
      </p:sp>
      <p:sp>
        <p:nvSpPr>
          <p:cNvPr id="8" name="Prostokąt 7"/>
          <p:cNvSpPr/>
          <p:nvPr/>
        </p:nvSpPr>
        <p:spPr>
          <a:xfrm>
            <a:off x="539750" y="1700808"/>
            <a:ext cx="8136706" cy="2246769"/>
          </a:xfrm>
          <a:prstGeom prst="rect">
            <a:avLst/>
          </a:prstGeom>
        </p:spPr>
        <p:txBody>
          <a:bodyPr wrap="square">
            <a:spAutoFit/>
          </a:bodyPr>
          <a:lstStyle/>
          <a:p>
            <a:pPr>
              <a:lnSpc>
                <a:spcPts val="2100"/>
              </a:lnSpc>
              <a:defRPr/>
            </a:pPr>
            <a:r>
              <a:rPr lang="pl-PL" sz="2400" b="1" spc="-80" dirty="0" smtClean="0">
                <a:solidFill>
                  <a:srgbClr val="808080">
                    <a:lumMod val="75000"/>
                  </a:srgbClr>
                </a:solidFill>
              </a:rPr>
              <a:t>Ad. 1)  Osoba pełniąca funkcję publiczną </a:t>
            </a:r>
            <a:br>
              <a:rPr lang="pl-PL" sz="2400" b="1" spc="-80" dirty="0" smtClean="0">
                <a:solidFill>
                  <a:srgbClr val="808080">
                    <a:lumMod val="75000"/>
                  </a:srgbClr>
                </a:solidFill>
              </a:rPr>
            </a:br>
            <a:r>
              <a:rPr lang="pl-PL" sz="2400" b="1" spc="-80" dirty="0" smtClean="0">
                <a:solidFill>
                  <a:srgbClr val="808080">
                    <a:lumMod val="75000"/>
                  </a:srgbClr>
                </a:solidFill>
              </a:rPr>
              <a:t>	</a:t>
            </a:r>
          </a:p>
          <a:p>
            <a:pPr>
              <a:lnSpc>
                <a:spcPts val="2100"/>
              </a:lnSpc>
              <a:defRPr/>
            </a:pPr>
            <a:r>
              <a:rPr lang="pl-PL" sz="2400" b="1" spc="-80" dirty="0">
                <a:solidFill>
                  <a:srgbClr val="808080">
                    <a:lumMod val="75000"/>
                  </a:srgbClr>
                </a:solidFill>
              </a:rPr>
              <a:t>	</a:t>
            </a:r>
            <a:r>
              <a:rPr lang="pl-PL" sz="2400" b="1" spc="-80" dirty="0" smtClean="0">
                <a:solidFill>
                  <a:srgbClr val="808080">
                    <a:lumMod val="75000"/>
                  </a:srgbClr>
                </a:solidFill>
              </a:rPr>
              <a:t>– art. 115 § 19 Kodeksu karnego</a:t>
            </a:r>
          </a:p>
          <a:p>
            <a:pPr>
              <a:lnSpc>
                <a:spcPts val="2100"/>
              </a:lnSpc>
              <a:defRPr/>
            </a:pPr>
            <a:r>
              <a:rPr lang="pl-PL" sz="2400" b="1" spc="-80" dirty="0" smtClean="0">
                <a:solidFill>
                  <a:srgbClr val="808080">
                    <a:lumMod val="75000"/>
                  </a:srgbClr>
                </a:solidFill>
              </a:rPr>
              <a:t> </a:t>
            </a:r>
          </a:p>
          <a:p>
            <a:pPr>
              <a:lnSpc>
                <a:spcPts val="2100"/>
              </a:lnSpc>
              <a:defRPr/>
            </a:pPr>
            <a:endParaRPr lang="pl-PL" sz="2400" b="1" spc="-80" dirty="0" smtClean="0">
              <a:solidFill>
                <a:srgbClr val="808080">
                  <a:lumMod val="75000"/>
                </a:srgbClr>
              </a:solidFill>
            </a:endParaRPr>
          </a:p>
          <a:p>
            <a:pPr>
              <a:lnSpc>
                <a:spcPts val="2100"/>
              </a:lnSpc>
              <a:defRPr/>
            </a:pPr>
            <a:endParaRPr lang="pl-PL" sz="2400" b="1" spc="-80" dirty="0">
              <a:solidFill>
                <a:srgbClr val="808080">
                  <a:lumMod val="75000"/>
                </a:srgbClr>
              </a:solidFill>
            </a:endParaRPr>
          </a:p>
          <a:p>
            <a:pPr>
              <a:lnSpc>
                <a:spcPts val="2100"/>
              </a:lnSpc>
              <a:defRPr/>
            </a:pPr>
            <a:endParaRPr lang="pl-PL" sz="2400" b="1" spc="-80" dirty="0">
              <a:solidFill>
                <a:srgbClr val="808080">
                  <a:lumMod val="75000"/>
                </a:srgbClr>
              </a:solidFill>
            </a:endParaRPr>
          </a:p>
          <a:p>
            <a:pPr>
              <a:lnSpc>
                <a:spcPts val="2100"/>
              </a:lnSpc>
              <a:defRPr/>
            </a:pPr>
            <a:endParaRPr lang="pl-PL" sz="2400" b="1" spc="-80" dirty="0" smtClean="0">
              <a:solidFill>
                <a:srgbClr val="808080">
                  <a:lumMod val="75000"/>
                </a:srgbClr>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67280656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13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815" y="2349500"/>
            <a:ext cx="3833748" cy="287337"/>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2303266"/>
            <a:ext cx="8136641" cy="4032447"/>
          </a:xfrm>
          <a:prstGeom prst="rect">
            <a:avLst/>
          </a:prstGeom>
          <a:noFill/>
        </p:spPr>
        <p:txBody>
          <a:bodyPr lIns="0" tIns="0" rIns="0" bIns="0"/>
          <a:lstStyle/>
          <a:p>
            <a:pPr marL="285750" indent="-285750" algn="just">
              <a:spcAft>
                <a:spcPts val="300"/>
              </a:spcAft>
              <a:buFont typeface="Wingdings" panose="05000000000000000000" pitchFamily="2" charset="2"/>
              <a:buChar char="§"/>
            </a:pPr>
            <a:r>
              <a:rPr lang="pl-PL" sz="1800" dirty="0" smtClean="0"/>
              <a:t>Prezydent Rzeczpospolitej Polskiej,</a:t>
            </a:r>
          </a:p>
          <a:p>
            <a:pPr marL="285750" indent="-285750" algn="just">
              <a:spcAft>
                <a:spcPts val="300"/>
              </a:spcAft>
              <a:buFont typeface="Wingdings" panose="05000000000000000000" pitchFamily="2" charset="2"/>
              <a:buChar char="§"/>
            </a:pPr>
            <a:r>
              <a:rPr lang="pl-PL" sz="1800" dirty="0"/>
              <a:t>p</a:t>
            </a:r>
            <a:r>
              <a:rPr lang="pl-PL" sz="1800" dirty="0" smtClean="0"/>
              <a:t>oseł, senator, radny,</a:t>
            </a:r>
          </a:p>
          <a:p>
            <a:pPr marL="285750" indent="-285750" algn="just">
              <a:spcAft>
                <a:spcPts val="300"/>
              </a:spcAft>
              <a:buFont typeface="Wingdings" panose="05000000000000000000" pitchFamily="2" charset="2"/>
              <a:buChar char="§"/>
            </a:pPr>
            <a:r>
              <a:rPr lang="pl-PL" sz="1800" dirty="0"/>
              <a:t>p</a:t>
            </a:r>
            <a:r>
              <a:rPr lang="pl-PL" sz="1800" dirty="0" smtClean="0"/>
              <a:t>oseł do Parlamentu Europejskiego,</a:t>
            </a:r>
          </a:p>
          <a:p>
            <a:pPr marL="285750" indent="-285750" algn="just">
              <a:spcAft>
                <a:spcPts val="300"/>
              </a:spcAft>
              <a:buFont typeface="Wingdings" panose="05000000000000000000" pitchFamily="2" charset="2"/>
              <a:buChar char="§"/>
            </a:pPr>
            <a:r>
              <a:rPr lang="pl-PL" sz="1800" dirty="0"/>
              <a:t>s</a:t>
            </a:r>
            <a:r>
              <a:rPr lang="pl-PL" sz="1800" dirty="0" smtClean="0"/>
              <a:t>ędzia, ławnik, prokurator, funkcjonariusz finansowego organu postępowania przygotowawczego lub organu nadrzędnego nad finansowym organem postępowania przygotowawczego, notariusz, komornik, kurator sądowy, syndyk, nadzorca sądowy i zarządca, osoba orzekająca w organach dyscyplinarnych działających na podstawie ustawy,</a:t>
            </a:r>
          </a:p>
          <a:p>
            <a:pPr marL="285750" indent="-285750" algn="just">
              <a:spcAft>
                <a:spcPts val="300"/>
              </a:spcAft>
              <a:buFont typeface="Wingdings" panose="05000000000000000000" pitchFamily="2" charset="2"/>
              <a:buChar char="§"/>
            </a:pPr>
            <a:r>
              <a:rPr lang="pl-PL" sz="1800" dirty="0"/>
              <a:t>o</a:t>
            </a:r>
            <a:r>
              <a:rPr lang="pl-PL" sz="1800" dirty="0" smtClean="0"/>
              <a:t>soba będąca pracownikiem administracji rządowej, innego organu państwowego lub samorządu terytorialnego, chyba że pełni wyłącznie czynności usługowe, a także inna osoba w zakresie, w którym uprawniona jest do wydawania decyzji administracyjnych,</a:t>
            </a:r>
          </a:p>
          <a:p>
            <a:pPr algn="just">
              <a:spcAft>
                <a:spcPts val="300"/>
              </a:spcAft>
            </a:pPr>
            <a:r>
              <a:rPr lang="pl-PL" sz="1800" dirty="0" smtClean="0"/>
              <a:t> </a:t>
            </a:r>
            <a:endParaRPr lang="pl-PL" sz="1800" dirty="0"/>
          </a:p>
        </p:txBody>
      </p:sp>
      <p:sp>
        <p:nvSpPr>
          <p:cNvPr id="8" name="Prostokąt 7"/>
          <p:cNvSpPr/>
          <p:nvPr/>
        </p:nvSpPr>
        <p:spPr>
          <a:xfrm>
            <a:off x="611559" y="1268760"/>
            <a:ext cx="8136641" cy="633635"/>
          </a:xfrm>
          <a:prstGeom prst="rect">
            <a:avLst/>
          </a:prstGeom>
        </p:spPr>
        <p:txBody>
          <a:bodyPr wrap="square">
            <a:spAutoFit/>
          </a:bodyPr>
          <a:lstStyle/>
          <a:p>
            <a:pPr algn="just">
              <a:lnSpc>
                <a:spcPts val="2100"/>
              </a:lnSpc>
              <a:defRPr/>
            </a:pPr>
            <a:endParaRPr lang="pl-PL" sz="2400" b="1" spc="-80" dirty="0" smtClean="0">
              <a:solidFill>
                <a:srgbClr val="808080">
                  <a:lumMod val="75000"/>
                </a:srgbClr>
              </a:solidFill>
            </a:endParaRPr>
          </a:p>
          <a:p>
            <a:pPr algn="just">
              <a:lnSpc>
                <a:spcPts val="2100"/>
              </a:lnSpc>
              <a:defRPr/>
            </a:pPr>
            <a:r>
              <a:rPr lang="pl-PL" sz="2400" b="1" spc="-80" dirty="0" smtClean="0">
                <a:solidFill>
                  <a:srgbClr val="808080">
                    <a:lumMod val="75000"/>
                  </a:srgbClr>
                </a:solidFill>
              </a:rPr>
              <a:t>Funkcjonariuszem publicznym jest:</a:t>
            </a: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122954454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14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611560" y="1392610"/>
            <a:ext cx="7272808" cy="862707"/>
          </a:xfrm>
          <a:prstGeom prst="rect">
            <a:avLst/>
          </a:prstGeom>
          <a:noFill/>
        </p:spPr>
        <p:txBody>
          <a:bodyPr lIns="0" tIns="0" rIns="0" bIns="0"/>
          <a:lstStyle/>
          <a:p>
            <a:pPr algn="just">
              <a:lnSpc>
                <a:spcPts val="1900"/>
              </a:lnSpc>
              <a:defRPr/>
            </a:pPr>
            <a:r>
              <a:rPr lang="pl-PL" sz="2400" b="1" spc="-80" dirty="0">
                <a:solidFill>
                  <a:srgbClr val="808080">
                    <a:lumMod val="75000"/>
                  </a:srgbClr>
                </a:solidFill>
              </a:rPr>
              <a:t>Funkcjonariuszem publicznym </a:t>
            </a:r>
            <a:r>
              <a:rPr lang="pl-PL" sz="2400" b="1" spc="-80" dirty="0" smtClean="0">
                <a:solidFill>
                  <a:srgbClr val="808080">
                    <a:lumMod val="75000"/>
                  </a:srgbClr>
                </a:solidFill>
              </a:rPr>
              <a:t>jest (c.d.):</a:t>
            </a:r>
            <a:endParaRPr lang="pl-PL" sz="2400" b="1" spc="-80" dirty="0">
              <a:solidFill>
                <a:srgbClr val="808080">
                  <a:lumMod val="75000"/>
                </a:srgbClr>
              </a:solidFill>
            </a:endParaRPr>
          </a:p>
        </p:txBody>
      </p:sp>
      <p:sp>
        <p:nvSpPr>
          <p:cNvPr id="7" name="pole tekstowe 6"/>
          <p:cNvSpPr txBox="1"/>
          <p:nvPr/>
        </p:nvSpPr>
        <p:spPr>
          <a:xfrm>
            <a:off x="611560" y="2348880"/>
            <a:ext cx="8064896" cy="3744689"/>
          </a:xfrm>
          <a:prstGeom prst="rect">
            <a:avLst/>
          </a:prstGeom>
          <a:noFill/>
        </p:spPr>
        <p:txBody>
          <a:bodyPr lIns="0" tIns="0" rIns="0" bIns="0"/>
          <a:lstStyle/>
          <a:p>
            <a:pPr marL="285750" indent="-285750" algn="just">
              <a:spcAft>
                <a:spcPts val="300"/>
              </a:spcAft>
              <a:buFont typeface="Wingdings" panose="05000000000000000000" pitchFamily="2" charset="2"/>
              <a:buChar char="§"/>
            </a:pPr>
            <a:r>
              <a:rPr lang="pl-PL" sz="1800" dirty="0" smtClean="0"/>
              <a:t>osoba będąca pracownikiem organu kontroli państwowej lub organu kontroli samorządu terytorialnego, chyba że pełni wyłącznie funkcje usługowe,</a:t>
            </a:r>
          </a:p>
          <a:p>
            <a:pPr marL="285750" indent="-285750" algn="just">
              <a:spcAft>
                <a:spcPts val="300"/>
              </a:spcAft>
              <a:buFont typeface="Wingdings" panose="05000000000000000000" pitchFamily="2" charset="2"/>
              <a:buChar char="§"/>
            </a:pPr>
            <a:r>
              <a:rPr lang="pl-PL" sz="1800" dirty="0"/>
              <a:t>o</a:t>
            </a:r>
            <a:r>
              <a:rPr lang="pl-PL" sz="1800" dirty="0" smtClean="0"/>
              <a:t>soba zajmująca kierownicze stanowisko w innej instytucji państwowej,</a:t>
            </a:r>
          </a:p>
          <a:p>
            <a:pPr marL="285750" indent="-285750" algn="just">
              <a:spcAft>
                <a:spcPts val="300"/>
              </a:spcAft>
              <a:buFont typeface="Wingdings" panose="05000000000000000000" pitchFamily="2" charset="2"/>
              <a:buChar char="§"/>
            </a:pPr>
            <a:r>
              <a:rPr lang="pl-PL" sz="1800" dirty="0"/>
              <a:t>f</a:t>
            </a:r>
            <a:r>
              <a:rPr lang="pl-PL" sz="1800" dirty="0" smtClean="0"/>
              <a:t>unkcjonariusz organu powołanego do ochrony bezpieczeństwa publicznego albo funkcjonariusz Służby Więziennej,</a:t>
            </a:r>
          </a:p>
          <a:p>
            <a:pPr marL="285750" indent="-285750" algn="just">
              <a:spcAft>
                <a:spcPts val="300"/>
              </a:spcAft>
              <a:buFont typeface="Wingdings" panose="05000000000000000000" pitchFamily="2" charset="2"/>
              <a:buChar char="§"/>
            </a:pPr>
            <a:r>
              <a:rPr lang="pl-PL" sz="1800" dirty="0"/>
              <a:t>o</a:t>
            </a:r>
            <a:r>
              <a:rPr lang="pl-PL" sz="1800" dirty="0" smtClean="0"/>
              <a:t>soba pełniąca czynną służbę wojskową, z wyjątkiem terytorialnej służby wojskowej pełnionej dyspozycyjnie,</a:t>
            </a:r>
          </a:p>
          <a:p>
            <a:pPr marL="285750" indent="-285750" algn="just">
              <a:spcAft>
                <a:spcPts val="300"/>
              </a:spcAft>
              <a:buFont typeface="Wingdings" panose="05000000000000000000" pitchFamily="2" charset="2"/>
              <a:buChar char="§"/>
            </a:pPr>
            <a:r>
              <a:rPr lang="pl-PL" sz="1800" dirty="0"/>
              <a:t>p</a:t>
            </a:r>
            <a:r>
              <a:rPr lang="pl-PL" sz="1800" dirty="0" smtClean="0"/>
              <a:t>racownik międzynarodowego trybunału karnego, chyba że pełni wyłącznie czynności usługowe.  </a:t>
            </a:r>
            <a:endParaRPr lang="pl-PL" sz="1800" dirty="0"/>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2812111225"/>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15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395536" y="1412776"/>
            <a:ext cx="7488832" cy="862707"/>
          </a:xfrm>
          <a:prstGeom prst="rect">
            <a:avLst/>
          </a:prstGeom>
          <a:noFill/>
        </p:spPr>
        <p:txBody>
          <a:bodyPr lIns="0" tIns="0" rIns="0" bIns="0"/>
          <a:lstStyle/>
          <a:p>
            <a:pPr algn="just">
              <a:lnSpc>
                <a:spcPts val="1900"/>
              </a:lnSpc>
              <a:defRPr/>
            </a:pPr>
            <a:endParaRPr lang="pl-PL" sz="2400" dirty="0">
              <a:solidFill>
                <a:srgbClr val="808080">
                  <a:lumMod val="75000"/>
                </a:srgbClr>
              </a:solidFill>
            </a:endParaRPr>
          </a:p>
        </p:txBody>
      </p:sp>
      <p:sp>
        <p:nvSpPr>
          <p:cNvPr id="7" name="pole tekstowe 6"/>
          <p:cNvSpPr txBox="1"/>
          <p:nvPr/>
        </p:nvSpPr>
        <p:spPr>
          <a:xfrm>
            <a:off x="395536" y="2348880"/>
            <a:ext cx="8280920" cy="3744689"/>
          </a:xfrm>
          <a:prstGeom prst="rect">
            <a:avLst/>
          </a:prstGeom>
          <a:noFill/>
        </p:spPr>
        <p:txBody>
          <a:bodyPr lIns="0" tIns="0" rIns="0" bIns="0"/>
          <a:lstStyle/>
          <a:p>
            <a:pPr marL="285750" indent="-285750" algn="just">
              <a:spcAft>
                <a:spcPts val="300"/>
              </a:spcAft>
              <a:buFont typeface="Wingdings" panose="05000000000000000000" pitchFamily="2" charset="2"/>
              <a:buChar char="§"/>
            </a:pPr>
            <a:r>
              <a:rPr lang="pl-PL" sz="1800" dirty="0"/>
              <a:t>p</a:t>
            </a:r>
            <a:r>
              <a:rPr lang="pl-PL" sz="1800" dirty="0" smtClean="0"/>
              <a:t>ojęcie funkcjonariusza publicznego zawiera się w pojęciu osoby pełniącej funkcję publiczną,</a:t>
            </a:r>
          </a:p>
          <a:p>
            <a:pPr algn="just">
              <a:spcAft>
                <a:spcPts val="300"/>
              </a:spcAft>
            </a:pPr>
            <a:r>
              <a:rPr lang="pl-PL" sz="1800" dirty="0" smtClean="0"/>
              <a:t> </a:t>
            </a:r>
          </a:p>
          <a:p>
            <a:pPr marL="285750" indent="-285750" algn="just">
              <a:spcAft>
                <a:spcPts val="300"/>
              </a:spcAft>
              <a:buFont typeface="Wingdings" panose="05000000000000000000" pitchFamily="2" charset="2"/>
              <a:buChar char="§"/>
            </a:pPr>
            <a:r>
              <a:rPr lang="pl-PL" sz="1800" dirty="0"/>
              <a:t>f</a:t>
            </a:r>
            <a:r>
              <a:rPr lang="pl-PL" sz="1800" dirty="0" smtClean="0"/>
              <a:t>unkcjonariuszowi publicznemu przysługuje wzmożona ochrona prawna, w przypadku niektórych przestępstw (naruszenie nietykalności osobistej, zniesławienie) ale też ustawodawca nakłada na te osoby dodatkowe obowiązki wynikające z przepisów kodeksu karnego .</a:t>
            </a:r>
            <a:endParaRPr lang="pl-PL" sz="1800" dirty="0"/>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343114429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16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2424906"/>
            <a:ext cx="8064896" cy="1148110"/>
          </a:xfrm>
          <a:prstGeom prst="rect">
            <a:avLst/>
          </a:prstGeom>
          <a:noFill/>
        </p:spPr>
        <p:txBody>
          <a:bodyPr lIns="0" tIns="0" rIns="0" bIns="0"/>
          <a:lstStyle/>
          <a:p>
            <a:pPr marL="285750" indent="-285750" algn="just">
              <a:spcAft>
                <a:spcPts val="300"/>
              </a:spcAft>
              <a:buFont typeface="Wingdings" panose="05000000000000000000" pitchFamily="2" charset="2"/>
              <a:buChar char="§"/>
            </a:pPr>
            <a:r>
              <a:rPr lang="pl-PL" sz="1800" dirty="0" smtClean="0"/>
              <a:t>polega na wzięciu czegoś, odebraniu itp.</a:t>
            </a:r>
          </a:p>
          <a:p>
            <a:pPr marL="285750" indent="-285750" algn="just">
              <a:spcAft>
                <a:spcPts val="300"/>
              </a:spcAft>
              <a:buFont typeface="Wingdings" panose="05000000000000000000" pitchFamily="2" charset="2"/>
              <a:buChar char="§"/>
            </a:pPr>
            <a:r>
              <a:rPr lang="pl-PL" sz="1800" dirty="0"/>
              <a:t>m</a:t>
            </a:r>
            <a:r>
              <a:rPr lang="pl-PL" sz="1800" dirty="0" smtClean="0"/>
              <a:t>oże ono przybrać postać materialną (np. banknoty wręczone do rąk) albo niematerialną (np. przelew na rachunek bankowy). </a:t>
            </a:r>
            <a:endParaRPr lang="pl-PL" sz="1800" dirty="0"/>
          </a:p>
        </p:txBody>
      </p:sp>
      <p:sp>
        <p:nvSpPr>
          <p:cNvPr id="8" name="Prostokąt 7"/>
          <p:cNvSpPr/>
          <p:nvPr/>
        </p:nvSpPr>
        <p:spPr>
          <a:xfrm>
            <a:off x="522288" y="1628801"/>
            <a:ext cx="8154167" cy="361637"/>
          </a:xfrm>
          <a:prstGeom prst="rect">
            <a:avLst/>
          </a:prstGeom>
        </p:spPr>
        <p:txBody>
          <a:bodyPr wrap="square">
            <a:spAutoFit/>
          </a:bodyPr>
          <a:lstStyle/>
          <a:p>
            <a:pPr algn="just">
              <a:lnSpc>
                <a:spcPts val="2100"/>
              </a:lnSpc>
              <a:defRPr/>
            </a:pPr>
            <a:r>
              <a:rPr lang="pl-PL" sz="2400" b="1" spc="-80" dirty="0" smtClean="0">
                <a:solidFill>
                  <a:srgbClr val="808080">
                    <a:lumMod val="75000"/>
                  </a:srgbClr>
                </a:solidFill>
              </a:rPr>
              <a:t>Ad. 2) Przyjęcie korzyści</a:t>
            </a: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2929813241"/>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17 </a:t>
            </a:r>
            <a:r>
              <a:rPr lang="pl-PL" altLang="pl-PL" sz="1100" dirty="0">
                <a:solidFill>
                  <a:srgbClr val="808080"/>
                </a:solidFill>
              </a:rPr>
              <a:t>\ </a:t>
            </a:r>
            <a:r>
              <a:rPr lang="pl-PL" altLang="pl-PL" sz="1100" dirty="0" smtClean="0">
                <a:solidFill>
                  <a:srgbClr val="808080"/>
                </a:solidFill>
              </a:rPr>
              <a:t>Przeciwdziałanie zjawiskom korupcyjnym w obszarze szkolnictwa wyższego</a:t>
            </a:r>
            <a:endParaRPr lang="pl-PL" altLang="pl-PL" sz="1100" b="1" dirty="0" smtClean="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83568" y="1916832"/>
            <a:ext cx="7416824" cy="1224137"/>
          </a:xfrm>
          <a:prstGeom prst="rect">
            <a:avLst/>
          </a:prstGeom>
          <a:noFill/>
        </p:spPr>
        <p:txBody>
          <a:bodyPr lIns="0" tIns="0" rIns="0" bIns="0"/>
          <a:lstStyle/>
          <a:p>
            <a:pPr marL="285750" indent="-285750" algn="just">
              <a:buFont typeface="Wingdings" panose="05000000000000000000" pitchFamily="2" charset="2"/>
              <a:buChar char="§"/>
            </a:pPr>
            <a:r>
              <a:rPr lang="pl-PL" sz="1800" dirty="0" smtClean="0"/>
              <a:t>to zysk w zakresie dóbr materialnych,</a:t>
            </a:r>
          </a:p>
          <a:p>
            <a:pPr marL="285750" indent="-285750" algn="just">
              <a:buFont typeface="Wingdings" panose="05000000000000000000" pitchFamily="2" charset="2"/>
              <a:buChar char="§"/>
            </a:pPr>
            <a:r>
              <a:rPr lang="pl-PL" sz="1800" dirty="0"/>
              <a:t>m</a:t>
            </a:r>
            <a:r>
              <a:rPr lang="pl-PL" sz="1800" dirty="0" smtClean="0"/>
              <a:t>a charakter majątkowy, gdy ma wartość ekonomiczną, czyli taką, której wielkość może być wyrażona w pieniądzu, a ponadto gdy za pomocą danego dobra można zaspokoić określoną potrzebę materialną,</a:t>
            </a:r>
          </a:p>
          <a:p>
            <a:pPr marL="285750" indent="-285750" algn="just">
              <a:buFont typeface="Wingdings" panose="05000000000000000000" pitchFamily="2" charset="2"/>
              <a:buChar char="§"/>
            </a:pPr>
            <a:r>
              <a:rPr lang="pl-PL" sz="1800" dirty="0"/>
              <a:t>m</a:t>
            </a:r>
            <a:r>
              <a:rPr lang="pl-PL" sz="1800" dirty="0" smtClean="0"/>
              <a:t>oże wyrażać się zwiększeniem aktywów, czyli przysporzeniem majątku, lub zmniejszeniem pasywów majątkowych, oznaczającym zmniejszenie obciążeń lub uniknięcie strat.</a:t>
            </a:r>
          </a:p>
          <a:p>
            <a:pPr marL="285750" indent="-285750" algn="just">
              <a:buFont typeface="Wingdings" panose="05000000000000000000" pitchFamily="2" charset="2"/>
              <a:buChar char="§"/>
            </a:pPr>
            <a:endParaRPr lang="pl-PL" sz="1800" dirty="0" smtClean="0"/>
          </a:p>
          <a:p>
            <a:pPr algn="just"/>
            <a:endParaRPr lang="pl-PL" sz="1800" dirty="0"/>
          </a:p>
          <a:p>
            <a:pPr algn="just">
              <a:lnSpc>
                <a:spcPts val="2100"/>
              </a:lnSpc>
              <a:defRPr/>
            </a:pPr>
            <a:r>
              <a:rPr lang="pl-PL" sz="1800" dirty="0" smtClean="0"/>
              <a:t>   </a:t>
            </a:r>
            <a:r>
              <a:rPr lang="pl-PL" sz="2200" b="1" i="1" spc="-80" dirty="0">
                <a:solidFill>
                  <a:srgbClr val="808080">
                    <a:lumMod val="75000"/>
                  </a:srgbClr>
                </a:solidFill>
              </a:rPr>
              <a:t>Wartość korzyści majątkowej</a:t>
            </a:r>
          </a:p>
          <a:p>
            <a:pPr algn="just"/>
            <a:endParaRPr lang="pl-PL" sz="1800" dirty="0"/>
          </a:p>
          <a:p>
            <a:pPr marL="285750" indent="-285750" algn="just">
              <a:buFont typeface="Wingdings" panose="05000000000000000000" pitchFamily="2" charset="2"/>
              <a:buChar char="§"/>
            </a:pPr>
            <a:r>
              <a:rPr lang="pl-PL" sz="1800" dirty="0"/>
              <a:t>dla zakwalifikowania korzyści majątkowej jako łapówki nie ma znaczenia wartość (minimalna) tej korzyści. </a:t>
            </a:r>
          </a:p>
          <a:p>
            <a:pPr algn="just"/>
            <a:endParaRPr lang="pl-PL" sz="1800" dirty="0"/>
          </a:p>
        </p:txBody>
      </p:sp>
      <p:sp>
        <p:nvSpPr>
          <p:cNvPr id="8" name="Prostokąt 7"/>
          <p:cNvSpPr/>
          <p:nvPr/>
        </p:nvSpPr>
        <p:spPr>
          <a:xfrm>
            <a:off x="716865" y="1228365"/>
            <a:ext cx="7977189" cy="361637"/>
          </a:xfrm>
          <a:prstGeom prst="rect">
            <a:avLst/>
          </a:prstGeom>
        </p:spPr>
        <p:txBody>
          <a:bodyPr wrap="square">
            <a:spAutoFit/>
          </a:bodyPr>
          <a:lstStyle/>
          <a:p>
            <a:pPr algn="just">
              <a:lnSpc>
                <a:spcPts val="2100"/>
              </a:lnSpc>
              <a:defRPr/>
            </a:pPr>
            <a:r>
              <a:rPr lang="pl-PL" sz="2400" b="1" spc="-80" dirty="0" smtClean="0">
                <a:solidFill>
                  <a:srgbClr val="808080">
                    <a:lumMod val="75000"/>
                  </a:srgbClr>
                </a:solidFill>
              </a:rPr>
              <a:t>Ad. 3) Korzyść majątkowa</a:t>
            </a:r>
            <a:endParaRPr lang="pl-PL" sz="2400" b="1" spc="-80" dirty="0">
              <a:solidFill>
                <a:srgbClr val="808080">
                  <a:lumMod val="75000"/>
                </a:srgbClr>
              </a:solidFill>
            </a:endParaRPr>
          </a:p>
        </p:txBody>
      </p:sp>
      <p:graphicFrame>
        <p:nvGraphicFramePr>
          <p:cNvPr id="3" name="Wykres 2"/>
          <p:cNvGraphicFramePr/>
          <p:nvPr>
            <p:extLst>
              <p:ext uri="{D42A27DB-BD31-4B8C-83A1-F6EECF244321}">
                <p14:modId xmlns:p14="http://schemas.microsoft.com/office/powerpoint/2010/main" val="2281964088"/>
              </p:ext>
            </p:extLst>
          </p:nvPr>
        </p:nvGraphicFramePr>
        <p:xfrm>
          <a:off x="1187624" y="5373216"/>
          <a:ext cx="7455879" cy="3111500"/>
        </p:xfrm>
        <a:graphic>
          <a:graphicData uri="http://schemas.openxmlformats.org/drawingml/2006/chart">
            <c:chart xmlns:c="http://schemas.openxmlformats.org/drawingml/2006/chart" xmlns:r="http://schemas.openxmlformats.org/officeDocument/2006/relationships" r:id="rId4"/>
          </a:graphicData>
        </a:graphic>
      </p:graphicFrame>
      <p:sp>
        <p:nvSpPr>
          <p:cNvPr id="10"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99865979"/>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18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83568" y="1916832"/>
            <a:ext cx="8064896" cy="3672408"/>
          </a:xfrm>
          <a:prstGeom prst="rect">
            <a:avLst/>
          </a:prstGeom>
          <a:noFill/>
        </p:spPr>
        <p:txBody>
          <a:bodyPr lIns="0" tIns="0" rIns="0" bIns="0"/>
          <a:lstStyle/>
          <a:p>
            <a:pPr algn="just">
              <a:spcAft>
                <a:spcPts val="300"/>
              </a:spcAft>
            </a:pPr>
            <a:endParaRPr lang="pl-PL" sz="1800" dirty="0"/>
          </a:p>
          <a:p>
            <a:pPr algn="just">
              <a:spcAft>
                <a:spcPts val="300"/>
              </a:spcAft>
            </a:pPr>
            <a:r>
              <a:rPr lang="pl-PL" sz="2400" b="1" spc="-80" dirty="0" smtClean="0">
                <a:solidFill>
                  <a:srgbClr val="808080">
                    <a:lumMod val="75000"/>
                  </a:srgbClr>
                </a:solidFill>
              </a:rPr>
              <a:t>Ad. 4) Korzyść osobista</a:t>
            </a:r>
          </a:p>
          <a:p>
            <a:pPr algn="just">
              <a:spcAft>
                <a:spcPts val="300"/>
              </a:spcAft>
            </a:pPr>
            <a:endParaRPr lang="pl-PL" sz="2400" b="1" spc="-80" dirty="0" smtClean="0">
              <a:solidFill>
                <a:srgbClr val="808080">
                  <a:lumMod val="75000"/>
                </a:srgbClr>
              </a:solidFill>
            </a:endParaRPr>
          </a:p>
          <a:p>
            <a:pPr marL="285750" indent="-285750" algn="just">
              <a:spcAft>
                <a:spcPts val="300"/>
              </a:spcAft>
              <a:buFont typeface="Wingdings" panose="05000000000000000000" pitchFamily="2" charset="2"/>
              <a:buChar char="§"/>
            </a:pPr>
            <a:r>
              <a:rPr lang="pl-PL" sz="1800" dirty="0"/>
              <a:t>to pożytek nie mający charakteru majątkowego, tzn. nieprzeliczalny na </a:t>
            </a:r>
            <a:r>
              <a:rPr lang="pl-PL" sz="1800" dirty="0" smtClean="0"/>
              <a:t>pieniądze,</a:t>
            </a:r>
            <a:endParaRPr lang="pl-PL" sz="1800" dirty="0"/>
          </a:p>
          <a:p>
            <a:pPr marL="285750" indent="-285750" algn="just">
              <a:spcAft>
                <a:spcPts val="300"/>
              </a:spcAft>
              <a:buFont typeface="Wingdings" panose="05000000000000000000" pitchFamily="2" charset="2"/>
              <a:buChar char="§"/>
            </a:pPr>
            <a:r>
              <a:rPr lang="pl-PL" sz="1800" dirty="0"/>
              <a:t>w wielu przypadkach nie jest łatwo odróżnić korzyść majątkową od osobistej, bowiem niektóre korzyści zaspokajają zarówno potrzeby materialne, jak i niematerialne (np. awans służbowy, przyjęcie do pracy czy atrakcyjny wyjazd bez ponoszenia opłat).</a:t>
            </a:r>
          </a:p>
          <a:p>
            <a:pPr marL="342900" indent="-342900" algn="just">
              <a:spcAft>
                <a:spcPts val="300"/>
              </a:spcAft>
              <a:buFont typeface="Wingdings" panose="05000000000000000000" pitchFamily="2" charset="2"/>
              <a:buChar char="§"/>
            </a:pPr>
            <a:endParaRPr lang="pl-PL" sz="2400" b="1" spc="-80" dirty="0">
              <a:solidFill>
                <a:srgbClr val="808080">
                  <a:lumMod val="75000"/>
                </a:srgbClr>
              </a:solidFill>
            </a:endParaRPr>
          </a:p>
          <a:p>
            <a:pPr algn="just">
              <a:spcAft>
                <a:spcPts val="300"/>
              </a:spcAft>
            </a:pPr>
            <a:r>
              <a:rPr lang="pl-PL" sz="1800" dirty="0" smtClean="0"/>
              <a:t> </a:t>
            </a:r>
            <a:endParaRPr lang="pl-PL" sz="1800" dirty="0"/>
          </a:p>
        </p:txBody>
      </p:sp>
      <p:sp>
        <p:nvSpPr>
          <p:cNvPr id="9" name="pole tekstowe 4"/>
          <p:cNvSpPr txBox="1">
            <a:spLocks noChangeArrowheads="1"/>
          </p:cNvSpPr>
          <p:nvPr/>
        </p:nvSpPr>
        <p:spPr bwMode="auto">
          <a:xfrm>
            <a:off x="7235825" y="6335713"/>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1000311149"/>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19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1628800"/>
            <a:ext cx="8064896" cy="4608512"/>
          </a:xfrm>
          <a:prstGeom prst="rect">
            <a:avLst/>
          </a:prstGeom>
          <a:noFill/>
        </p:spPr>
        <p:txBody>
          <a:bodyPr lIns="0" tIns="0" rIns="0" bIns="0"/>
          <a:lstStyle/>
          <a:p>
            <a:pPr algn="just">
              <a:spcAft>
                <a:spcPts val="300"/>
              </a:spcAft>
            </a:pPr>
            <a:r>
              <a:rPr lang="pl-PL" sz="2400" b="1" spc="-80" dirty="0">
                <a:solidFill>
                  <a:srgbClr val="808080">
                    <a:lumMod val="75000"/>
                  </a:srgbClr>
                </a:solidFill>
              </a:rPr>
              <a:t>Ad. 5) Korzyść na rzecz innej osoby</a:t>
            </a:r>
          </a:p>
          <a:p>
            <a:pPr algn="just">
              <a:spcAft>
                <a:spcPts val="300"/>
              </a:spcAft>
            </a:pPr>
            <a:endParaRPr lang="pl-PL" sz="1800" dirty="0"/>
          </a:p>
          <a:p>
            <a:pPr algn="just">
              <a:spcAft>
                <a:spcPts val="300"/>
              </a:spcAft>
            </a:pPr>
            <a:endParaRPr lang="pl-PL" sz="1800" dirty="0"/>
          </a:p>
          <a:p>
            <a:pPr marL="285750" indent="-285750" algn="just">
              <a:spcAft>
                <a:spcPts val="300"/>
              </a:spcAft>
              <a:buFont typeface="Wingdings" panose="05000000000000000000" pitchFamily="2" charset="2"/>
              <a:buChar char="§"/>
            </a:pPr>
            <a:r>
              <a:rPr lang="pl-PL" sz="1800" b="1" dirty="0"/>
              <a:t>nie ma znaczenia okoliczność</a:t>
            </a:r>
            <a:r>
              <a:rPr lang="pl-PL" sz="1800" dirty="0"/>
              <a:t>, że korzyść w rezultacie odniosła nie sama osoba pełniąca funkcję publiczną, lecz inny podmiot. </a:t>
            </a:r>
          </a:p>
          <a:p>
            <a:pPr algn="just">
              <a:spcAft>
                <a:spcPts val="300"/>
              </a:spcAft>
            </a:pPr>
            <a:endParaRPr lang="pl-PL" sz="1800" dirty="0"/>
          </a:p>
          <a:p>
            <a:pPr marL="285750" indent="-285750" algn="just">
              <a:spcAft>
                <a:spcPts val="300"/>
              </a:spcAft>
              <a:buFont typeface="Wingdings" panose="05000000000000000000" pitchFamily="2" charset="2"/>
              <a:buChar char="§"/>
            </a:pPr>
            <a:r>
              <a:rPr lang="pl-PL" sz="1800" b="1" dirty="0"/>
              <a:t>korzyść</a:t>
            </a:r>
            <a:r>
              <a:rPr lang="pl-PL" sz="1800" dirty="0"/>
              <a:t> majątkowa lub osobista </a:t>
            </a:r>
            <a:r>
              <a:rPr lang="pl-PL" sz="1800" b="1" dirty="0"/>
              <a:t>może być udzielona sprawcy </a:t>
            </a:r>
            <a:r>
              <a:rPr lang="pl-PL" sz="1800" dirty="0"/>
              <a:t>przestępstwa korupcyjnego </a:t>
            </a:r>
            <a:r>
              <a:rPr lang="pl-PL" sz="1800" b="1" dirty="0"/>
              <a:t>lub na rzecz kogo innego </a:t>
            </a:r>
            <a:r>
              <a:rPr lang="pl-PL" sz="1800" dirty="0"/>
              <a:t>(członka rodziny lub innej osoby przez niego wskazanej). </a:t>
            </a: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4206514692"/>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5"/>
            <a:ext cx="8370192" cy="1885131"/>
          </a:xfrm>
          <a:prstGeom prst="rect">
            <a:avLst/>
          </a:prstGeom>
          <a:noFill/>
        </p:spPr>
        <p:txBody>
          <a:bodyPr wrap="square"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02 </a:t>
            </a:r>
            <a:r>
              <a:rPr lang="pl-PL" altLang="pl-PL" sz="1100" dirty="0">
                <a:solidFill>
                  <a:srgbClr val="808080"/>
                </a:solidFill>
              </a:rPr>
              <a:t>\ </a:t>
            </a:r>
            <a:r>
              <a:rPr lang="pl-PL" altLang="pl-PL" sz="1100" dirty="0" smtClean="0">
                <a:solidFill>
                  <a:srgbClr val="808080"/>
                </a:solidFill>
              </a:rPr>
              <a:t>Przeciwdziałanie zjawiskom korupcyjnym w obszarze szkolnictwa wyższego</a:t>
            </a:r>
            <a:endParaRPr lang="pl-PL" altLang="pl-PL" sz="1100" b="1" dirty="0">
              <a:solidFill>
                <a:srgbClr val="808080"/>
              </a:solidFill>
            </a:endParaRPr>
          </a:p>
        </p:txBody>
      </p:sp>
      <p:sp>
        <p:nvSpPr>
          <p:cNvPr id="7173"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39750" y="1052736"/>
            <a:ext cx="7977188" cy="5040560"/>
          </a:xfrm>
          <a:prstGeom prst="rect">
            <a:avLst/>
          </a:prstGeom>
          <a:noFill/>
        </p:spPr>
        <p:txBody>
          <a:bodyPr lIns="0" tIns="0" rIns="0" bIns="0"/>
          <a:lstStyle/>
          <a:p>
            <a:pPr algn="ctr"/>
            <a:r>
              <a:rPr lang="pl-PL" sz="2400" b="1" i="1" dirty="0"/>
              <a:t>Rządowy Program Przeciwdziałania Korupcji </a:t>
            </a:r>
            <a:r>
              <a:rPr lang="pl-PL" sz="2400" b="1" i="1" dirty="0" smtClean="0"/>
              <a:t/>
            </a:r>
            <a:br>
              <a:rPr lang="pl-PL" sz="2400" b="1" i="1" dirty="0" smtClean="0"/>
            </a:br>
            <a:r>
              <a:rPr lang="pl-PL" sz="2400" b="1" i="1" dirty="0" smtClean="0"/>
              <a:t>na </a:t>
            </a:r>
            <a:r>
              <a:rPr lang="pl-PL" sz="2400" b="1" i="1" dirty="0"/>
              <a:t>lata 2018-2020</a:t>
            </a:r>
          </a:p>
          <a:p>
            <a:pPr algn="ctr"/>
            <a:endParaRPr lang="pl-PL" sz="2000" i="1" dirty="0"/>
          </a:p>
          <a:p>
            <a:pPr algn="ctr"/>
            <a:r>
              <a:rPr lang="pl-PL" sz="2000" dirty="0"/>
              <a:t>w Planie działań </a:t>
            </a:r>
            <a:r>
              <a:rPr lang="pl-PL" sz="2000" b="1" dirty="0"/>
              <a:t>zadania</a:t>
            </a:r>
            <a:r>
              <a:rPr lang="pl-PL" sz="2000" dirty="0"/>
              <a:t> przewidziane </a:t>
            </a:r>
            <a:br>
              <a:rPr lang="pl-PL" sz="2000" dirty="0"/>
            </a:br>
            <a:r>
              <a:rPr lang="pl-PL" sz="2000" dirty="0"/>
              <a:t>dla właściwych Członków Międzyresortowego Zespołu </a:t>
            </a:r>
            <a:br>
              <a:rPr lang="pl-PL" sz="2000" dirty="0"/>
            </a:br>
            <a:r>
              <a:rPr lang="pl-PL" sz="2000" dirty="0"/>
              <a:t>ds. Koordynowania i Monitorowania Wdrażania RPPK 2018-2020 (ministrów i kierowników urzędów centralnych) </a:t>
            </a:r>
            <a:br>
              <a:rPr lang="pl-PL" sz="2000" dirty="0"/>
            </a:br>
            <a:r>
              <a:rPr lang="pl-PL" sz="2000" b="1" dirty="0"/>
              <a:t>obejmują</a:t>
            </a:r>
            <a:r>
              <a:rPr lang="pl-PL" sz="2000" dirty="0"/>
              <a:t>:</a:t>
            </a:r>
          </a:p>
          <a:p>
            <a:pPr algn="ctr"/>
            <a:endParaRPr lang="pl-PL" sz="3200" dirty="0"/>
          </a:p>
          <a:p>
            <a:pPr marL="342900" indent="-342900">
              <a:buFont typeface="Wingdings" panose="05000000000000000000" pitchFamily="2" charset="2"/>
              <a:buChar char="§"/>
            </a:pPr>
            <a:r>
              <a:rPr lang="pl-PL" sz="2000" dirty="0"/>
              <a:t>wdrożenie stałych, cyklicznych programów edukacyjnych oraz szkoleń w zakresie etyki, przeciwdziałania korupcji i konfliktowi interesów,</a:t>
            </a:r>
          </a:p>
          <a:p>
            <a:pPr marL="342900" indent="-342900">
              <a:buFont typeface="Wingdings" panose="05000000000000000000" pitchFamily="2" charset="2"/>
              <a:buChar char="§"/>
            </a:pPr>
            <a:r>
              <a:rPr lang="pl-PL" sz="2000" dirty="0"/>
              <a:t>opracowanie i wdrożenie edukacyjnych programów sektorowych przez poszczególne resorty i urzędy centralne, skierowanych również do instytucji podległych lub nadzorowanych. </a:t>
            </a:r>
          </a:p>
        </p:txBody>
      </p:sp>
    </p:spTree>
    <p:extLst>
      <p:ext uri="{BB962C8B-B14F-4D97-AF65-F5344CB8AC3E}">
        <p14:creationId xmlns:p14="http://schemas.microsoft.com/office/powerpoint/2010/main" val="12025052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20 </a:t>
            </a:r>
            <a:r>
              <a:rPr lang="pl-PL" altLang="pl-PL" sz="1100" dirty="0">
                <a:solidFill>
                  <a:srgbClr val="808080"/>
                </a:solidFill>
              </a:rPr>
              <a:t>\ </a:t>
            </a:r>
            <a:r>
              <a:rPr lang="pl-PL" altLang="pl-PL" sz="1100" dirty="0" smtClean="0">
                <a:solidFill>
                  <a:srgbClr val="808080"/>
                </a:solidFill>
              </a:rPr>
              <a:t>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83568" y="1844825"/>
            <a:ext cx="7416824" cy="792088"/>
          </a:xfrm>
          <a:prstGeom prst="rect">
            <a:avLst/>
          </a:prstGeom>
          <a:noFill/>
        </p:spPr>
        <p:txBody>
          <a:bodyPr lIns="0" tIns="0" rIns="0" bIns="0"/>
          <a:lstStyle/>
          <a:p>
            <a:pPr marL="285750" indent="-285750" algn="just">
              <a:buFont typeface="Wingdings" panose="05000000000000000000" pitchFamily="2" charset="2"/>
              <a:buChar char="§"/>
            </a:pPr>
            <a:r>
              <a:rPr lang="pl-PL" sz="1800" dirty="0"/>
              <a:t>r</a:t>
            </a:r>
            <a:r>
              <a:rPr lang="pl-PL" sz="1800" dirty="0" smtClean="0"/>
              <a:t>ozumiana jest jako zapewnienie zrobienia, załatwienia lub wręczenia komuś czegoś.</a:t>
            </a:r>
          </a:p>
          <a:p>
            <a:pPr marL="285750" indent="-285750" algn="just">
              <a:buFont typeface="Wingdings" panose="05000000000000000000" pitchFamily="2" charset="2"/>
              <a:buChar char="§"/>
            </a:pPr>
            <a:endParaRPr lang="pl-PL" sz="1800" dirty="0" smtClean="0"/>
          </a:p>
          <a:p>
            <a:pPr marL="285750" indent="-285750" algn="just">
              <a:buFont typeface="Wingdings" panose="05000000000000000000" pitchFamily="2" charset="2"/>
              <a:buChar char="§"/>
            </a:pPr>
            <a:endParaRPr lang="pl-PL" sz="1800" dirty="0"/>
          </a:p>
          <a:p>
            <a:pPr algn="just">
              <a:lnSpc>
                <a:spcPts val="2100"/>
              </a:lnSpc>
              <a:defRPr/>
            </a:pPr>
            <a:r>
              <a:rPr lang="pl-PL" sz="2400" b="1" spc="-80" dirty="0" smtClean="0">
                <a:solidFill>
                  <a:srgbClr val="808080">
                    <a:lumMod val="75000"/>
                  </a:srgbClr>
                </a:solidFill>
              </a:rPr>
              <a:t>Ad. 6) Przyjęcie obietnicy</a:t>
            </a:r>
          </a:p>
          <a:p>
            <a:pPr algn="just">
              <a:lnSpc>
                <a:spcPts val="2100"/>
              </a:lnSpc>
              <a:defRPr/>
            </a:pPr>
            <a:endParaRPr lang="pl-PL" sz="1600" b="1" spc="-80" dirty="0" smtClean="0">
              <a:solidFill>
                <a:srgbClr val="808080">
                  <a:lumMod val="75000"/>
                </a:srgbClr>
              </a:solidFill>
            </a:endParaRPr>
          </a:p>
          <a:p>
            <a:pPr marL="285750" indent="-285750" algn="just">
              <a:buFont typeface="Wingdings" panose="05000000000000000000" pitchFamily="2" charset="2"/>
              <a:buChar char="§"/>
            </a:pPr>
            <a:r>
              <a:rPr lang="pl-PL" sz="1800" dirty="0" smtClean="0"/>
              <a:t>polega na zaakceptowaniu złożonej propozycji, przy czym stwierdzenie, </a:t>
            </a:r>
            <a:r>
              <a:rPr lang="pl-PL" sz="1800" dirty="0"/>
              <a:t>ż</a:t>
            </a:r>
            <a:r>
              <a:rPr lang="pl-PL" sz="1800" dirty="0" smtClean="0"/>
              <a:t>e doszło do przyjęcia obietnicy może być utrudnione ze względu na formę lub sposób jej akceptacji, </a:t>
            </a:r>
          </a:p>
          <a:p>
            <a:pPr marL="285750" indent="-285750" algn="just">
              <a:buFont typeface="Wingdings" panose="05000000000000000000" pitchFamily="2" charset="2"/>
              <a:buChar char="§"/>
            </a:pPr>
            <a:r>
              <a:rPr lang="pl-PL" sz="1800" dirty="0"/>
              <a:t>p</a:t>
            </a:r>
            <a:r>
              <a:rPr lang="pl-PL" sz="1800" dirty="0" smtClean="0"/>
              <a:t>rzyjęcie obietnicy nie musi zostać wyrażone werbalnie, może nastąpić poprzez gest (np. skinienie głową). </a:t>
            </a:r>
          </a:p>
          <a:p>
            <a:pPr algn="just"/>
            <a:endParaRPr lang="pl-PL" sz="1800" dirty="0" smtClean="0"/>
          </a:p>
          <a:p>
            <a:pPr algn="just">
              <a:lnSpc>
                <a:spcPts val="2100"/>
              </a:lnSpc>
              <a:defRPr/>
            </a:pPr>
            <a:endParaRPr lang="pl-PL" sz="2400" b="1" spc="-80" dirty="0" smtClean="0">
              <a:solidFill>
                <a:srgbClr val="808080">
                  <a:lumMod val="75000"/>
                </a:srgbClr>
              </a:solidFill>
            </a:endParaRPr>
          </a:p>
          <a:p>
            <a:pPr algn="just">
              <a:lnSpc>
                <a:spcPts val="2100"/>
              </a:lnSpc>
              <a:defRPr/>
            </a:pPr>
            <a:endParaRPr lang="pl-PL" sz="2400" b="1" spc="-80" dirty="0">
              <a:solidFill>
                <a:srgbClr val="808080">
                  <a:lumMod val="75000"/>
                </a:srgbClr>
              </a:solidFill>
            </a:endParaRPr>
          </a:p>
          <a:p>
            <a:pPr algn="just">
              <a:lnSpc>
                <a:spcPts val="2100"/>
              </a:lnSpc>
              <a:defRPr/>
            </a:pPr>
            <a:endParaRPr lang="pl-PL" sz="2400" b="1" spc="-80" dirty="0">
              <a:solidFill>
                <a:srgbClr val="808080">
                  <a:lumMod val="75000"/>
                </a:srgbClr>
              </a:solidFill>
            </a:endParaRPr>
          </a:p>
          <a:p>
            <a:pPr algn="just"/>
            <a:endParaRPr lang="pl-PL" sz="1800" dirty="0" smtClean="0"/>
          </a:p>
          <a:p>
            <a:pPr marL="285750" indent="-285750" algn="just">
              <a:buFont typeface="Wingdings" panose="05000000000000000000" pitchFamily="2" charset="2"/>
              <a:buChar char="§"/>
            </a:pPr>
            <a:endParaRPr lang="pl-PL" sz="1800" dirty="0"/>
          </a:p>
        </p:txBody>
      </p:sp>
      <p:sp>
        <p:nvSpPr>
          <p:cNvPr id="8" name="Prostokąt 7"/>
          <p:cNvSpPr/>
          <p:nvPr/>
        </p:nvSpPr>
        <p:spPr>
          <a:xfrm>
            <a:off x="499468" y="1340769"/>
            <a:ext cx="8017470" cy="361637"/>
          </a:xfrm>
          <a:prstGeom prst="rect">
            <a:avLst/>
          </a:prstGeom>
        </p:spPr>
        <p:txBody>
          <a:bodyPr wrap="square">
            <a:spAutoFit/>
          </a:bodyPr>
          <a:lstStyle/>
          <a:p>
            <a:pPr algn="just">
              <a:lnSpc>
                <a:spcPts val="2100"/>
              </a:lnSpc>
              <a:defRPr/>
            </a:pPr>
            <a:r>
              <a:rPr lang="pl-PL" sz="2400" b="1" spc="-80" dirty="0" smtClean="0">
                <a:solidFill>
                  <a:srgbClr val="808080">
                    <a:lumMod val="75000"/>
                  </a:srgbClr>
                </a:solidFill>
              </a:rPr>
              <a:t>Obietnica</a:t>
            </a:r>
            <a:endParaRPr lang="pl-PL" sz="2400" b="1" spc="-80" dirty="0">
              <a:solidFill>
                <a:srgbClr val="808080">
                  <a:lumMod val="75000"/>
                </a:srgbClr>
              </a:solidFill>
            </a:endParaRPr>
          </a:p>
        </p:txBody>
      </p:sp>
      <p:sp>
        <p:nvSpPr>
          <p:cNvPr id="10"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826921700"/>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21 \ Przeciwdziałanie zjawiskom korupcyjnym w obszarze szkolnictwa wyższego</a:t>
            </a:r>
            <a:endParaRPr lang="pl-PL" altLang="pl-PL" sz="1100" b="1" dirty="0">
              <a:solidFill>
                <a:srgbClr val="808080"/>
              </a:solidFill>
            </a:endParaRPr>
          </a:p>
        </p:txBody>
      </p:sp>
      <p:sp>
        <p:nvSpPr>
          <p:cNvPr id="7" name="pole tekstowe 6"/>
          <p:cNvSpPr txBox="1"/>
          <p:nvPr/>
        </p:nvSpPr>
        <p:spPr>
          <a:xfrm>
            <a:off x="611560" y="2443956"/>
            <a:ext cx="8064896" cy="792857"/>
          </a:xfrm>
          <a:prstGeom prst="rect">
            <a:avLst/>
          </a:prstGeom>
          <a:noFill/>
        </p:spPr>
        <p:txBody>
          <a:bodyPr lIns="0" tIns="0" rIns="0" bIns="0"/>
          <a:lstStyle/>
          <a:p>
            <a:pPr marL="285750" indent="-285750" algn="just">
              <a:spcAft>
                <a:spcPts val="300"/>
              </a:spcAft>
              <a:buFont typeface="Wingdings" panose="05000000000000000000" pitchFamily="2" charset="2"/>
              <a:buChar char="§"/>
            </a:pPr>
            <a:r>
              <a:rPr lang="pl-PL" sz="1800" dirty="0"/>
              <a:t>jest nią każda czynność mieszcząca się w granicach uprawnień i obowiązków osoby pełniącej funkcję publiczną.</a:t>
            </a:r>
          </a:p>
          <a:p>
            <a:pPr marL="285750" indent="-285750" algn="just">
              <a:spcAft>
                <a:spcPts val="300"/>
              </a:spcAft>
              <a:buFont typeface="Wingdings" panose="05000000000000000000" pitchFamily="2" charset="2"/>
              <a:buChar char="§"/>
            </a:pPr>
            <a:endParaRPr lang="pl-PL" sz="1800" dirty="0" smtClean="0"/>
          </a:p>
          <a:p>
            <a:pPr marL="285750" indent="-285750" algn="just">
              <a:spcAft>
                <a:spcPts val="300"/>
              </a:spcAft>
              <a:buFont typeface="Wingdings" panose="05000000000000000000" pitchFamily="2" charset="2"/>
              <a:buChar char="§"/>
            </a:pPr>
            <a:endParaRPr lang="pl-PL" sz="1800" dirty="0" smtClean="0"/>
          </a:p>
          <a:p>
            <a:pPr algn="just">
              <a:spcAft>
                <a:spcPts val="300"/>
              </a:spcAft>
            </a:pPr>
            <a:r>
              <a:rPr lang="pl-PL" sz="2400" b="1" spc="-80" dirty="0" smtClean="0">
                <a:solidFill>
                  <a:srgbClr val="808080">
                    <a:lumMod val="75000"/>
                  </a:srgbClr>
                </a:solidFill>
              </a:rPr>
              <a:t>Ad. 8) Uzależnienie </a:t>
            </a:r>
            <a:r>
              <a:rPr lang="pl-PL" sz="2400" b="1" spc="-80" dirty="0">
                <a:solidFill>
                  <a:srgbClr val="808080">
                    <a:lumMod val="75000"/>
                  </a:srgbClr>
                </a:solidFill>
              </a:rPr>
              <a:t>wykonania czynności służbowej</a:t>
            </a:r>
          </a:p>
          <a:p>
            <a:pPr marL="285750" indent="-285750" algn="just">
              <a:spcAft>
                <a:spcPts val="300"/>
              </a:spcAft>
              <a:buFont typeface="Wingdings" panose="05000000000000000000" pitchFamily="2" charset="2"/>
              <a:buChar char="§"/>
            </a:pPr>
            <a:r>
              <a:rPr lang="pl-PL" sz="1800" dirty="0"/>
              <a:t>p</a:t>
            </a:r>
            <a:r>
              <a:rPr lang="pl-PL" sz="1800" dirty="0" smtClean="0"/>
              <a:t>olega na zrozumiałym przekazaniu informacji, że czynność zostanie wykonana dopiero wtedy, gdy osoba pełniąca funkcję publiczną otrzyma korzyść albo obietnicę jej otrzymania.</a:t>
            </a:r>
          </a:p>
          <a:p>
            <a:pPr marL="285750" indent="-285750" algn="just">
              <a:spcAft>
                <a:spcPts val="300"/>
              </a:spcAft>
              <a:buFont typeface="Wingdings" panose="05000000000000000000" pitchFamily="2" charset="2"/>
              <a:buChar char="§"/>
            </a:pPr>
            <a:endParaRPr lang="pl-PL" sz="1800" dirty="0"/>
          </a:p>
          <a:p>
            <a:pPr algn="just">
              <a:spcAft>
                <a:spcPts val="300"/>
              </a:spcAft>
            </a:pPr>
            <a:endParaRPr lang="pl-PL" sz="1800" dirty="0"/>
          </a:p>
          <a:p>
            <a:pPr marL="285750" indent="-285750" algn="just">
              <a:spcAft>
                <a:spcPts val="300"/>
              </a:spcAft>
              <a:buFont typeface="Wingdings" panose="05000000000000000000" pitchFamily="2" charset="2"/>
              <a:buChar char="§"/>
            </a:pPr>
            <a:endParaRPr lang="pl-PL" sz="1800" dirty="0" smtClean="0"/>
          </a:p>
          <a:p>
            <a:pPr algn="just">
              <a:spcAft>
                <a:spcPts val="300"/>
              </a:spcAft>
            </a:pPr>
            <a:endParaRPr lang="pl-PL" sz="1800" dirty="0"/>
          </a:p>
        </p:txBody>
      </p:sp>
      <p:sp>
        <p:nvSpPr>
          <p:cNvPr id="8" name="Prostokąt 7"/>
          <p:cNvSpPr/>
          <p:nvPr/>
        </p:nvSpPr>
        <p:spPr>
          <a:xfrm>
            <a:off x="539749" y="2060575"/>
            <a:ext cx="8136707" cy="364331"/>
          </a:xfrm>
          <a:prstGeom prst="rect">
            <a:avLst/>
          </a:prstGeom>
        </p:spPr>
        <p:txBody>
          <a:bodyPr wrap="square">
            <a:spAutoFit/>
          </a:bodyPr>
          <a:lstStyle/>
          <a:p>
            <a:pPr algn="just">
              <a:lnSpc>
                <a:spcPts val="2100"/>
              </a:lnSpc>
              <a:defRPr/>
            </a:pPr>
            <a:r>
              <a:rPr lang="pl-PL" sz="2400" b="1" spc="-80" dirty="0" smtClean="0">
                <a:solidFill>
                  <a:srgbClr val="808080">
                    <a:lumMod val="75000"/>
                  </a:srgbClr>
                </a:solidFill>
              </a:rPr>
              <a:t>Ad. 7) Czynność służbowa</a:t>
            </a:r>
            <a:endParaRPr lang="pl-PL" sz="2400" b="1" spc="-80" dirty="0">
              <a:solidFill>
                <a:srgbClr val="808080">
                  <a:lumMod val="75000"/>
                </a:srgbClr>
              </a:solidFill>
            </a:endParaRPr>
          </a:p>
        </p:txBody>
      </p:sp>
      <p:sp>
        <p:nvSpPr>
          <p:cNvPr id="10"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2844753038"/>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22 \ Przeciwdziałanie zjawiskom korupcyjnym w obszarze szkolnictwa wyższego</a:t>
            </a:r>
            <a:endParaRPr lang="pl-PL" altLang="pl-PL" sz="1100" b="1" dirty="0">
              <a:solidFill>
                <a:srgbClr val="808080"/>
              </a:solidFill>
            </a:endParaRPr>
          </a:p>
        </p:txBody>
      </p:sp>
      <p:sp>
        <p:nvSpPr>
          <p:cNvPr id="7" name="pole tekstowe 6"/>
          <p:cNvSpPr txBox="1"/>
          <p:nvPr/>
        </p:nvSpPr>
        <p:spPr>
          <a:xfrm>
            <a:off x="539749" y="1412776"/>
            <a:ext cx="8136707" cy="1824037"/>
          </a:xfrm>
          <a:prstGeom prst="rect">
            <a:avLst/>
          </a:prstGeom>
          <a:noFill/>
        </p:spPr>
        <p:txBody>
          <a:bodyPr lIns="0" tIns="0" rIns="0" bIns="0"/>
          <a:lstStyle/>
          <a:p>
            <a:r>
              <a:rPr lang="pl-PL" sz="2400" b="1" spc="-80" dirty="0">
                <a:solidFill>
                  <a:srgbClr val="808080">
                    <a:lumMod val="75000"/>
                  </a:srgbClr>
                </a:solidFill>
              </a:rPr>
              <a:t>Dwuznaczne i nieetyczne propozycje</a:t>
            </a:r>
          </a:p>
          <a:p>
            <a:pPr algn="ctr"/>
            <a:endParaRPr lang="pl-PL" sz="2400" b="1" spc="-80" dirty="0">
              <a:solidFill>
                <a:srgbClr val="808080">
                  <a:lumMod val="75000"/>
                </a:srgbClr>
              </a:solidFill>
            </a:endParaRPr>
          </a:p>
          <a:p>
            <a:pPr marL="285750" indent="-285750" algn="just">
              <a:buFont typeface="Wingdings" panose="05000000000000000000" pitchFamily="2" charset="2"/>
              <a:buChar char="§"/>
            </a:pPr>
            <a:r>
              <a:rPr lang="pl-PL" sz="1800" dirty="0"/>
              <a:t>Propozycje korupcyjne nie muszą być składane wprost </a:t>
            </a:r>
            <a:r>
              <a:rPr lang="pl-PL" sz="1800" i="1" dirty="0"/>
              <a:t>(„Czy nie dałoby się tego jakoś załatwić?”</a:t>
            </a:r>
            <a:r>
              <a:rPr lang="pl-PL" sz="1800" dirty="0"/>
              <a:t>)</a:t>
            </a:r>
          </a:p>
          <a:p>
            <a:pPr marL="285750" indent="-285750" algn="just">
              <a:buFont typeface="Wingdings" panose="05000000000000000000" pitchFamily="2" charset="2"/>
              <a:buChar char="§"/>
            </a:pPr>
            <a:endParaRPr lang="pl-PL" sz="1800" dirty="0"/>
          </a:p>
          <a:p>
            <a:pPr marL="285750" indent="-285750" algn="just">
              <a:buFont typeface="Wingdings" panose="05000000000000000000" pitchFamily="2" charset="2"/>
              <a:buChar char="§"/>
            </a:pPr>
            <a:r>
              <a:rPr lang="pl-PL" sz="1800" dirty="0"/>
              <a:t>Możesz być wcześniej testowany, czy zechcesz przedyskutować taką ofertę </a:t>
            </a:r>
            <a:r>
              <a:rPr lang="pl-PL" sz="1800" i="1" dirty="0"/>
              <a:t>(„Podobno </a:t>
            </a:r>
            <a:r>
              <a:rPr lang="pl-PL" sz="1800" i="1" dirty="0" smtClean="0"/>
              <a:t>na uczelniach państwowych </a:t>
            </a:r>
            <a:r>
              <a:rPr lang="pl-PL" sz="1800" i="1" dirty="0"/>
              <a:t>zarabia się dwa razy </a:t>
            </a:r>
            <a:r>
              <a:rPr lang="pl-PL" sz="1800" i="1" dirty="0" smtClean="0"/>
              <a:t>mniej </a:t>
            </a:r>
            <a:r>
              <a:rPr lang="pl-PL" sz="1800" i="1" dirty="0"/>
              <a:t>niż </a:t>
            </a:r>
            <a:r>
              <a:rPr lang="pl-PL" sz="1800" i="1" dirty="0" smtClean="0"/>
              <a:t/>
            </a:r>
            <a:br>
              <a:rPr lang="pl-PL" sz="1800" i="1" dirty="0" smtClean="0"/>
            </a:br>
            <a:r>
              <a:rPr lang="pl-PL" sz="1800" i="1" dirty="0" smtClean="0"/>
              <a:t>w prywatnych?”)</a:t>
            </a:r>
            <a:endParaRPr lang="pl-PL" sz="1800" i="1" dirty="0"/>
          </a:p>
          <a:p>
            <a:pPr marL="285750" indent="-285750" algn="just">
              <a:buFont typeface="Wingdings" panose="05000000000000000000" pitchFamily="2" charset="2"/>
              <a:buChar char="§"/>
            </a:pPr>
            <a:endParaRPr lang="pl-PL" sz="1800" i="1" dirty="0"/>
          </a:p>
          <a:p>
            <a:pPr marL="285750" indent="-285750" algn="just">
              <a:buFont typeface="Wingdings" panose="05000000000000000000" pitchFamily="2" charset="2"/>
              <a:buChar char="§"/>
            </a:pPr>
            <a:r>
              <a:rPr lang="pl-PL" sz="1800" dirty="0"/>
              <a:t>Wstępem mogą być propozycje nieetyczne, które nie mają charakteru kryminalnego</a:t>
            </a:r>
          </a:p>
          <a:p>
            <a:pPr marL="285750" indent="-285750" algn="just">
              <a:buFont typeface="Wingdings" panose="05000000000000000000" pitchFamily="2" charset="2"/>
              <a:buChar char="§"/>
            </a:pPr>
            <a:endParaRPr lang="pl-PL" sz="1800" dirty="0"/>
          </a:p>
          <a:p>
            <a:pPr marL="285750" indent="-285750" algn="just">
              <a:buFont typeface="Wingdings" panose="05000000000000000000" pitchFamily="2" charset="2"/>
              <a:buChar char="§"/>
            </a:pPr>
            <a:r>
              <a:rPr lang="pl-PL" sz="1800" dirty="0"/>
              <a:t>Często mogą to być drobne nadużycia funkcji lub przywilejów albo sytuacje wywołujące konflikt interesów </a:t>
            </a:r>
            <a:r>
              <a:rPr lang="pl-PL" sz="1800" i="1" dirty="0"/>
              <a:t>(„U nas każdy tak robi”)</a:t>
            </a:r>
          </a:p>
          <a:p>
            <a:pPr algn="just">
              <a:spcAft>
                <a:spcPts val="300"/>
              </a:spcAft>
            </a:pPr>
            <a:endParaRPr lang="pl-PL" sz="1800" dirty="0"/>
          </a:p>
        </p:txBody>
      </p:sp>
      <p:sp>
        <p:nvSpPr>
          <p:cNvPr id="10"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2601470069"/>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23 \ Przeciwdziałanie zjawiskom korupcyjnym w obszarze szkolnictwa wyższego</a:t>
            </a:r>
            <a:endParaRPr lang="pl-PL" altLang="pl-PL" sz="1100" b="1" dirty="0">
              <a:solidFill>
                <a:srgbClr val="808080"/>
              </a:solidFill>
            </a:endParaRPr>
          </a:p>
        </p:txBody>
      </p:sp>
      <p:sp>
        <p:nvSpPr>
          <p:cNvPr id="7" name="pole tekstowe 6"/>
          <p:cNvSpPr txBox="1"/>
          <p:nvPr/>
        </p:nvSpPr>
        <p:spPr>
          <a:xfrm>
            <a:off x="611560" y="2924174"/>
            <a:ext cx="8064896" cy="3313137"/>
          </a:xfrm>
          <a:prstGeom prst="rect">
            <a:avLst/>
          </a:prstGeom>
          <a:noFill/>
        </p:spPr>
        <p:txBody>
          <a:bodyPr lIns="0" tIns="0" rIns="0" bIns="0"/>
          <a:lstStyle/>
          <a:p>
            <a:pPr marL="285750" indent="-285750" algn="just">
              <a:spcAft>
                <a:spcPts val="300"/>
              </a:spcAft>
              <a:buFont typeface="Wingdings" panose="05000000000000000000" pitchFamily="2" charset="2"/>
              <a:buChar char="§"/>
            </a:pPr>
            <a:r>
              <a:rPr lang="pl-PL" sz="1800" dirty="0"/>
              <a:t>stanowczym, zdecydowanym lub kategorycznym żądaniu czegoś przez osobę pełniącą funkcję publiczną.</a:t>
            </a:r>
          </a:p>
          <a:p>
            <a:pPr marL="285750" indent="-285750" algn="just">
              <a:spcAft>
                <a:spcPts val="300"/>
              </a:spcAft>
              <a:buFont typeface="Wingdings" panose="05000000000000000000" pitchFamily="2" charset="2"/>
              <a:buChar char="§"/>
            </a:pPr>
            <a:endParaRPr lang="pl-PL" sz="1800" dirty="0"/>
          </a:p>
          <a:p>
            <a:pPr algn="just">
              <a:spcAft>
                <a:spcPts val="300"/>
              </a:spcAft>
            </a:pPr>
            <a:r>
              <a:rPr lang="pl-PL" sz="1800" dirty="0"/>
              <a:t>Różnica pomiędzy „uzależnieniem wykonania czynności służbowej” </a:t>
            </a:r>
            <a:r>
              <a:rPr lang="pl-PL" sz="1800" dirty="0" smtClean="0"/>
              <a:t/>
            </a:r>
            <a:br>
              <a:rPr lang="pl-PL" sz="1800" dirty="0" smtClean="0"/>
            </a:br>
            <a:r>
              <a:rPr lang="pl-PL" sz="1800" dirty="0" smtClean="0"/>
              <a:t>a </a:t>
            </a:r>
            <a:r>
              <a:rPr lang="pl-PL" sz="1800" dirty="0"/>
              <a:t>„żądaniem korzyści” polega na tym, że </a:t>
            </a:r>
            <a:r>
              <a:rPr lang="pl-PL" sz="1800" b="1" dirty="0"/>
              <a:t>uzależnić</a:t>
            </a:r>
            <a:r>
              <a:rPr lang="pl-PL" sz="1800" dirty="0"/>
              <a:t> od czegoś wykonanie czynności można tylko </a:t>
            </a:r>
            <a:r>
              <a:rPr lang="pl-PL" sz="1800" b="1" dirty="0"/>
              <a:t>przed</a:t>
            </a:r>
            <a:r>
              <a:rPr lang="pl-PL" sz="1800" dirty="0"/>
              <a:t> podjęciem tej czynności, natomiast </a:t>
            </a:r>
            <a:r>
              <a:rPr lang="pl-PL" sz="1800" b="1" dirty="0"/>
              <a:t>żądanie</a:t>
            </a:r>
            <a:r>
              <a:rPr lang="pl-PL" sz="1800" dirty="0"/>
              <a:t> może się pojawić w każdej fazie dokonywania czynności służbowej – </a:t>
            </a:r>
            <a:r>
              <a:rPr lang="pl-PL" sz="1800" b="1" dirty="0"/>
              <a:t>przed</a:t>
            </a:r>
            <a:r>
              <a:rPr lang="pl-PL" sz="1800" dirty="0"/>
              <a:t>, </a:t>
            </a:r>
            <a:r>
              <a:rPr lang="pl-PL" sz="1800" b="1" dirty="0"/>
              <a:t>po</a:t>
            </a:r>
            <a:r>
              <a:rPr lang="pl-PL" sz="1800" dirty="0"/>
              <a:t> i </a:t>
            </a:r>
            <a:r>
              <a:rPr lang="pl-PL" sz="1800" b="1" dirty="0"/>
              <a:t>w trakcie</a:t>
            </a:r>
            <a:r>
              <a:rPr lang="pl-PL" sz="1800" dirty="0"/>
              <a:t>.</a:t>
            </a:r>
          </a:p>
        </p:txBody>
      </p:sp>
      <p:sp>
        <p:nvSpPr>
          <p:cNvPr id="8" name="Prostokąt 7"/>
          <p:cNvSpPr/>
          <p:nvPr/>
        </p:nvSpPr>
        <p:spPr>
          <a:xfrm>
            <a:off x="539750" y="2060575"/>
            <a:ext cx="8136706" cy="364331"/>
          </a:xfrm>
          <a:prstGeom prst="rect">
            <a:avLst/>
          </a:prstGeom>
        </p:spPr>
        <p:txBody>
          <a:bodyPr wrap="square">
            <a:spAutoFit/>
          </a:bodyPr>
          <a:lstStyle/>
          <a:p>
            <a:pPr algn="just">
              <a:lnSpc>
                <a:spcPts val="2100"/>
              </a:lnSpc>
              <a:defRPr/>
            </a:pPr>
            <a:r>
              <a:rPr lang="pl-PL" sz="2400" b="1" spc="-80" dirty="0" smtClean="0">
                <a:solidFill>
                  <a:srgbClr val="808080">
                    <a:lumMod val="75000"/>
                  </a:srgbClr>
                </a:solidFill>
              </a:rPr>
              <a:t>Ad. 9) Żądanie korzyści polega na:</a:t>
            </a:r>
            <a:endParaRPr lang="pl-PL" dirty="0"/>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1466152785"/>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24 </a:t>
            </a:r>
            <a:r>
              <a:rPr lang="pl-PL" altLang="pl-PL" sz="1100" dirty="0">
                <a:solidFill>
                  <a:srgbClr val="808080"/>
                </a:solidFill>
              </a:rPr>
              <a:t>\ </a:t>
            </a:r>
            <a:r>
              <a:rPr lang="pl-PL" altLang="pl-PL" sz="1100" dirty="0" smtClean="0">
                <a:solidFill>
                  <a:srgbClr val="808080"/>
                </a:solidFill>
              </a:rPr>
              <a:t>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2636838"/>
            <a:ext cx="8064896" cy="3600474"/>
          </a:xfrm>
          <a:prstGeom prst="rect">
            <a:avLst/>
          </a:prstGeom>
          <a:noFill/>
        </p:spPr>
        <p:txBody>
          <a:bodyPr lIns="0" tIns="0" rIns="0" bIns="0"/>
          <a:lstStyle/>
          <a:p>
            <a:pPr marL="285750" indent="-285750" algn="just">
              <a:spcAft>
                <a:spcPts val="300"/>
              </a:spcAft>
              <a:buFont typeface="Wingdings" panose="05000000000000000000" pitchFamily="2" charset="2"/>
              <a:buChar char="§"/>
            </a:pPr>
            <a:r>
              <a:rPr lang="pl-PL" sz="1800" dirty="0"/>
              <a:t>j</a:t>
            </a:r>
            <a:r>
              <a:rPr lang="pl-PL" sz="1800" dirty="0" smtClean="0"/>
              <a:t>est stosunkiem pomiędzy zachowaniem korupcyjnym a pełnieniem funkcji publicznej,</a:t>
            </a:r>
          </a:p>
          <a:p>
            <a:pPr marL="285750" indent="-285750" algn="just">
              <a:spcAft>
                <a:spcPts val="300"/>
              </a:spcAft>
              <a:buFont typeface="Wingdings" panose="05000000000000000000" pitchFamily="2" charset="2"/>
              <a:buChar char="§"/>
            </a:pPr>
            <a:r>
              <a:rPr lang="pl-PL" sz="1800" dirty="0"/>
              <a:t>n</a:t>
            </a:r>
            <a:r>
              <a:rPr lang="pl-PL" sz="1800" dirty="0" smtClean="0"/>
              <a:t>ie musi dotyczyć konkretnej decyzji w sprawie,</a:t>
            </a:r>
          </a:p>
          <a:p>
            <a:pPr marL="285750" indent="-285750" algn="just">
              <a:spcAft>
                <a:spcPts val="300"/>
              </a:spcAft>
              <a:buFont typeface="Wingdings" panose="05000000000000000000" pitchFamily="2" charset="2"/>
              <a:buChar char="§"/>
            </a:pPr>
            <a:r>
              <a:rPr lang="pl-PL" sz="1800" dirty="0"/>
              <a:t>m</a:t>
            </a:r>
            <a:r>
              <a:rPr lang="pl-PL" sz="1800" dirty="0" smtClean="0"/>
              <a:t>oże też polegać na zapewnieniu sobie przychylności osoby pełniącej funkcję publiczną, na którą liczy udzielający korzyści w przyszłości.</a:t>
            </a:r>
            <a:endParaRPr lang="pl-PL" sz="1800" dirty="0"/>
          </a:p>
        </p:txBody>
      </p:sp>
      <p:sp>
        <p:nvSpPr>
          <p:cNvPr id="8" name="Prostokąt 7"/>
          <p:cNvSpPr/>
          <p:nvPr/>
        </p:nvSpPr>
        <p:spPr>
          <a:xfrm>
            <a:off x="539750" y="2060575"/>
            <a:ext cx="8136706" cy="364331"/>
          </a:xfrm>
          <a:prstGeom prst="rect">
            <a:avLst/>
          </a:prstGeom>
        </p:spPr>
        <p:txBody>
          <a:bodyPr wrap="square">
            <a:spAutoFit/>
          </a:bodyPr>
          <a:lstStyle/>
          <a:p>
            <a:pPr algn="just">
              <a:lnSpc>
                <a:spcPts val="2100"/>
              </a:lnSpc>
              <a:defRPr/>
            </a:pPr>
            <a:r>
              <a:rPr lang="pl-PL" sz="2400" b="1" spc="-80" dirty="0" smtClean="0">
                <a:solidFill>
                  <a:srgbClr val="808080">
                    <a:lumMod val="75000"/>
                  </a:srgbClr>
                </a:solidFill>
              </a:rPr>
              <a:t>Ad. 10) Związek z pełnieniem funkcji publicznej</a:t>
            </a: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2793916397"/>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25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2636838"/>
            <a:ext cx="8064896" cy="3600474"/>
          </a:xfrm>
          <a:prstGeom prst="rect">
            <a:avLst/>
          </a:prstGeom>
          <a:noFill/>
        </p:spPr>
        <p:txBody>
          <a:bodyPr lIns="0" tIns="0" rIns="0" bIns="0"/>
          <a:lstStyle/>
          <a:p>
            <a:pPr algn="just">
              <a:spcAft>
                <a:spcPts val="300"/>
              </a:spcAft>
            </a:pPr>
            <a:r>
              <a:rPr lang="pl-PL" sz="2300" b="1" spc="-80" dirty="0" smtClean="0">
                <a:solidFill>
                  <a:srgbClr val="808080">
                    <a:lumMod val="75000"/>
                  </a:srgbClr>
                </a:solidFill>
              </a:rPr>
              <a:t>Ad. 11) Zachowanie </a:t>
            </a:r>
            <a:r>
              <a:rPr lang="pl-PL" sz="2300" b="1" spc="-80" dirty="0">
                <a:solidFill>
                  <a:srgbClr val="808080">
                    <a:lumMod val="75000"/>
                  </a:srgbClr>
                </a:solidFill>
              </a:rPr>
              <a:t>stanowiące naruszenie przepisów </a:t>
            </a:r>
            <a:r>
              <a:rPr lang="pl-PL" sz="2300" b="1" spc="-80" dirty="0" smtClean="0">
                <a:solidFill>
                  <a:srgbClr val="808080">
                    <a:lumMod val="75000"/>
                  </a:srgbClr>
                </a:solidFill>
              </a:rPr>
              <a:t>prawa</a:t>
            </a:r>
          </a:p>
          <a:p>
            <a:pPr algn="just">
              <a:spcAft>
                <a:spcPts val="300"/>
              </a:spcAft>
            </a:pPr>
            <a:endParaRPr lang="pl-PL" sz="2400" b="1" spc="-80" dirty="0">
              <a:solidFill>
                <a:srgbClr val="808080">
                  <a:lumMod val="75000"/>
                </a:srgbClr>
              </a:solidFill>
            </a:endParaRPr>
          </a:p>
          <a:p>
            <a:pPr marL="285750" indent="-285750" algn="just">
              <a:spcAft>
                <a:spcPts val="300"/>
              </a:spcAft>
              <a:buFont typeface="Wingdings" panose="05000000000000000000" pitchFamily="2" charset="2"/>
              <a:buChar char="§"/>
            </a:pPr>
            <a:r>
              <a:rPr lang="pl-PL" sz="1800" dirty="0"/>
              <a:t>obejmuje wszelkie obowiązujące normy prawne, w tym również takie, które wynikają z aktów normatywnych o charakterze wewnętrznym.</a:t>
            </a:r>
          </a:p>
          <a:p>
            <a:pPr marL="285750" indent="-285750" algn="just">
              <a:spcAft>
                <a:spcPts val="300"/>
              </a:spcAft>
              <a:buFont typeface="Wingdings" panose="05000000000000000000" pitchFamily="2" charset="2"/>
              <a:buChar char="§"/>
            </a:pPr>
            <a:endParaRPr lang="pl-PL" sz="1800" dirty="0"/>
          </a:p>
        </p:txBody>
      </p:sp>
      <p:sp>
        <p:nvSpPr>
          <p:cNvPr id="9" name="pole tekstowe 4"/>
          <p:cNvSpPr txBox="1">
            <a:spLocks noChangeArrowheads="1"/>
          </p:cNvSpPr>
          <p:nvPr/>
        </p:nvSpPr>
        <p:spPr bwMode="auto">
          <a:xfrm>
            <a:off x="7235825" y="6334041"/>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1552886601"/>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26\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1052736"/>
            <a:ext cx="8064896" cy="5184576"/>
          </a:xfrm>
          <a:prstGeom prst="rect">
            <a:avLst/>
          </a:prstGeom>
          <a:noFill/>
        </p:spPr>
        <p:txBody>
          <a:bodyPr lIns="0" tIns="0" rIns="0" bIns="0"/>
          <a:lstStyle/>
          <a:p>
            <a:pPr lvl="0" algn="just">
              <a:spcAft>
                <a:spcPts val="300"/>
              </a:spcAft>
            </a:pPr>
            <a:r>
              <a:rPr lang="pl-PL" sz="2400" b="1" spc="-80" dirty="0">
                <a:solidFill>
                  <a:srgbClr val="808080">
                    <a:lumMod val="75000"/>
                  </a:srgbClr>
                </a:solidFill>
              </a:rPr>
              <a:t>Przestępstwa korupcyjne stypizowane w Kodeksie karnym</a:t>
            </a:r>
          </a:p>
          <a:p>
            <a:pPr lvl="0" algn="just">
              <a:spcAft>
                <a:spcPts val="300"/>
              </a:spcAft>
            </a:pPr>
            <a:endParaRPr lang="pl-PL" sz="1600" b="1" spc="-80" dirty="0">
              <a:solidFill>
                <a:srgbClr val="808080">
                  <a:lumMod val="75000"/>
                </a:srgbClr>
              </a:solidFill>
            </a:endParaRPr>
          </a:p>
          <a:p>
            <a:pPr marL="342900" lvl="0" indent="-342900" algn="just">
              <a:spcAft>
                <a:spcPts val="300"/>
              </a:spcAft>
              <a:buFont typeface="+mj-lt"/>
              <a:buAutoNum type="arabicParenR"/>
            </a:pPr>
            <a:r>
              <a:rPr lang="pl-PL" sz="1800" b="1" u="sng" dirty="0">
                <a:solidFill>
                  <a:srgbClr val="000000"/>
                </a:solidFill>
              </a:rPr>
              <a:t>sprzedajność (łapownictwo bierne) - art. 228 §1 kk</a:t>
            </a:r>
          </a:p>
          <a:p>
            <a:pPr lvl="0" algn="just">
              <a:spcAft>
                <a:spcPts val="300"/>
              </a:spcAft>
            </a:pPr>
            <a:r>
              <a:rPr lang="pl-PL" sz="1600" dirty="0">
                <a:solidFill>
                  <a:srgbClr val="000000"/>
                </a:solidFill>
              </a:rPr>
              <a:t>Kto, w związku z pełnieniem funkcji publicznej, przyjmuje korzyść majątkową lub osobistą albo jej obietnicę, podlega karze pozbawiania wolności od 6 miesięcy do lat 8.</a:t>
            </a:r>
          </a:p>
          <a:p>
            <a:pPr lvl="0" algn="just">
              <a:spcAft>
                <a:spcPts val="300"/>
              </a:spcAft>
            </a:pPr>
            <a:r>
              <a:rPr lang="pl-PL" sz="1600" b="1" dirty="0">
                <a:solidFill>
                  <a:srgbClr val="000000"/>
                </a:solidFill>
              </a:rPr>
              <a:t>§3</a:t>
            </a:r>
            <a:r>
              <a:rPr lang="pl-PL" sz="1600" dirty="0">
                <a:solidFill>
                  <a:srgbClr val="000000"/>
                </a:solidFill>
              </a:rPr>
              <a:t>. Kto, w związku z pełnieniem funkcji publicznej, przyjmuje korzyść majątkową lub osobistą albo jej obietnicę za zachowanie stanowiące naruszenie przepisów prawa, podlega karze pozbawienia wolności od roku do lat 10.</a:t>
            </a:r>
          </a:p>
          <a:p>
            <a:pPr lvl="0">
              <a:spcAft>
                <a:spcPts val="300"/>
              </a:spcAft>
            </a:pPr>
            <a:r>
              <a:rPr lang="pl-PL" sz="1600" b="1" dirty="0">
                <a:solidFill>
                  <a:srgbClr val="000000"/>
                </a:solidFill>
              </a:rPr>
              <a:t>§4</a:t>
            </a:r>
            <a:r>
              <a:rPr lang="pl-PL" sz="1600" dirty="0">
                <a:solidFill>
                  <a:srgbClr val="000000"/>
                </a:solidFill>
              </a:rPr>
              <a:t>. Karze określonej w §3 podlega także ten, kto, w związku z pełnieniem funkcji publicznej, uzależnia wykonanie czynności służbowej od otrzymania korzyści majątkowej lub osobistej albo jej obietnicy lub takiej korzyści żąda.</a:t>
            </a:r>
          </a:p>
          <a:p>
            <a:pPr lvl="0">
              <a:spcAft>
                <a:spcPts val="300"/>
              </a:spcAft>
            </a:pPr>
            <a:r>
              <a:rPr lang="pl-PL" sz="1600" b="1" dirty="0">
                <a:solidFill>
                  <a:srgbClr val="000000"/>
                </a:solidFill>
              </a:rPr>
              <a:t>§5</a:t>
            </a:r>
            <a:r>
              <a:rPr lang="pl-PL" sz="1600" dirty="0">
                <a:solidFill>
                  <a:srgbClr val="000000"/>
                </a:solidFill>
              </a:rPr>
              <a:t>. Kto, w związku z pełnieniem funkcji publicznej, przyjmuje korzyść majątkową znacznej wartości albo jej obietnicę, podlega karze pozbawienia wolności od lat 2 do 12.</a:t>
            </a:r>
          </a:p>
          <a:p>
            <a:pPr lvl="0" algn="just"/>
            <a:r>
              <a:rPr lang="pl-PL" sz="1800" b="1" dirty="0">
                <a:solidFill>
                  <a:srgbClr val="000000"/>
                </a:solidFill>
              </a:rPr>
              <a:t>Reguła wzajemności</a:t>
            </a:r>
          </a:p>
          <a:p>
            <a:pPr lvl="0" algn="just"/>
            <a:r>
              <a:rPr lang="pl-PL" sz="1600" dirty="0">
                <a:solidFill>
                  <a:srgbClr val="000000"/>
                </a:solidFill>
              </a:rPr>
              <a:t>    </a:t>
            </a:r>
            <a:r>
              <a:rPr lang="pl-PL" sz="1600" i="1" dirty="0">
                <a:solidFill>
                  <a:srgbClr val="000000"/>
                </a:solidFill>
              </a:rPr>
              <a:t>Jeśli ty zrobiłeś dla mnie coś dobrego, to ja także zrobię coś dobrego dla ciebie</a:t>
            </a:r>
          </a:p>
          <a:p>
            <a:pPr marL="285750" lvl="0" indent="-285750" algn="just">
              <a:buFont typeface="Wingdings" panose="05000000000000000000" pitchFamily="2" charset="2"/>
              <a:buChar char="§"/>
            </a:pPr>
            <a:r>
              <a:rPr lang="pl-PL" sz="1600" dirty="0">
                <a:solidFill>
                  <a:srgbClr val="000000"/>
                </a:solidFill>
              </a:rPr>
              <a:t>Powszechnie stosowana w marketingu (darmowe próbki, drobiazgi promocyjne, degustacje itp.)</a:t>
            </a:r>
          </a:p>
          <a:p>
            <a:pPr marL="285750" lvl="0" indent="-285750" algn="just">
              <a:buFont typeface="Wingdings" panose="05000000000000000000" pitchFamily="2" charset="2"/>
              <a:buChar char="§"/>
            </a:pPr>
            <a:r>
              <a:rPr lang="pl-PL" sz="1600" dirty="0">
                <a:solidFill>
                  <a:srgbClr val="000000"/>
                </a:solidFill>
              </a:rPr>
              <a:t>Poczęstunki, prezenty z logo firmy, wycieczki zaproszenia na imprezy itp. dla partnerów </a:t>
            </a:r>
            <a:r>
              <a:rPr lang="pl-PL" sz="1600" dirty="0" smtClean="0">
                <a:solidFill>
                  <a:srgbClr val="000000"/>
                </a:solidFill>
              </a:rPr>
              <a:t>biznesowych</a:t>
            </a:r>
            <a:endParaRPr lang="pl-PL" sz="1600" dirty="0">
              <a:solidFill>
                <a:srgbClr val="000000"/>
              </a:solidFill>
            </a:endParaRPr>
          </a:p>
          <a:p>
            <a:pPr algn="just">
              <a:spcAft>
                <a:spcPts val="300"/>
              </a:spcAft>
            </a:pPr>
            <a:endParaRPr lang="pl-PL" sz="1800" dirty="0"/>
          </a:p>
        </p:txBody>
      </p:sp>
      <p:sp>
        <p:nvSpPr>
          <p:cNvPr id="9" name="pole tekstowe 4"/>
          <p:cNvSpPr txBox="1">
            <a:spLocks noChangeArrowheads="1"/>
          </p:cNvSpPr>
          <p:nvPr/>
        </p:nvSpPr>
        <p:spPr bwMode="auto">
          <a:xfrm>
            <a:off x="7235825" y="6334041"/>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1807663946"/>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50" y="6461479"/>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27</a:t>
            </a:r>
            <a:r>
              <a:rPr lang="pl-PL" altLang="pl-PL" sz="1100" dirty="0" smtClean="0">
                <a:solidFill>
                  <a:srgbClr val="808080"/>
                </a:solidFill>
                <a:latin typeface="Times New Roman" panose="02020603050405020304" pitchFamily="18" charset="0"/>
                <a:cs typeface="Times New Roman" panose="02020603050405020304" pitchFamily="18" charset="0"/>
              </a:rPr>
              <a:t>\</a:t>
            </a:r>
            <a:r>
              <a:rPr lang="pl-PL" altLang="pl-PL" sz="1100" dirty="0" smtClean="0">
                <a:solidFill>
                  <a:srgbClr val="808080"/>
                </a:solidFill>
              </a:rPr>
              <a:t> Przeciwdziałanie zjawiskom korupcyjnym w obszarze szkolnictwa wyższego</a:t>
            </a:r>
            <a:endParaRPr lang="pl-PL" altLang="pl-PL" sz="1100" b="1" dirty="0">
              <a:solidFill>
                <a:srgbClr val="808080"/>
              </a:solidFill>
            </a:endParaRPr>
          </a:p>
          <a:p>
            <a:pPr eaLnBrk="1" hangingPunct="1">
              <a:spcBef>
                <a:spcPct val="0"/>
              </a:spcBef>
              <a:buNone/>
            </a:pP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1124744"/>
            <a:ext cx="8064896" cy="4896544"/>
          </a:xfrm>
          <a:prstGeom prst="rect">
            <a:avLst/>
          </a:prstGeom>
          <a:noFill/>
        </p:spPr>
        <p:txBody>
          <a:bodyPr lIns="0" tIns="0" rIns="0" bIns="0"/>
          <a:lstStyle/>
          <a:p>
            <a:pPr lvl="0" algn="just">
              <a:spcAft>
                <a:spcPts val="300"/>
              </a:spcAft>
            </a:pPr>
            <a:r>
              <a:rPr lang="pl-PL" sz="2300" b="1" spc="-80" dirty="0">
                <a:solidFill>
                  <a:srgbClr val="808080">
                    <a:lumMod val="75000"/>
                  </a:srgbClr>
                </a:solidFill>
              </a:rPr>
              <a:t>Przestępstwa korupcyjne stypizowane w Kodeksie karnym (c.d.)</a:t>
            </a:r>
          </a:p>
          <a:p>
            <a:pPr marL="342900" lvl="0" indent="-342900">
              <a:spcAft>
                <a:spcPts val="300"/>
              </a:spcAft>
              <a:buFont typeface="+mj-lt"/>
              <a:buAutoNum type="arabicParenR" startAt="2"/>
            </a:pPr>
            <a:r>
              <a:rPr lang="pl-PL" sz="1800" b="1" u="sng" dirty="0">
                <a:solidFill>
                  <a:srgbClr val="000000"/>
                </a:solidFill>
              </a:rPr>
              <a:t>przekupstwo (łapownictwo czynne) – art. 229 §1</a:t>
            </a:r>
          </a:p>
          <a:p>
            <a:pPr lvl="0">
              <a:spcAft>
                <a:spcPts val="300"/>
              </a:spcAft>
            </a:pPr>
            <a:r>
              <a:rPr lang="pl-PL" sz="1600" dirty="0">
                <a:solidFill>
                  <a:srgbClr val="000000"/>
                </a:solidFill>
              </a:rPr>
              <a:t>Kto udziela albo obiecuje udzielić korzyści majątkowej lub osobistej osobie pełniącej funkcję publiczną w związku z pełnieniem tej funkcji, podlega karze pozbawienia wolności od 6 miesięcy do lat 8.</a:t>
            </a:r>
          </a:p>
          <a:p>
            <a:pPr lvl="0">
              <a:spcAft>
                <a:spcPts val="300"/>
              </a:spcAft>
            </a:pPr>
            <a:r>
              <a:rPr lang="pl-PL" sz="1600" b="1" dirty="0">
                <a:solidFill>
                  <a:srgbClr val="000000"/>
                </a:solidFill>
              </a:rPr>
              <a:t>§ 3. </a:t>
            </a:r>
            <a:r>
              <a:rPr lang="pl-PL" sz="1600" dirty="0">
                <a:solidFill>
                  <a:srgbClr val="000000"/>
                </a:solidFill>
              </a:rPr>
              <a:t>Jeżeli sprawca czynu określonego w § 1 działa, aby skłonić osobę pełniącą funkcję publiczną do naruszenia przepisów prawa lub udziela albo obiecuje udzielić takiej osobie korzyści majątkowej lub osobistej za naruszenie przepisów prawa, podlega karze pozbawienia wolności od roku do lat 10.</a:t>
            </a:r>
          </a:p>
          <a:p>
            <a:pPr lvl="0">
              <a:spcAft>
                <a:spcPts val="300"/>
              </a:spcAft>
            </a:pPr>
            <a:r>
              <a:rPr lang="pl-PL" sz="1600" b="1" dirty="0">
                <a:solidFill>
                  <a:srgbClr val="000000"/>
                </a:solidFill>
              </a:rPr>
              <a:t>§ 4. </a:t>
            </a:r>
            <a:r>
              <a:rPr lang="pl-PL" sz="1600" dirty="0">
                <a:solidFill>
                  <a:srgbClr val="000000"/>
                </a:solidFill>
              </a:rPr>
              <a:t>Kto osobie pełniącej funkcję publiczną, w związku z pełnieniem tej funkcji, udziela albo obiecuje udzielić korzyści majątkowej znacznej wartości, podlega karze pozbawienia wolności od lat 2 do 12.</a:t>
            </a:r>
            <a:r>
              <a:rPr lang="pl-PL" sz="1600" b="1" dirty="0">
                <a:solidFill>
                  <a:srgbClr val="000000"/>
                </a:solidFill>
              </a:rPr>
              <a:t> </a:t>
            </a:r>
          </a:p>
          <a:p>
            <a:pPr lvl="0" algn="just"/>
            <a:r>
              <a:rPr lang="pl-PL" sz="1800" b="1" dirty="0">
                <a:solidFill>
                  <a:srgbClr val="000000"/>
                </a:solidFill>
              </a:rPr>
              <a:t>Łapówkarstwo</a:t>
            </a:r>
            <a:r>
              <a:rPr lang="pl-PL" sz="1800" dirty="0">
                <a:solidFill>
                  <a:srgbClr val="000000"/>
                </a:solidFill>
              </a:rPr>
              <a:t> – </a:t>
            </a:r>
            <a:r>
              <a:rPr lang="pl-PL" sz="1800" i="1" dirty="0">
                <a:solidFill>
                  <a:srgbClr val="000000"/>
                </a:solidFill>
              </a:rPr>
              <a:t>transakcja „coś za coś”</a:t>
            </a:r>
            <a:r>
              <a:rPr lang="pl-PL" sz="1800" dirty="0">
                <a:solidFill>
                  <a:srgbClr val="000000"/>
                </a:solidFill>
              </a:rPr>
              <a:t>:</a:t>
            </a:r>
          </a:p>
          <a:p>
            <a:pPr marL="285750" lvl="0" indent="-285750" algn="just">
              <a:buFont typeface="Wingdings" panose="05000000000000000000" pitchFamily="2" charset="2"/>
              <a:buChar char="§"/>
            </a:pPr>
            <a:r>
              <a:rPr lang="pl-PL" sz="1600" dirty="0">
                <a:solidFill>
                  <a:srgbClr val="000000"/>
                </a:solidFill>
              </a:rPr>
              <a:t>Przyjęcie / żądanie korzyści lub obietnicy</a:t>
            </a:r>
          </a:p>
          <a:p>
            <a:pPr marL="285750" lvl="0" indent="-285750" algn="just">
              <a:buFont typeface="Wingdings" panose="05000000000000000000" pitchFamily="2" charset="2"/>
              <a:buChar char="§"/>
            </a:pPr>
            <a:r>
              <a:rPr lang="pl-PL" sz="1600" dirty="0">
                <a:solidFill>
                  <a:srgbClr val="000000"/>
                </a:solidFill>
              </a:rPr>
              <a:t>Majątkowej lub osobistej</a:t>
            </a:r>
          </a:p>
          <a:p>
            <a:pPr marL="342900" lvl="0" indent="-342900" algn="just">
              <a:buFont typeface="Wingdings" panose="05000000000000000000" pitchFamily="2" charset="2"/>
              <a:buChar char="Ø"/>
            </a:pPr>
            <a:r>
              <a:rPr lang="pl-PL" sz="1600" dirty="0">
                <a:solidFill>
                  <a:srgbClr val="000000"/>
                </a:solidFill>
              </a:rPr>
              <a:t>za działanie w wykonywaniu funkcji publicznej (np. wydanie decyzji, przyznanie zamówienia, przyspieszenie załatwienia sprawy)</a:t>
            </a:r>
          </a:p>
          <a:p>
            <a:pPr marL="342900" lvl="0" indent="-342900" algn="just">
              <a:buFont typeface="Wingdings" panose="05000000000000000000" pitchFamily="2" charset="2"/>
              <a:buChar char="Ø"/>
            </a:pPr>
            <a:r>
              <a:rPr lang="pl-PL" sz="1600" dirty="0">
                <a:solidFill>
                  <a:srgbClr val="000000"/>
                </a:solidFill>
              </a:rPr>
              <a:t>za zaniechanie działania (np. odstąpienie od kontroli czy ukarania mandatem)</a:t>
            </a:r>
          </a:p>
        </p:txBody>
      </p:sp>
      <p:sp>
        <p:nvSpPr>
          <p:cNvPr id="9" name="pole tekstowe 4"/>
          <p:cNvSpPr txBox="1">
            <a:spLocks noChangeArrowheads="1"/>
          </p:cNvSpPr>
          <p:nvPr/>
        </p:nvSpPr>
        <p:spPr bwMode="auto">
          <a:xfrm>
            <a:off x="7235825" y="6334041"/>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3305310671"/>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80292" y="6335713"/>
            <a:ext cx="66555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28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1556792"/>
            <a:ext cx="8064896" cy="4320480"/>
          </a:xfrm>
          <a:prstGeom prst="rect">
            <a:avLst/>
          </a:prstGeom>
          <a:noFill/>
        </p:spPr>
        <p:txBody>
          <a:bodyPr lIns="0" tIns="0" rIns="0" bIns="0"/>
          <a:lstStyle/>
          <a:p>
            <a:pPr algn="just">
              <a:spcAft>
                <a:spcPts val="300"/>
              </a:spcAft>
            </a:pPr>
            <a:endParaRPr lang="pl-PL" sz="1800" dirty="0" smtClean="0"/>
          </a:p>
          <a:p>
            <a:pPr algn="just">
              <a:spcAft>
                <a:spcPts val="300"/>
              </a:spcAft>
            </a:pPr>
            <a:endParaRPr lang="pl-PL" sz="1800" dirty="0" smtClean="0"/>
          </a:p>
          <a:p>
            <a:pPr algn="just">
              <a:spcAft>
                <a:spcPts val="300"/>
              </a:spcAft>
            </a:pPr>
            <a:r>
              <a:rPr lang="pl-PL" sz="2400" b="1" spc="-80" dirty="0">
                <a:solidFill>
                  <a:srgbClr val="808080">
                    <a:lumMod val="75000"/>
                  </a:srgbClr>
                </a:solidFill>
              </a:rPr>
              <a:t>Klauzula niekaralności </a:t>
            </a:r>
            <a:r>
              <a:rPr lang="pl-PL" sz="2400" b="1" spc="-80" dirty="0" smtClean="0">
                <a:solidFill>
                  <a:srgbClr val="808080">
                    <a:lumMod val="75000"/>
                  </a:srgbClr>
                </a:solidFill>
              </a:rPr>
              <a:t>- </a:t>
            </a:r>
            <a:r>
              <a:rPr lang="pl-PL" sz="2400" b="1" spc="-80" dirty="0">
                <a:solidFill>
                  <a:srgbClr val="808080">
                    <a:lumMod val="75000"/>
                  </a:srgbClr>
                </a:solidFill>
              </a:rPr>
              <a:t>art. 229 </a:t>
            </a:r>
            <a:r>
              <a:rPr lang="pl-PL" sz="2400" b="1" spc="-80" dirty="0" smtClean="0">
                <a:solidFill>
                  <a:srgbClr val="808080">
                    <a:lumMod val="75000"/>
                  </a:srgbClr>
                </a:solidFill>
              </a:rPr>
              <a:t>§ 6 kk</a:t>
            </a:r>
          </a:p>
          <a:p>
            <a:pPr algn="just">
              <a:spcAft>
                <a:spcPts val="300"/>
              </a:spcAft>
            </a:pPr>
            <a:endParaRPr lang="pl-PL" sz="2400" b="1" spc="-80" dirty="0" smtClean="0">
              <a:solidFill>
                <a:srgbClr val="808080">
                  <a:lumMod val="75000"/>
                </a:srgbClr>
              </a:solidFill>
            </a:endParaRPr>
          </a:p>
          <a:p>
            <a:pPr algn="just">
              <a:spcAft>
                <a:spcPts val="300"/>
              </a:spcAft>
            </a:pPr>
            <a:r>
              <a:rPr lang="pl-PL" sz="1800" dirty="0" smtClean="0"/>
              <a:t>Nie </a:t>
            </a:r>
            <a:r>
              <a:rPr lang="pl-PL" sz="1800" dirty="0"/>
              <a:t>podlega karze sprawca przestępstwa określonego w § 1-5, jeżeli korzyść majątkowa lub osobista albo ich obietnica zostały przyjęte przez osobę pełniącą funkcję publiczną, a sprawca zawiadomił o tym fakcie organ powołany do ścigania przestępstw i ujawnił wszystkie istotne okoliczności przestępstwa, zanim organ ten o nim się dowiedział. </a:t>
            </a:r>
          </a:p>
          <a:p>
            <a:pPr>
              <a:spcAft>
                <a:spcPts val="300"/>
              </a:spcAft>
            </a:pPr>
            <a:endParaRPr lang="pl-PL" sz="1800" dirty="0"/>
          </a:p>
          <a:p>
            <a:pPr>
              <a:spcAft>
                <a:spcPts val="300"/>
              </a:spcAft>
            </a:pPr>
            <a:endParaRPr lang="pl-PL" sz="1800" dirty="0"/>
          </a:p>
          <a:p>
            <a:pPr>
              <a:spcAft>
                <a:spcPts val="300"/>
              </a:spcAft>
            </a:pPr>
            <a:endParaRPr lang="pl-PL" sz="1800" dirty="0"/>
          </a:p>
        </p:txBody>
      </p:sp>
      <p:sp>
        <p:nvSpPr>
          <p:cNvPr id="9" name="pole tekstowe 4"/>
          <p:cNvSpPr txBox="1">
            <a:spLocks noChangeArrowheads="1"/>
          </p:cNvSpPr>
          <p:nvPr/>
        </p:nvSpPr>
        <p:spPr bwMode="auto">
          <a:xfrm>
            <a:off x="7235825" y="6334041"/>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2883131390"/>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29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1556792"/>
            <a:ext cx="8064896" cy="4176464"/>
          </a:xfrm>
          <a:prstGeom prst="rect">
            <a:avLst/>
          </a:prstGeom>
          <a:noFill/>
        </p:spPr>
        <p:txBody>
          <a:bodyPr lIns="0" tIns="0" rIns="0" bIns="0"/>
          <a:lstStyle/>
          <a:p>
            <a:pPr lvl="0" algn="just">
              <a:spcAft>
                <a:spcPts val="300"/>
              </a:spcAft>
            </a:pPr>
            <a:r>
              <a:rPr lang="pl-PL" sz="2400" b="1" spc="-80" dirty="0">
                <a:solidFill>
                  <a:srgbClr val="808080">
                    <a:lumMod val="75000"/>
                  </a:srgbClr>
                </a:solidFill>
              </a:rPr>
              <a:t>Przestępstwa korupcyjne stypizowane w Kodeksie karnym (c.d.)</a:t>
            </a:r>
          </a:p>
          <a:p>
            <a:pPr lvl="0" algn="just">
              <a:spcAft>
                <a:spcPts val="300"/>
              </a:spcAft>
            </a:pPr>
            <a:endParaRPr lang="pl-PL" sz="1800" dirty="0">
              <a:solidFill>
                <a:srgbClr val="000000"/>
              </a:solidFill>
            </a:endParaRPr>
          </a:p>
          <a:p>
            <a:pPr marL="342900" lvl="0" indent="-342900" algn="just">
              <a:spcAft>
                <a:spcPts val="300"/>
              </a:spcAft>
              <a:buFont typeface="+mj-lt"/>
              <a:buAutoNum type="arabicParenR" startAt="3"/>
            </a:pPr>
            <a:r>
              <a:rPr lang="pl-PL" sz="1800" b="1" u="sng" dirty="0">
                <a:solidFill>
                  <a:srgbClr val="000000"/>
                </a:solidFill>
              </a:rPr>
              <a:t>płatna protekcja - art. 230 § 1 kk</a:t>
            </a:r>
          </a:p>
          <a:p>
            <a:pPr lvl="0" algn="just">
              <a:spcAft>
                <a:spcPts val="300"/>
              </a:spcAft>
            </a:pPr>
            <a:r>
              <a:rPr lang="pl-PL" sz="1800" dirty="0">
                <a:solidFill>
                  <a:srgbClr val="000000"/>
                </a:solidFill>
              </a:rPr>
              <a:t>Kto, powołując się na wpływy w instytucji państwowej, samorządowej, organizacji międzynarodowej albo krajowej lub w zagranicznej jednostce organizacyjnej dysponującej środkami publicznymi albo wywołując przekonanie innej osoby lub utwierdzając ją w przekonaniu o istnieniu takich wpływów, podejmuje się pośrednictwa w załatwieniu sprawy w zamian za korzyść majątkową lub osobistą albo jej obietnicę, podlega karze pozbawienia wolności od 6 miesięcy do lat 8</a:t>
            </a:r>
            <a:r>
              <a:rPr lang="pl-PL" sz="1800" dirty="0" smtClean="0">
                <a:solidFill>
                  <a:srgbClr val="000000"/>
                </a:solidFill>
              </a:rPr>
              <a:t>.</a:t>
            </a:r>
            <a:endParaRPr lang="pl-PL" sz="1800" dirty="0"/>
          </a:p>
        </p:txBody>
      </p:sp>
      <p:sp>
        <p:nvSpPr>
          <p:cNvPr id="9" name="pole tekstowe 4"/>
          <p:cNvSpPr txBox="1">
            <a:spLocks noChangeArrowheads="1"/>
          </p:cNvSpPr>
          <p:nvPr/>
        </p:nvSpPr>
        <p:spPr bwMode="auto">
          <a:xfrm>
            <a:off x="7235825" y="6334041"/>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287671421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5"/>
            <a:ext cx="8370192" cy="1885131"/>
          </a:xfrm>
          <a:prstGeom prst="rect">
            <a:avLst/>
          </a:prstGeom>
          <a:noFill/>
        </p:spPr>
        <p:txBody>
          <a:bodyPr wrap="square"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03 </a:t>
            </a:r>
            <a:r>
              <a:rPr lang="pl-PL" altLang="pl-PL" sz="1100" dirty="0">
                <a:solidFill>
                  <a:srgbClr val="808080"/>
                </a:solidFill>
              </a:rPr>
              <a:t>\ </a:t>
            </a:r>
            <a:r>
              <a:rPr lang="pl-PL" altLang="pl-PL" sz="1100" dirty="0" smtClean="0">
                <a:solidFill>
                  <a:srgbClr val="808080"/>
                </a:solidFill>
              </a:rPr>
              <a:t>Przeciwdziałanie zjawiskom korupcyjnym w obszarze szkolnictwa wyższego</a:t>
            </a:r>
            <a:endParaRPr lang="pl-PL" altLang="pl-PL" sz="1100" b="1" dirty="0">
              <a:solidFill>
                <a:srgbClr val="808080"/>
              </a:solidFill>
            </a:endParaRPr>
          </a:p>
        </p:txBody>
      </p:sp>
      <p:sp>
        <p:nvSpPr>
          <p:cNvPr id="7173"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22288" y="2590800"/>
            <a:ext cx="7994650" cy="1990328"/>
          </a:xfrm>
          <a:prstGeom prst="rect">
            <a:avLst/>
          </a:prstGeom>
          <a:noFill/>
        </p:spPr>
        <p:txBody>
          <a:bodyPr lIns="0" tIns="0" rIns="0" bIns="0"/>
          <a:lstStyle/>
          <a:p>
            <a:pPr algn="ctr"/>
            <a:r>
              <a:rPr lang="pl-PL" sz="3200" i="1" dirty="0" smtClean="0"/>
              <a:t>Oczekiwania </a:t>
            </a:r>
          </a:p>
          <a:p>
            <a:pPr algn="ctr"/>
            <a:r>
              <a:rPr lang="pl-PL" sz="3200" i="1" dirty="0"/>
              <a:t>u</a:t>
            </a:r>
            <a:r>
              <a:rPr lang="pl-PL" sz="3200" i="1" dirty="0" smtClean="0"/>
              <a:t>czestników szkolenia</a:t>
            </a:r>
            <a:endParaRPr lang="pl-PL" sz="3200" i="1" dirty="0"/>
          </a:p>
        </p:txBody>
      </p:sp>
    </p:spTree>
    <p:extLst>
      <p:ext uri="{BB962C8B-B14F-4D97-AF65-F5344CB8AC3E}">
        <p14:creationId xmlns:p14="http://schemas.microsoft.com/office/powerpoint/2010/main" val="193759885"/>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30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1556792"/>
            <a:ext cx="8064896" cy="4032448"/>
          </a:xfrm>
          <a:prstGeom prst="rect">
            <a:avLst/>
          </a:prstGeom>
          <a:noFill/>
        </p:spPr>
        <p:txBody>
          <a:bodyPr lIns="0" tIns="0" rIns="0" bIns="0"/>
          <a:lstStyle/>
          <a:p>
            <a:pPr algn="just">
              <a:spcAft>
                <a:spcPts val="300"/>
              </a:spcAft>
            </a:pPr>
            <a:r>
              <a:rPr lang="pl-PL" sz="2400" b="1" spc="-80" dirty="0">
                <a:solidFill>
                  <a:srgbClr val="808080">
                    <a:lumMod val="75000"/>
                  </a:srgbClr>
                </a:solidFill>
              </a:rPr>
              <a:t>Przestępstwa korupcyjne stypizowane w Kodeksie karnym (c.d.)</a:t>
            </a:r>
          </a:p>
          <a:p>
            <a:pPr algn="just">
              <a:spcAft>
                <a:spcPts val="300"/>
              </a:spcAft>
            </a:pPr>
            <a:endParaRPr lang="pl-PL" sz="1800" dirty="0"/>
          </a:p>
          <a:p>
            <a:pPr marL="342900" indent="-342900" algn="just">
              <a:spcAft>
                <a:spcPts val="300"/>
              </a:spcAft>
              <a:buFont typeface="+mj-lt"/>
              <a:buAutoNum type="arabicParenR" startAt="4"/>
            </a:pPr>
            <a:r>
              <a:rPr lang="pl-PL" sz="1800" b="1" u="sng" dirty="0"/>
              <a:t>czynna płatna protekcja, handel wpływami - art. 230a § 1 kk</a:t>
            </a:r>
          </a:p>
          <a:p>
            <a:pPr algn="just">
              <a:spcAft>
                <a:spcPts val="300"/>
              </a:spcAft>
            </a:pPr>
            <a:r>
              <a:rPr lang="pl-PL" sz="1800" dirty="0"/>
              <a:t>Kto udziela albo obiecuje udzielić korzyści majątkowej lub osobistej w zamian za pośrednictwo w załatwieniu sprawy w instytucji państwowej, samorządowej, organizacji międzynarodowej albo krajowej lub w zagranicznej jednostce organizacyjnej dysponującej środkami publicznymi, polegające na bezprawnym wywarciu wpływu na decyzję, działanie lub zaniechanie osoby pełniącej funkcję publiczną, w związku z pełnieniem tej funkcji, podlega karze pozbawienia wolności od 6 miesięcy do lat 8.</a:t>
            </a:r>
          </a:p>
          <a:p>
            <a:pPr algn="just">
              <a:spcAft>
                <a:spcPts val="300"/>
              </a:spcAft>
            </a:pPr>
            <a:endParaRPr lang="pl-PL" sz="1800" dirty="0"/>
          </a:p>
          <a:p>
            <a:pPr algn="just">
              <a:spcAft>
                <a:spcPts val="300"/>
              </a:spcAft>
            </a:pPr>
            <a:endParaRPr lang="pl-PL" sz="1800" dirty="0"/>
          </a:p>
          <a:p>
            <a:pPr>
              <a:spcAft>
                <a:spcPts val="300"/>
              </a:spcAft>
            </a:pPr>
            <a:endParaRPr lang="pl-PL" sz="1800" dirty="0"/>
          </a:p>
          <a:p>
            <a:pPr>
              <a:spcAft>
                <a:spcPts val="300"/>
              </a:spcAft>
            </a:pPr>
            <a:endParaRPr lang="pl-PL" sz="1800" dirty="0"/>
          </a:p>
          <a:p>
            <a:pPr>
              <a:spcAft>
                <a:spcPts val="300"/>
              </a:spcAft>
            </a:pPr>
            <a:endParaRPr lang="pl-PL" sz="1800" dirty="0"/>
          </a:p>
        </p:txBody>
      </p:sp>
      <p:sp>
        <p:nvSpPr>
          <p:cNvPr id="9" name="pole tekstowe 4"/>
          <p:cNvSpPr txBox="1">
            <a:spLocks noChangeArrowheads="1"/>
          </p:cNvSpPr>
          <p:nvPr/>
        </p:nvSpPr>
        <p:spPr bwMode="auto">
          <a:xfrm>
            <a:off x="7235825" y="6334041"/>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179943847"/>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31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1556792"/>
            <a:ext cx="8064896" cy="3456384"/>
          </a:xfrm>
          <a:prstGeom prst="rect">
            <a:avLst/>
          </a:prstGeom>
          <a:noFill/>
        </p:spPr>
        <p:txBody>
          <a:bodyPr lIns="0" tIns="0" rIns="0" bIns="0"/>
          <a:lstStyle/>
          <a:p>
            <a:pPr algn="just">
              <a:spcAft>
                <a:spcPts val="300"/>
              </a:spcAft>
            </a:pPr>
            <a:endParaRPr lang="pl-PL" sz="2400" b="1" spc="-80" dirty="0" smtClean="0">
              <a:solidFill>
                <a:srgbClr val="808080">
                  <a:lumMod val="75000"/>
                </a:srgbClr>
              </a:solidFill>
            </a:endParaRPr>
          </a:p>
          <a:p>
            <a:pPr algn="just">
              <a:spcAft>
                <a:spcPts val="300"/>
              </a:spcAft>
            </a:pPr>
            <a:r>
              <a:rPr lang="pl-PL" sz="2400" b="1" spc="-80" dirty="0" smtClean="0">
                <a:solidFill>
                  <a:srgbClr val="808080">
                    <a:lumMod val="75000"/>
                  </a:srgbClr>
                </a:solidFill>
              </a:rPr>
              <a:t>Klauzula </a:t>
            </a:r>
            <a:r>
              <a:rPr lang="pl-PL" sz="2400" b="1" spc="-80" dirty="0">
                <a:solidFill>
                  <a:srgbClr val="808080">
                    <a:lumMod val="75000"/>
                  </a:srgbClr>
                </a:solidFill>
              </a:rPr>
              <a:t>niekaralności - art. </a:t>
            </a:r>
            <a:r>
              <a:rPr lang="pl-PL" sz="2400" b="1" spc="-80" dirty="0" smtClean="0">
                <a:solidFill>
                  <a:srgbClr val="808080">
                    <a:lumMod val="75000"/>
                  </a:srgbClr>
                </a:solidFill>
              </a:rPr>
              <a:t>230a § 3 kk</a:t>
            </a:r>
          </a:p>
          <a:p>
            <a:pPr algn="just">
              <a:spcAft>
                <a:spcPts val="300"/>
              </a:spcAft>
            </a:pPr>
            <a:endParaRPr lang="pl-PL" sz="2400" b="1" spc="-80" dirty="0">
              <a:solidFill>
                <a:srgbClr val="808080">
                  <a:lumMod val="75000"/>
                </a:srgbClr>
              </a:solidFill>
            </a:endParaRPr>
          </a:p>
          <a:p>
            <a:pPr algn="just">
              <a:spcAft>
                <a:spcPts val="300"/>
              </a:spcAft>
            </a:pPr>
            <a:r>
              <a:rPr lang="pl-PL" sz="1800" dirty="0" smtClean="0"/>
              <a:t>Nie </a:t>
            </a:r>
            <a:r>
              <a:rPr lang="pl-PL" sz="1800" dirty="0"/>
              <a:t>podlega karze sprawca przestępstwa określonego w § 1 albo w § 2, jeżeli korzyść majątkowa lub osobista albo ich obietnica zostały przyjęte, a sprawca zawiadomił o tym fakcie organ powołany do ścigania przestępstw i ujawnił wszystkie istotne okoliczności przestępstwa, zanim organ ten o nim się dowiedział.</a:t>
            </a:r>
          </a:p>
          <a:p>
            <a:pPr algn="just">
              <a:spcAft>
                <a:spcPts val="300"/>
              </a:spcAft>
            </a:pPr>
            <a:endParaRPr lang="pl-PL" sz="1800" dirty="0"/>
          </a:p>
          <a:p>
            <a:pPr>
              <a:spcAft>
                <a:spcPts val="300"/>
              </a:spcAft>
            </a:pPr>
            <a:endParaRPr lang="pl-PL" sz="1800" dirty="0"/>
          </a:p>
          <a:p>
            <a:pPr>
              <a:spcAft>
                <a:spcPts val="300"/>
              </a:spcAft>
            </a:pPr>
            <a:endParaRPr lang="pl-PL" sz="1800" dirty="0"/>
          </a:p>
          <a:p>
            <a:pPr>
              <a:spcAft>
                <a:spcPts val="300"/>
              </a:spcAft>
            </a:pPr>
            <a:endParaRPr lang="pl-PL" sz="1800" dirty="0"/>
          </a:p>
        </p:txBody>
      </p:sp>
      <p:sp>
        <p:nvSpPr>
          <p:cNvPr id="9" name="pole tekstowe 4"/>
          <p:cNvSpPr txBox="1">
            <a:spLocks noChangeArrowheads="1"/>
          </p:cNvSpPr>
          <p:nvPr/>
        </p:nvSpPr>
        <p:spPr bwMode="auto">
          <a:xfrm>
            <a:off x="7235825" y="6334041"/>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3782770464"/>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32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23045" y="1484784"/>
            <a:ext cx="8064896" cy="4680520"/>
          </a:xfrm>
          <a:prstGeom prst="rect">
            <a:avLst/>
          </a:prstGeom>
          <a:noFill/>
        </p:spPr>
        <p:txBody>
          <a:bodyPr lIns="0" tIns="0" rIns="0" bIns="0"/>
          <a:lstStyle/>
          <a:p>
            <a:pPr lvl="0" algn="just">
              <a:spcAft>
                <a:spcPts val="300"/>
              </a:spcAft>
            </a:pPr>
            <a:r>
              <a:rPr lang="pl-PL" sz="2400" b="1" spc="-80" dirty="0">
                <a:solidFill>
                  <a:srgbClr val="808080">
                    <a:lumMod val="75000"/>
                  </a:srgbClr>
                </a:solidFill>
              </a:rPr>
              <a:t>Przestępstwa korupcyjne stypizowane w Kodeksie karnym (c.d.)</a:t>
            </a:r>
          </a:p>
          <a:p>
            <a:pPr lvl="0" algn="just">
              <a:spcAft>
                <a:spcPts val="300"/>
              </a:spcAft>
            </a:pPr>
            <a:endParaRPr lang="pl-PL" sz="1800" b="1" u="sng" dirty="0">
              <a:solidFill>
                <a:srgbClr val="000000"/>
              </a:solidFill>
            </a:endParaRPr>
          </a:p>
          <a:p>
            <a:pPr marL="342900" lvl="0" indent="-342900" algn="just">
              <a:spcAft>
                <a:spcPts val="300"/>
              </a:spcAft>
              <a:buFont typeface="+mj-lt"/>
              <a:buAutoNum type="arabicParenR"/>
            </a:pPr>
            <a:r>
              <a:rPr lang="pl-PL" sz="1800" b="1" u="sng" dirty="0">
                <a:solidFill>
                  <a:srgbClr val="000000"/>
                </a:solidFill>
              </a:rPr>
              <a:t>przekroczenie uprawnień - art. 231 § 1 kk</a:t>
            </a:r>
          </a:p>
          <a:p>
            <a:pPr lvl="0" algn="just">
              <a:spcAft>
                <a:spcPts val="300"/>
              </a:spcAft>
            </a:pPr>
            <a:endParaRPr lang="pl-PL" sz="1800" b="1" u="sng" dirty="0">
              <a:solidFill>
                <a:srgbClr val="000000"/>
              </a:solidFill>
            </a:endParaRPr>
          </a:p>
          <a:p>
            <a:pPr lvl="0" algn="just">
              <a:spcAft>
                <a:spcPts val="300"/>
              </a:spcAft>
            </a:pPr>
            <a:r>
              <a:rPr lang="pl-PL" sz="1800" dirty="0">
                <a:solidFill>
                  <a:srgbClr val="000000"/>
                </a:solidFill>
              </a:rPr>
              <a:t>Funkcjonariusz publiczny, który, przekraczając swoje uprawnienia lub nie dopełniając obowiązków, działa na szkodę interesu publicznego lub prywatnego, podlega karze pozbawienia wolności do lat 3.</a:t>
            </a:r>
          </a:p>
          <a:p>
            <a:pPr lvl="0" algn="just">
              <a:spcAft>
                <a:spcPts val="300"/>
              </a:spcAft>
            </a:pPr>
            <a:endParaRPr lang="pl-PL" sz="1800" dirty="0">
              <a:solidFill>
                <a:srgbClr val="000000"/>
              </a:solidFill>
            </a:endParaRPr>
          </a:p>
          <a:p>
            <a:pPr lvl="0" algn="just">
              <a:spcAft>
                <a:spcPts val="300"/>
              </a:spcAft>
            </a:pPr>
            <a:r>
              <a:rPr lang="pl-PL" sz="1800" dirty="0">
                <a:solidFill>
                  <a:srgbClr val="000000"/>
                </a:solidFill>
              </a:rPr>
              <a:t>§ 2. Jeżeli sprawca dopuszcza się czynu określonego w § 1 w celu osiągnięcia korzyści majątkowej lub osobistej, podlega karze pozbawienia wolności od roku do lat 10.</a:t>
            </a:r>
          </a:p>
          <a:p>
            <a:pPr algn="just">
              <a:spcAft>
                <a:spcPts val="300"/>
              </a:spcAft>
            </a:pPr>
            <a:endParaRPr lang="pl-PL" sz="1800" dirty="0"/>
          </a:p>
          <a:p>
            <a:pPr algn="just">
              <a:spcAft>
                <a:spcPts val="300"/>
              </a:spcAft>
            </a:pPr>
            <a:r>
              <a:rPr lang="pl-PL" sz="1800" dirty="0" smtClean="0"/>
              <a:t> </a:t>
            </a:r>
          </a:p>
        </p:txBody>
      </p:sp>
      <p:sp>
        <p:nvSpPr>
          <p:cNvPr id="9" name="pole tekstowe 4"/>
          <p:cNvSpPr txBox="1">
            <a:spLocks noChangeArrowheads="1"/>
          </p:cNvSpPr>
          <p:nvPr/>
        </p:nvSpPr>
        <p:spPr bwMode="auto">
          <a:xfrm>
            <a:off x="7235825" y="6334041"/>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3552189567"/>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33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23045" y="1484784"/>
            <a:ext cx="8064896" cy="4680520"/>
          </a:xfrm>
          <a:prstGeom prst="rect">
            <a:avLst/>
          </a:prstGeom>
          <a:noFill/>
        </p:spPr>
        <p:txBody>
          <a:bodyPr lIns="0" tIns="0" rIns="0" bIns="0"/>
          <a:lstStyle/>
          <a:p>
            <a:pPr algn="just">
              <a:spcAft>
                <a:spcPts val="300"/>
              </a:spcAft>
            </a:pPr>
            <a:r>
              <a:rPr lang="pl-PL" sz="2400" b="1" spc="-80" dirty="0">
                <a:solidFill>
                  <a:srgbClr val="808080">
                    <a:lumMod val="75000"/>
                  </a:srgbClr>
                </a:solidFill>
              </a:rPr>
              <a:t>Zadanie</a:t>
            </a:r>
          </a:p>
          <a:p>
            <a:pPr algn="just">
              <a:spcAft>
                <a:spcPts val="300"/>
              </a:spcAft>
            </a:pPr>
            <a:endParaRPr lang="pl-PL" sz="2400" b="1" spc="-80" dirty="0">
              <a:solidFill>
                <a:srgbClr val="808080">
                  <a:lumMod val="75000"/>
                </a:srgbClr>
              </a:solidFill>
            </a:endParaRPr>
          </a:p>
          <a:p>
            <a:pPr lvl="0" algn="just">
              <a:lnSpc>
                <a:spcPts val="2100"/>
              </a:lnSpc>
              <a:defRPr/>
            </a:pPr>
            <a:r>
              <a:rPr lang="pl-PL" sz="1800" b="1" dirty="0">
                <a:solidFill>
                  <a:srgbClr val="000000"/>
                </a:solidFill>
              </a:rPr>
              <a:t>Czy członek komisji przetargowej powinien się wyłączyć, jeśli łączy/-</a:t>
            </a:r>
            <a:r>
              <a:rPr lang="pl-PL" sz="1800" b="1" dirty="0" err="1">
                <a:solidFill>
                  <a:srgbClr val="000000"/>
                </a:solidFill>
              </a:rPr>
              <a:t>ła</a:t>
            </a:r>
            <a:r>
              <a:rPr lang="pl-PL" sz="1800" b="1" dirty="0">
                <a:solidFill>
                  <a:srgbClr val="000000"/>
                </a:solidFill>
              </a:rPr>
              <a:t> go z członkiem zarządu wykonawcy poniższa relacja?</a:t>
            </a:r>
          </a:p>
          <a:p>
            <a:pPr lvl="0" algn="just">
              <a:lnSpc>
                <a:spcPts val="2100"/>
              </a:lnSpc>
              <a:defRPr/>
            </a:pPr>
            <a:endParaRPr lang="pl-PL" sz="1800" dirty="0">
              <a:solidFill>
                <a:srgbClr val="000000"/>
              </a:solidFill>
            </a:endParaRPr>
          </a:p>
          <a:p>
            <a:pPr marL="342900" lvl="0" indent="-342900" algn="just">
              <a:lnSpc>
                <a:spcPts val="2100"/>
              </a:lnSpc>
              <a:buFont typeface="Wingdings" panose="05000000000000000000" pitchFamily="2" charset="2"/>
              <a:buChar char="q"/>
              <a:defRPr/>
            </a:pPr>
            <a:r>
              <a:rPr lang="pl-PL" sz="1800" dirty="0">
                <a:solidFill>
                  <a:srgbClr val="000000"/>
                </a:solidFill>
              </a:rPr>
              <a:t>Razem studiowali prawo (ta sama grupa).</a:t>
            </a:r>
          </a:p>
          <a:p>
            <a:pPr marL="342900" lvl="0" indent="-342900" algn="just">
              <a:lnSpc>
                <a:spcPts val="2100"/>
              </a:lnSpc>
              <a:buFont typeface="Wingdings" panose="05000000000000000000" pitchFamily="2" charset="2"/>
              <a:buChar char="q"/>
              <a:defRPr/>
            </a:pPr>
            <a:endParaRPr lang="pl-PL" sz="1800" dirty="0">
              <a:solidFill>
                <a:srgbClr val="000000"/>
              </a:solidFill>
            </a:endParaRPr>
          </a:p>
          <a:p>
            <a:pPr marL="342900" lvl="0" indent="-342900" algn="just">
              <a:lnSpc>
                <a:spcPts val="2100"/>
              </a:lnSpc>
              <a:buFont typeface="Wingdings" panose="05000000000000000000" pitchFamily="2" charset="2"/>
              <a:buChar char="q"/>
              <a:defRPr/>
            </a:pPr>
            <a:r>
              <a:rPr lang="pl-PL" sz="1800" dirty="0">
                <a:solidFill>
                  <a:srgbClr val="000000"/>
                </a:solidFill>
              </a:rPr>
              <a:t>Studiowali prawo na tej samej uczelni, różne lata.</a:t>
            </a:r>
          </a:p>
          <a:p>
            <a:pPr marL="342900" lvl="0" indent="-342900" algn="just">
              <a:lnSpc>
                <a:spcPts val="2100"/>
              </a:lnSpc>
              <a:buFont typeface="Wingdings" panose="05000000000000000000" pitchFamily="2" charset="2"/>
              <a:buChar char="q"/>
              <a:defRPr/>
            </a:pPr>
            <a:endParaRPr lang="pl-PL" sz="1800" dirty="0">
              <a:solidFill>
                <a:srgbClr val="000000"/>
              </a:solidFill>
            </a:endParaRPr>
          </a:p>
          <a:p>
            <a:pPr marL="342900" lvl="0" indent="-342900" algn="just">
              <a:lnSpc>
                <a:spcPts val="2100"/>
              </a:lnSpc>
              <a:buFont typeface="Wingdings" panose="05000000000000000000" pitchFamily="2" charset="2"/>
              <a:buChar char="q"/>
              <a:defRPr/>
            </a:pPr>
            <a:r>
              <a:rPr lang="pl-PL" sz="1800" dirty="0">
                <a:solidFill>
                  <a:srgbClr val="000000"/>
                </a:solidFill>
              </a:rPr>
              <a:t>Prowadzili 10 lat temu wspólną kancelarię prawną.</a:t>
            </a:r>
          </a:p>
          <a:p>
            <a:pPr marL="342900" lvl="0" indent="-342900" algn="just">
              <a:lnSpc>
                <a:spcPts val="2100"/>
              </a:lnSpc>
              <a:buFont typeface="Wingdings" panose="05000000000000000000" pitchFamily="2" charset="2"/>
              <a:buChar char="q"/>
              <a:defRPr/>
            </a:pPr>
            <a:endParaRPr lang="pl-PL" sz="1800" dirty="0">
              <a:solidFill>
                <a:srgbClr val="000000"/>
              </a:solidFill>
            </a:endParaRPr>
          </a:p>
          <a:p>
            <a:pPr marL="285750" indent="-285750" algn="just">
              <a:spcAft>
                <a:spcPts val="300"/>
              </a:spcAft>
              <a:buFont typeface="Wingdings" panose="05000000000000000000" pitchFamily="2" charset="2"/>
              <a:buChar char="§"/>
            </a:pPr>
            <a:endParaRPr lang="pl-PL" sz="1800" dirty="0"/>
          </a:p>
          <a:p>
            <a:pPr algn="just">
              <a:spcAft>
                <a:spcPts val="300"/>
              </a:spcAft>
            </a:pPr>
            <a:r>
              <a:rPr lang="pl-PL" sz="1600" i="1" dirty="0"/>
              <a:t>(art. 17 ust. 2 ustawy Prawo zamówień publicznych stanowi m.in., że wyłączeniu podlega pracownik, który pozostaje  z wykonawcą w takim stosunku prawnym lub faktycznym, </a:t>
            </a:r>
            <a:r>
              <a:rPr lang="pl-PL" sz="1600" i="1" dirty="0" smtClean="0"/>
              <a:t/>
            </a:r>
            <a:br>
              <a:rPr lang="pl-PL" sz="1600" i="1" dirty="0" smtClean="0"/>
            </a:br>
            <a:r>
              <a:rPr lang="pl-PL" sz="1600" i="1" dirty="0" smtClean="0"/>
              <a:t>że </a:t>
            </a:r>
            <a:r>
              <a:rPr lang="pl-PL" sz="1600" i="1" dirty="0"/>
              <a:t>może to budzić uzasadnione wątpliwości co do bezstronności)</a:t>
            </a:r>
            <a:r>
              <a:rPr lang="pl-PL" sz="1600" dirty="0"/>
              <a:t> </a:t>
            </a:r>
          </a:p>
          <a:p>
            <a:pPr algn="just">
              <a:spcAft>
                <a:spcPts val="300"/>
              </a:spcAft>
            </a:pPr>
            <a:endParaRPr lang="pl-PL" sz="1800" dirty="0"/>
          </a:p>
          <a:p>
            <a:pPr algn="just">
              <a:spcAft>
                <a:spcPts val="300"/>
              </a:spcAft>
            </a:pPr>
            <a:r>
              <a:rPr lang="pl-PL" sz="1800" dirty="0" smtClean="0"/>
              <a:t> </a:t>
            </a:r>
          </a:p>
        </p:txBody>
      </p:sp>
      <p:sp>
        <p:nvSpPr>
          <p:cNvPr id="9" name="pole tekstowe 4"/>
          <p:cNvSpPr txBox="1">
            <a:spLocks noChangeArrowheads="1"/>
          </p:cNvSpPr>
          <p:nvPr/>
        </p:nvSpPr>
        <p:spPr bwMode="auto">
          <a:xfrm>
            <a:off x="7235825" y="6334041"/>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605005269"/>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34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1844824"/>
            <a:ext cx="8064896" cy="4392488"/>
          </a:xfrm>
          <a:prstGeom prst="rect">
            <a:avLst/>
          </a:prstGeom>
          <a:noFill/>
        </p:spPr>
        <p:txBody>
          <a:bodyPr lIns="0" tIns="0" rIns="0" bIns="0"/>
          <a:lstStyle/>
          <a:p>
            <a:pPr algn="just">
              <a:spcAft>
                <a:spcPts val="300"/>
              </a:spcAft>
            </a:pPr>
            <a:r>
              <a:rPr lang="pl-PL" sz="2400" b="1" spc="-80" dirty="0">
                <a:solidFill>
                  <a:srgbClr val="808080">
                    <a:lumMod val="75000"/>
                  </a:srgbClr>
                </a:solidFill>
              </a:rPr>
              <a:t>Niekaralne formy korupcji</a:t>
            </a:r>
          </a:p>
          <a:p>
            <a:pPr algn="just">
              <a:spcAft>
                <a:spcPts val="300"/>
              </a:spcAft>
            </a:pPr>
            <a:endParaRPr lang="pl-PL" sz="2400" b="1" spc="-80" dirty="0">
              <a:solidFill>
                <a:srgbClr val="808080">
                  <a:lumMod val="75000"/>
                </a:srgbClr>
              </a:solidFill>
            </a:endParaRPr>
          </a:p>
          <a:p>
            <a:pPr marL="285750" indent="-285750" algn="just">
              <a:spcAft>
                <a:spcPts val="300"/>
              </a:spcAft>
              <a:buFont typeface="Wingdings" panose="05000000000000000000" pitchFamily="2" charset="2"/>
              <a:buChar char="§"/>
            </a:pPr>
            <a:r>
              <a:rPr lang="pl-PL" sz="1800" b="1" dirty="0"/>
              <a:t>nepotyzm</a:t>
            </a:r>
            <a:r>
              <a:rPr lang="pl-PL" sz="1800" dirty="0"/>
              <a:t> - oznacza nadużywanie zajmowanego stanowiska przez daną osobę poprzez protegowanie krewnych, czyli faworyzowanie, które opiera się na pokrewieństwie (koneksje są ważniejsze niż kompetencje danej osoby),</a:t>
            </a:r>
          </a:p>
          <a:p>
            <a:pPr marL="285750" indent="-285750" algn="just">
              <a:spcAft>
                <a:spcPts val="300"/>
              </a:spcAft>
              <a:buFont typeface="Wingdings" panose="05000000000000000000" pitchFamily="2" charset="2"/>
              <a:buChar char="§"/>
            </a:pPr>
            <a:endParaRPr lang="pl-PL" sz="1800" dirty="0"/>
          </a:p>
          <a:p>
            <a:pPr marL="285750" indent="-285750" algn="just">
              <a:spcAft>
                <a:spcPts val="300"/>
              </a:spcAft>
              <a:buFont typeface="Wingdings" panose="05000000000000000000" pitchFamily="2" charset="2"/>
              <a:buChar char="§"/>
            </a:pPr>
            <a:r>
              <a:rPr lang="pl-PL" sz="1800" b="1" dirty="0"/>
              <a:t>kumoterstwo</a:t>
            </a:r>
            <a:r>
              <a:rPr lang="pl-PL" sz="1800" dirty="0"/>
              <a:t> – wzajemne popieranie się ludzi związanych przynależnością do jakiejś grupy czy pokrewieństwem, zwykle dla osiągnięcia pozycji społecznej lub korzyści materialnych, nie opierające się na ocenie wartości tych osób, lecz na fakcie znajomości,</a:t>
            </a:r>
          </a:p>
          <a:p>
            <a:pPr marL="285750" indent="-285750" algn="just">
              <a:spcAft>
                <a:spcPts val="300"/>
              </a:spcAft>
              <a:buFont typeface="Wingdings" panose="05000000000000000000" pitchFamily="2" charset="2"/>
              <a:buChar char="§"/>
            </a:pPr>
            <a:endParaRPr lang="pl-PL" sz="1800" dirty="0"/>
          </a:p>
        </p:txBody>
      </p:sp>
      <p:sp>
        <p:nvSpPr>
          <p:cNvPr id="9" name="pole tekstowe 4"/>
          <p:cNvSpPr txBox="1">
            <a:spLocks noChangeArrowheads="1"/>
          </p:cNvSpPr>
          <p:nvPr/>
        </p:nvSpPr>
        <p:spPr bwMode="auto">
          <a:xfrm>
            <a:off x="7235825" y="6334041"/>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1574972555"/>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35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22288" y="908720"/>
            <a:ext cx="8154168" cy="5328593"/>
          </a:xfrm>
          <a:prstGeom prst="rect">
            <a:avLst/>
          </a:prstGeom>
          <a:noFill/>
        </p:spPr>
        <p:txBody>
          <a:bodyPr lIns="0" tIns="0" rIns="0" bIns="0"/>
          <a:lstStyle/>
          <a:p>
            <a:pPr lvl="0" algn="just">
              <a:spcAft>
                <a:spcPts val="300"/>
              </a:spcAft>
            </a:pPr>
            <a:r>
              <a:rPr lang="pl-PL" sz="2400" b="1" spc="-80" dirty="0">
                <a:solidFill>
                  <a:srgbClr val="808080">
                    <a:lumMod val="75000"/>
                  </a:srgbClr>
                </a:solidFill>
              </a:rPr>
              <a:t>Niekaralne formy korupcji (c.d.)</a:t>
            </a:r>
          </a:p>
          <a:p>
            <a:pPr lvl="0" algn="just">
              <a:spcAft>
                <a:spcPts val="300"/>
              </a:spcAft>
            </a:pPr>
            <a:endParaRPr lang="pl-PL" sz="1200" b="1" spc="-80" dirty="0">
              <a:solidFill>
                <a:srgbClr val="808080">
                  <a:lumMod val="75000"/>
                </a:srgbClr>
              </a:solidFill>
            </a:endParaRPr>
          </a:p>
          <a:p>
            <a:pPr marL="285750" lvl="0" indent="-285750" algn="just">
              <a:spcAft>
                <a:spcPts val="300"/>
              </a:spcAft>
              <a:buFont typeface="Wingdings" panose="05000000000000000000" pitchFamily="2" charset="2"/>
              <a:buChar char="§"/>
            </a:pPr>
            <a:r>
              <a:rPr lang="pl-PL" sz="1800" b="1" dirty="0">
                <a:solidFill>
                  <a:srgbClr val="000000"/>
                </a:solidFill>
              </a:rPr>
              <a:t>konflikt interesów </a:t>
            </a:r>
            <a:r>
              <a:rPr lang="pl-PL" sz="1600" dirty="0">
                <a:solidFill>
                  <a:srgbClr val="000000"/>
                </a:solidFill>
              </a:rPr>
              <a:t>– występujący wtedy, gdy w kolizję wchodzą interes prywatny i odpowiedzialność publiczna osoby czy instytucji mającej władzę podjąć konkretną decyzję. </a:t>
            </a:r>
          </a:p>
          <a:p>
            <a:pPr marL="342900" lvl="0" indent="-342900" algn="just">
              <a:spcAft>
                <a:spcPts val="300"/>
              </a:spcAft>
              <a:buFont typeface="+mj-lt"/>
              <a:buAutoNum type="alphaLcParenR"/>
            </a:pPr>
            <a:r>
              <a:rPr lang="pl-PL" sz="1600" dirty="0">
                <a:solidFill>
                  <a:srgbClr val="000000"/>
                </a:solidFill>
              </a:rPr>
              <a:t>każdy ma prawo żądać od ciebie, abyś był wobec niego uczciwy </a:t>
            </a:r>
            <a:br>
              <a:rPr lang="pl-PL" sz="1600" dirty="0">
                <a:solidFill>
                  <a:srgbClr val="000000"/>
                </a:solidFill>
              </a:rPr>
            </a:br>
            <a:r>
              <a:rPr lang="pl-PL" sz="1600" dirty="0">
                <a:solidFill>
                  <a:srgbClr val="000000"/>
                </a:solidFill>
              </a:rPr>
              <a:t>i bezstronny,</a:t>
            </a:r>
          </a:p>
          <a:p>
            <a:pPr marL="342900" lvl="0" indent="-342900" algn="just">
              <a:spcAft>
                <a:spcPts val="300"/>
              </a:spcAft>
              <a:buFont typeface="+mj-lt"/>
              <a:buAutoNum type="alphaLcParenR"/>
            </a:pPr>
            <a:r>
              <a:rPr lang="pl-PL" sz="1600" dirty="0">
                <a:solidFill>
                  <a:srgbClr val="000000"/>
                </a:solidFill>
              </a:rPr>
              <a:t>sprawdzaj, czy prywatne interesy twoje lub twoich bliskich nie pozostają </a:t>
            </a:r>
            <a:br>
              <a:rPr lang="pl-PL" sz="1600" dirty="0">
                <a:solidFill>
                  <a:srgbClr val="000000"/>
                </a:solidFill>
              </a:rPr>
            </a:br>
            <a:r>
              <a:rPr lang="pl-PL" sz="1600" dirty="0">
                <a:solidFill>
                  <a:srgbClr val="000000"/>
                </a:solidFill>
              </a:rPr>
              <a:t>w konflikcie z twoimi obowiązkami służbowymi,</a:t>
            </a:r>
          </a:p>
          <a:p>
            <a:pPr marL="342900" lvl="0" indent="-342900" algn="just">
              <a:spcAft>
                <a:spcPts val="300"/>
              </a:spcAft>
              <a:buFont typeface="+mj-lt"/>
              <a:buAutoNum type="alphaLcParenR"/>
            </a:pPr>
            <a:r>
              <a:rPr lang="pl-PL" sz="1600" dirty="0">
                <a:solidFill>
                  <a:srgbClr val="000000"/>
                </a:solidFill>
              </a:rPr>
              <a:t>jeżeli uznasz, że istnieje konflikt interesów, niezwłocznie poinformuj o tym swojego przełożonego.  </a:t>
            </a:r>
          </a:p>
          <a:p>
            <a:pPr marL="342900" lvl="0" indent="-342900" algn="just">
              <a:spcAft>
                <a:spcPts val="300"/>
              </a:spcAft>
              <a:buFont typeface="+mj-lt"/>
              <a:buAutoNum type="alphaLcParenR"/>
            </a:pPr>
            <a:endParaRPr lang="pl-PL" dirty="0">
              <a:solidFill>
                <a:srgbClr val="000000"/>
              </a:solidFill>
            </a:endParaRPr>
          </a:p>
          <a:p>
            <a:pPr lvl="0" algn="just">
              <a:spcAft>
                <a:spcPts val="300"/>
              </a:spcAft>
            </a:pPr>
            <a:r>
              <a:rPr lang="pl-PL" sz="1800" b="1" dirty="0">
                <a:solidFill>
                  <a:srgbClr val="000000"/>
                </a:solidFill>
              </a:rPr>
              <a:t>Konflikt interesów – wywołanie długu wdzięczności:</a:t>
            </a:r>
          </a:p>
          <a:p>
            <a:pPr marL="285750" lvl="0" indent="-285750" algn="just">
              <a:buFont typeface="Wingdings" panose="05000000000000000000" pitchFamily="2" charset="2"/>
              <a:buChar char="§"/>
            </a:pPr>
            <a:r>
              <a:rPr lang="pl-PL" sz="1600" dirty="0">
                <a:solidFill>
                  <a:srgbClr val="000000"/>
                </a:solidFill>
              </a:rPr>
              <a:t>wręczanie / przyjęcie</a:t>
            </a:r>
          </a:p>
          <a:p>
            <a:pPr marL="285750" lvl="0" indent="-285750" algn="just">
              <a:buFont typeface="Wingdings" panose="05000000000000000000" pitchFamily="2" charset="2"/>
              <a:buChar char="§"/>
            </a:pPr>
            <a:r>
              <a:rPr lang="pl-PL" sz="1600" dirty="0">
                <a:solidFill>
                  <a:srgbClr val="000000"/>
                </a:solidFill>
              </a:rPr>
              <a:t>prezentu, świadczenia, przysługi</a:t>
            </a:r>
          </a:p>
          <a:p>
            <a:pPr marL="285750" lvl="0" indent="-285750" algn="just">
              <a:buFont typeface="Wingdings" panose="05000000000000000000" pitchFamily="2" charset="2"/>
              <a:buChar char="§"/>
            </a:pPr>
            <a:r>
              <a:rPr lang="pl-PL" sz="1600" dirty="0">
                <a:solidFill>
                  <a:srgbClr val="000000"/>
                </a:solidFill>
              </a:rPr>
              <a:t>nie ma związku z konkretnymi czynnościami służbowymi</a:t>
            </a:r>
          </a:p>
          <a:p>
            <a:pPr marL="285750" lvl="0" indent="-285750" algn="just">
              <a:buFont typeface="Wingdings" panose="05000000000000000000" pitchFamily="2" charset="2"/>
              <a:buChar char="§"/>
            </a:pPr>
            <a:endParaRPr lang="pl-PL" sz="1600" dirty="0">
              <a:solidFill>
                <a:srgbClr val="000000"/>
              </a:solidFill>
            </a:endParaRPr>
          </a:p>
          <a:p>
            <a:pPr marL="285750" lvl="0" indent="-285750" algn="just">
              <a:buFont typeface="Wingdings" panose="05000000000000000000" pitchFamily="2" charset="2"/>
              <a:buChar char="Ø"/>
            </a:pPr>
            <a:r>
              <a:rPr lang="pl-PL" sz="1600" dirty="0">
                <a:solidFill>
                  <a:srgbClr val="000000"/>
                </a:solidFill>
              </a:rPr>
              <a:t>ma wywołać u </a:t>
            </a:r>
            <a:r>
              <a:rPr lang="pl-PL" sz="1600" dirty="0" smtClean="0">
                <a:solidFill>
                  <a:srgbClr val="000000"/>
                </a:solidFill>
              </a:rPr>
              <a:t>osoby pełniącej funkcję publiczną </a:t>
            </a:r>
            <a:r>
              <a:rPr lang="pl-PL" sz="1600" dirty="0">
                <a:solidFill>
                  <a:srgbClr val="000000"/>
                </a:solidFill>
              </a:rPr>
              <a:t>reakcję wzajemności</a:t>
            </a:r>
          </a:p>
          <a:p>
            <a:pPr marL="285750" lvl="0" indent="-285750" algn="just">
              <a:buFont typeface="Wingdings" panose="05000000000000000000" pitchFamily="2" charset="2"/>
              <a:buChar char="Ø"/>
            </a:pPr>
            <a:r>
              <a:rPr lang="pl-PL" sz="1600" dirty="0">
                <a:solidFill>
                  <a:srgbClr val="000000"/>
                </a:solidFill>
              </a:rPr>
              <a:t>w konsekwencji zaburzyć bezstronność w przyszłości</a:t>
            </a:r>
          </a:p>
          <a:p>
            <a:pPr marL="285750" lvl="0" indent="-285750" algn="just">
              <a:buFont typeface="Wingdings" panose="05000000000000000000" pitchFamily="2" charset="2"/>
              <a:buChar char="Ø"/>
            </a:pPr>
            <a:r>
              <a:rPr lang="pl-PL" sz="1600" dirty="0">
                <a:solidFill>
                  <a:srgbClr val="000000"/>
                </a:solidFill>
              </a:rPr>
              <a:t>wywołuje </a:t>
            </a:r>
            <a:r>
              <a:rPr lang="pl-PL" sz="1600" b="1" dirty="0">
                <a:solidFill>
                  <a:srgbClr val="000000"/>
                </a:solidFill>
              </a:rPr>
              <a:t>potencjalny i postrzegany konflikt interesów</a:t>
            </a:r>
          </a:p>
          <a:p>
            <a:pPr algn="just">
              <a:spcAft>
                <a:spcPts val="300"/>
              </a:spcAft>
            </a:pPr>
            <a:endParaRPr lang="pl-PL" sz="1800" dirty="0"/>
          </a:p>
        </p:txBody>
      </p:sp>
      <p:sp>
        <p:nvSpPr>
          <p:cNvPr id="9" name="pole tekstowe 4"/>
          <p:cNvSpPr txBox="1">
            <a:spLocks noChangeArrowheads="1"/>
          </p:cNvSpPr>
          <p:nvPr/>
        </p:nvSpPr>
        <p:spPr bwMode="auto">
          <a:xfrm>
            <a:off x="7235825" y="6334041"/>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2224088136"/>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36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
        <p:nvSpPr>
          <p:cNvPr id="10" name="Prostokąt 9"/>
          <p:cNvSpPr/>
          <p:nvPr/>
        </p:nvSpPr>
        <p:spPr>
          <a:xfrm>
            <a:off x="692150" y="2212975"/>
            <a:ext cx="8136706" cy="364331"/>
          </a:xfrm>
          <a:prstGeom prst="rect">
            <a:avLst/>
          </a:prstGeom>
        </p:spPr>
        <p:txBody>
          <a:bodyPr wrap="square">
            <a:spAutoFit/>
          </a:bodyPr>
          <a:lstStyle/>
          <a:p>
            <a:pPr algn="just">
              <a:lnSpc>
                <a:spcPts val="2100"/>
              </a:lnSpc>
              <a:defRPr/>
            </a:pPr>
            <a:r>
              <a:rPr lang="pl-PL" sz="2400" b="1" spc="-80" dirty="0" smtClean="0">
                <a:solidFill>
                  <a:srgbClr val="808080">
                    <a:lumMod val="75000"/>
                  </a:srgbClr>
                </a:solidFill>
              </a:rPr>
              <a:t>Zadanie</a:t>
            </a:r>
            <a:endParaRPr lang="pl-PL" sz="2400" b="1" spc="-80" dirty="0">
              <a:solidFill>
                <a:srgbClr val="808080">
                  <a:lumMod val="75000"/>
                </a:srgbClr>
              </a:solidFill>
            </a:endParaRPr>
          </a:p>
        </p:txBody>
      </p:sp>
      <p:sp>
        <p:nvSpPr>
          <p:cNvPr id="11" name="pole tekstowe 10"/>
          <p:cNvSpPr txBox="1"/>
          <p:nvPr/>
        </p:nvSpPr>
        <p:spPr>
          <a:xfrm>
            <a:off x="728055" y="2924175"/>
            <a:ext cx="8064896" cy="1774650"/>
          </a:xfrm>
          <a:prstGeom prst="rect">
            <a:avLst/>
          </a:prstGeom>
          <a:noFill/>
        </p:spPr>
        <p:txBody>
          <a:bodyPr lIns="0" tIns="0" rIns="0" bIns="0"/>
          <a:lstStyle/>
          <a:p>
            <a:pPr algn="just">
              <a:spcAft>
                <a:spcPts val="300"/>
              </a:spcAft>
            </a:pPr>
            <a:r>
              <a:rPr lang="pl-PL" sz="1800" dirty="0" smtClean="0"/>
              <a:t>Jakie znasz sposoby ograniczenia ryzyka korupcji? </a:t>
            </a:r>
            <a:endParaRPr lang="pl-PL" sz="1800" dirty="0"/>
          </a:p>
        </p:txBody>
      </p:sp>
    </p:spTree>
    <p:extLst>
      <p:ext uri="{BB962C8B-B14F-4D97-AF65-F5344CB8AC3E}">
        <p14:creationId xmlns:p14="http://schemas.microsoft.com/office/powerpoint/2010/main" val="658902261"/>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37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2636838"/>
            <a:ext cx="8064896" cy="3600474"/>
          </a:xfrm>
          <a:prstGeom prst="rect">
            <a:avLst/>
          </a:prstGeom>
          <a:noFill/>
        </p:spPr>
        <p:txBody>
          <a:bodyPr lIns="0" tIns="0" rIns="0" bIns="0"/>
          <a:lstStyle/>
          <a:p>
            <a:pPr marL="285750" indent="-285750" algn="just">
              <a:spcAft>
                <a:spcPts val="300"/>
              </a:spcAft>
              <a:buFont typeface="Wingdings" panose="05000000000000000000" pitchFamily="2" charset="2"/>
              <a:buChar char="§"/>
            </a:pPr>
            <a:r>
              <a:rPr lang="pl-PL" sz="1800" dirty="0" smtClean="0"/>
              <a:t>nie przyjmuj prezentów,</a:t>
            </a:r>
          </a:p>
          <a:p>
            <a:pPr marL="285750" indent="-285750" algn="just">
              <a:spcAft>
                <a:spcPts val="300"/>
              </a:spcAft>
              <a:buFont typeface="Wingdings" panose="05000000000000000000" pitchFamily="2" charset="2"/>
              <a:buChar char="§"/>
            </a:pPr>
            <a:r>
              <a:rPr lang="pl-PL" sz="1800" dirty="0"/>
              <a:t>n</a:t>
            </a:r>
            <a:r>
              <a:rPr lang="pl-PL" sz="1800" dirty="0" smtClean="0"/>
              <a:t>igdy nie sprawiaj wrażenia, że jesteś otwarty na przyjmowanie prezentów, nawet drobnych,</a:t>
            </a:r>
          </a:p>
          <a:p>
            <a:pPr marL="285750" indent="-285750" algn="just">
              <a:spcAft>
                <a:spcPts val="300"/>
              </a:spcAft>
              <a:buFont typeface="Wingdings" panose="05000000000000000000" pitchFamily="2" charset="2"/>
              <a:buChar char="§"/>
            </a:pPr>
            <a:r>
              <a:rPr lang="pl-PL" sz="1800" dirty="0"/>
              <a:t>z</a:t>
            </a:r>
            <a:r>
              <a:rPr lang="pl-PL" sz="1800" dirty="0" smtClean="0"/>
              <a:t>wracaj lub odsyłaj prezenty,</a:t>
            </a:r>
          </a:p>
          <a:p>
            <a:pPr marL="285750" indent="-285750" algn="just">
              <a:spcAft>
                <a:spcPts val="300"/>
              </a:spcAft>
              <a:buFont typeface="Wingdings" panose="05000000000000000000" pitchFamily="2" charset="2"/>
              <a:buChar char="§"/>
            </a:pPr>
            <a:r>
              <a:rPr lang="pl-PL" sz="1800" dirty="0"/>
              <a:t>z</a:t>
            </a:r>
            <a:r>
              <a:rPr lang="pl-PL" sz="1800" dirty="0" smtClean="0"/>
              <a:t>apobiegaj wzajemnemu przenikaniu się interesów prywatnych i służbowych,</a:t>
            </a:r>
          </a:p>
          <a:p>
            <a:pPr marL="285750" indent="-285750" algn="just">
              <a:spcAft>
                <a:spcPts val="300"/>
              </a:spcAft>
              <a:buFont typeface="Wingdings" panose="05000000000000000000" pitchFamily="2" charset="2"/>
              <a:buChar char="§"/>
            </a:pPr>
            <a:r>
              <a:rPr lang="pl-PL" sz="1800" dirty="0"/>
              <a:t>z</a:t>
            </a:r>
            <a:r>
              <a:rPr lang="pl-PL" sz="1800" dirty="0" smtClean="0"/>
              <a:t>achowania niewłaściwe i naganne powinny być nagłaśniane,</a:t>
            </a:r>
          </a:p>
          <a:p>
            <a:pPr marL="285750" indent="-285750" algn="just">
              <a:spcAft>
                <a:spcPts val="300"/>
              </a:spcAft>
              <a:buFont typeface="Wingdings" panose="05000000000000000000" pitchFamily="2" charset="2"/>
              <a:buChar char="§"/>
            </a:pPr>
            <a:r>
              <a:rPr lang="pl-PL" sz="1800" dirty="0"/>
              <a:t>ś</a:t>
            </a:r>
            <a:r>
              <a:rPr lang="pl-PL" sz="1800" dirty="0" smtClean="0"/>
              <a:t>wieć przykładem (przełożeni powinni dawać przykład i pokazywać podwładnym, że nie tolerują ani nie wspierają korupcji, a także sami jej nie ulegają).  </a:t>
            </a:r>
          </a:p>
        </p:txBody>
      </p:sp>
      <p:sp>
        <p:nvSpPr>
          <p:cNvPr id="8" name="Prostokąt 7"/>
          <p:cNvSpPr/>
          <p:nvPr/>
        </p:nvSpPr>
        <p:spPr>
          <a:xfrm>
            <a:off x="539750" y="2060575"/>
            <a:ext cx="8136706" cy="364331"/>
          </a:xfrm>
          <a:prstGeom prst="rect">
            <a:avLst/>
          </a:prstGeom>
        </p:spPr>
        <p:txBody>
          <a:bodyPr wrap="square">
            <a:spAutoFit/>
          </a:bodyPr>
          <a:lstStyle/>
          <a:p>
            <a:pPr algn="just">
              <a:lnSpc>
                <a:spcPts val="2100"/>
              </a:lnSpc>
              <a:defRPr/>
            </a:pPr>
            <a:r>
              <a:rPr lang="pl-PL" sz="2400" b="1" spc="-80" dirty="0" smtClean="0">
                <a:solidFill>
                  <a:srgbClr val="808080">
                    <a:lumMod val="75000"/>
                  </a:srgbClr>
                </a:solidFill>
              </a:rPr>
              <a:t>Sposoby ograniczania ryzyka korupcji</a:t>
            </a: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3444395152"/>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38 \ Przeciwdziałanie zjawiskom korupcyjnym w obszarze szkolnictwa wyższego</a:t>
            </a:r>
            <a:endParaRPr lang="pl-PL" altLang="pl-PL" sz="1100" dirty="0">
              <a:solidFill>
                <a:srgbClr val="808080"/>
              </a:solidFill>
            </a:endParaRPr>
          </a:p>
          <a:p>
            <a:pPr eaLnBrk="1" hangingPunct="1">
              <a:spcBef>
                <a:spcPct val="0"/>
              </a:spcBef>
              <a:buNone/>
            </a:pPr>
            <a:r>
              <a:rPr lang="pl-PL" altLang="pl-PL" sz="1100" dirty="0">
                <a:solidFill>
                  <a:srgbClr val="808080"/>
                </a:solidFill>
              </a:rPr>
              <a:t> </a:t>
            </a:r>
          </a:p>
        </p:txBody>
      </p:sp>
      <p:sp>
        <p:nvSpPr>
          <p:cNvPr id="7" name="pole tekstowe 6"/>
          <p:cNvSpPr txBox="1"/>
          <p:nvPr/>
        </p:nvSpPr>
        <p:spPr>
          <a:xfrm>
            <a:off x="611560" y="2492897"/>
            <a:ext cx="8064896" cy="3600399"/>
          </a:xfrm>
          <a:prstGeom prst="rect">
            <a:avLst/>
          </a:prstGeom>
          <a:noFill/>
        </p:spPr>
        <p:txBody>
          <a:bodyPr lIns="0" tIns="0" rIns="0" bIns="0"/>
          <a:lstStyle/>
          <a:p>
            <a:pPr marL="285750" indent="-285750" algn="just">
              <a:spcAft>
                <a:spcPts val="300"/>
              </a:spcAft>
              <a:buFont typeface="Wingdings" panose="05000000000000000000" pitchFamily="2" charset="2"/>
              <a:buChar char="§"/>
            </a:pPr>
            <a:r>
              <a:rPr lang="pl-PL" sz="1800" dirty="0"/>
              <a:t>i</a:t>
            </a:r>
            <a:r>
              <a:rPr lang="pl-PL" sz="1800" dirty="0" smtClean="0"/>
              <a:t>nteresant wręcza ci prezent (czekoladki, koniak, wino) w obecności twoich współpracowników lub innych interesantów. Odmawiasz, ale on zostawia prezent na twoim biurku i wychodzi. </a:t>
            </a:r>
          </a:p>
          <a:p>
            <a:pPr algn="just">
              <a:spcAft>
                <a:spcPts val="300"/>
              </a:spcAft>
            </a:pPr>
            <a:endParaRPr lang="pl-PL" sz="1800" dirty="0"/>
          </a:p>
          <a:p>
            <a:pPr algn="just">
              <a:spcAft>
                <a:spcPts val="300"/>
              </a:spcAft>
            </a:pPr>
            <a:r>
              <a:rPr lang="pl-PL" sz="1800" dirty="0" smtClean="0"/>
              <a:t>     Co powinieneś zrobić?</a:t>
            </a:r>
          </a:p>
          <a:p>
            <a:pPr algn="just">
              <a:spcAft>
                <a:spcPts val="300"/>
              </a:spcAft>
            </a:pPr>
            <a:endParaRPr lang="pl-PL" sz="1800" dirty="0" smtClean="0">
              <a:solidFill>
                <a:srgbClr val="FF0000"/>
              </a:solidFill>
            </a:endParaRPr>
          </a:p>
          <a:p>
            <a:pPr marL="285750" indent="-285750" algn="just">
              <a:spcAft>
                <a:spcPts val="300"/>
              </a:spcAft>
              <a:buFont typeface="Wingdings" panose="05000000000000000000" pitchFamily="2" charset="2"/>
              <a:buChar char="§"/>
            </a:pPr>
            <a:r>
              <a:rPr lang="pl-PL" sz="1800" dirty="0"/>
              <a:t>r</a:t>
            </a:r>
            <a:r>
              <a:rPr lang="pl-PL" sz="1800" dirty="0" smtClean="0"/>
              <a:t>eprezentowałeś Uczelnię na uroczystości okolicznościowej (np. obchody rocznicy Odzyskania Niepodległości przez Polskę), na której wygłosiłeś referat. Po wygłoszeniu referatów wszyscy prelegenci otrzymali </a:t>
            </a:r>
            <a:br>
              <a:rPr lang="pl-PL" sz="1800" dirty="0" smtClean="0"/>
            </a:br>
            <a:r>
              <a:rPr lang="pl-PL" sz="1800" dirty="0" smtClean="0"/>
              <a:t>od organizatora prezenty, tj. wieczne pióra o wartości 1.500,00 zł. </a:t>
            </a:r>
            <a:endParaRPr lang="pl-PL" sz="1800" dirty="0"/>
          </a:p>
          <a:p>
            <a:pPr algn="just">
              <a:spcAft>
                <a:spcPts val="300"/>
              </a:spcAft>
            </a:pPr>
            <a:r>
              <a:rPr lang="pl-PL" sz="1800" dirty="0"/>
              <a:t> </a:t>
            </a:r>
            <a:r>
              <a:rPr lang="pl-PL" sz="1800" dirty="0" smtClean="0"/>
              <a:t>   </a:t>
            </a:r>
          </a:p>
          <a:p>
            <a:pPr algn="just">
              <a:spcAft>
                <a:spcPts val="300"/>
              </a:spcAft>
            </a:pPr>
            <a:r>
              <a:rPr lang="pl-PL" sz="1800" dirty="0"/>
              <a:t> </a:t>
            </a:r>
            <a:r>
              <a:rPr lang="pl-PL" sz="1800" dirty="0" smtClean="0"/>
              <a:t>    Co </a:t>
            </a:r>
            <a:r>
              <a:rPr lang="pl-PL" sz="1800" dirty="0"/>
              <a:t>powinieneś zrobić?</a:t>
            </a:r>
            <a:endParaRPr lang="pl-PL" sz="1800" dirty="0" smtClean="0"/>
          </a:p>
          <a:p>
            <a:pPr marL="342900" indent="-342900" algn="just">
              <a:spcAft>
                <a:spcPts val="300"/>
              </a:spcAft>
              <a:buFontTx/>
              <a:buChar char="-"/>
            </a:pPr>
            <a:endParaRPr lang="pl-PL" sz="1800" dirty="0"/>
          </a:p>
        </p:txBody>
      </p:sp>
      <p:sp>
        <p:nvSpPr>
          <p:cNvPr id="8" name="Prostokąt 7"/>
          <p:cNvSpPr/>
          <p:nvPr/>
        </p:nvSpPr>
        <p:spPr>
          <a:xfrm>
            <a:off x="539750" y="1728246"/>
            <a:ext cx="8136706" cy="630942"/>
          </a:xfrm>
          <a:prstGeom prst="rect">
            <a:avLst/>
          </a:prstGeom>
        </p:spPr>
        <p:txBody>
          <a:bodyPr wrap="square">
            <a:spAutoFit/>
          </a:bodyPr>
          <a:lstStyle/>
          <a:p>
            <a:pPr algn="just">
              <a:lnSpc>
                <a:spcPts val="2100"/>
              </a:lnSpc>
              <a:defRPr/>
            </a:pPr>
            <a:r>
              <a:rPr lang="pl-PL" sz="2400" b="1" spc="-80" dirty="0" smtClean="0">
                <a:solidFill>
                  <a:srgbClr val="808080">
                    <a:lumMod val="75000"/>
                  </a:srgbClr>
                </a:solidFill>
              </a:rPr>
              <a:t>Zadanie</a:t>
            </a:r>
          </a:p>
          <a:p>
            <a:pPr algn="just">
              <a:lnSpc>
                <a:spcPts val="2100"/>
              </a:lnSpc>
              <a:defRPr/>
            </a:pP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358141008"/>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39 </a:t>
            </a:r>
            <a:r>
              <a:rPr lang="pl-PL" altLang="pl-PL" sz="1100" dirty="0" smtClean="0">
                <a:solidFill>
                  <a:srgbClr val="808080"/>
                </a:solidFill>
                <a:latin typeface="Times New Roman" panose="02020603050405020304" pitchFamily="18" charset="0"/>
                <a:cs typeface="Times New Roman" panose="02020603050405020304" pitchFamily="18" charset="0"/>
              </a:rPr>
              <a:t>\</a:t>
            </a:r>
            <a:r>
              <a:rPr lang="pl-PL" altLang="pl-PL" sz="1100" dirty="0">
                <a:solidFill>
                  <a:srgbClr val="808080"/>
                </a:solidFill>
              </a:rPr>
              <a:t>  </a:t>
            </a:r>
            <a:r>
              <a:rPr lang="pl-PL" altLang="pl-PL" sz="1100" dirty="0" smtClean="0">
                <a:solidFill>
                  <a:srgbClr val="808080"/>
                </a:solidFill>
              </a:rPr>
              <a:t>Przeciwdziałanie zjawiskom korupcyjnym w obszarze szkolnictwa wyższego</a:t>
            </a:r>
            <a:endParaRPr lang="pl-PL" altLang="pl-PL" sz="1100" b="1" dirty="0">
              <a:solidFill>
                <a:srgbClr val="808080"/>
              </a:solidFill>
            </a:endParaRPr>
          </a:p>
          <a:p>
            <a:pPr eaLnBrk="1" hangingPunct="1">
              <a:spcBef>
                <a:spcPct val="0"/>
              </a:spcBef>
              <a:buNone/>
            </a:pPr>
            <a:r>
              <a:rPr lang="pl-PL" altLang="pl-PL" sz="1100" dirty="0" smtClean="0">
                <a:solidFill>
                  <a:srgbClr val="808080"/>
                </a:solidFill>
              </a:rPr>
              <a:t> </a:t>
            </a:r>
            <a:endParaRPr lang="pl-PL" altLang="pl-PL" sz="1100" dirty="0">
              <a:solidFill>
                <a:srgbClr val="808080"/>
              </a:solidFill>
            </a:endParaRPr>
          </a:p>
        </p:txBody>
      </p:sp>
      <p:sp>
        <p:nvSpPr>
          <p:cNvPr id="7" name="pole tekstowe 6"/>
          <p:cNvSpPr txBox="1"/>
          <p:nvPr/>
        </p:nvSpPr>
        <p:spPr>
          <a:xfrm>
            <a:off x="683568" y="1417068"/>
            <a:ext cx="8064896" cy="4604220"/>
          </a:xfrm>
          <a:prstGeom prst="rect">
            <a:avLst/>
          </a:prstGeom>
          <a:noFill/>
        </p:spPr>
        <p:txBody>
          <a:bodyPr lIns="0" tIns="0" rIns="0" bIns="0"/>
          <a:lstStyle/>
          <a:p>
            <a:pPr algn="just"/>
            <a:endParaRPr lang="pl-PL" sz="1800" dirty="0" smtClean="0">
              <a:solidFill>
                <a:srgbClr val="FF0000"/>
              </a:solidFill>
            </a:endParaRPr>
          </a:p>
          <a:p>
            <a:pPr algn="just"/>
            <a:r>
              <a:rPr lang="pl-PL" sz="1800" dirty="0" smtClean="0"/>
              <a:t>Targi organizuje podmiot komercyjny.</a:t>
            </a:r>
          </a:p>
          <a:p>
            <a:pPr algn="just"/>
            <a:endParaRPr lang="pl-PL" sz="1800" dirty="0"/>
          </a:p>
          <a:p>
            <a:pPr algn="just"/>
            <a:r>
              <a:rPr lang="pl-PL" sz="1800" dirty="0" smtClean="0"/>
              <a:t>Co </a:t>
            </a:r>
            <a:r>
              <a:rPr lang="pl-PL" sz="1800" dirty="0"/>
              <a:t>powinieneś </a:t>
            </a:r>
            <a:r>
              <a:rPr lang="pl-PL" sz="1800" dirty="0" smtClean="0"/>
              <a:t>zrobić, jeśli: </a:t>
            </a:r>
            <a:endParaRPr lang="pl-PL" sz="1800" dirty="0"/>
          </a:p>
          <a:p>
            <a:pPr algn="just"/>
            <a:endParaRPr lang="pl-PL" sz="1800" dirty="0" smtClean="0"/>
          </a:p>
          <a:p>
            <a:pPr marL="285750" indent="-285750" algn="just">
              <a:buFont typeface="Wingdings" panose="05000000000000000000" pitchFamily="2" charset="2"/>
              <a:buChar char="§"/>
            </a:pPr>
            <a:r>
              <a:rPr lang="pl-PL" sz="1800" dirty="0" smtClean="0"/>
              <a:t>otrzymujesz zaproszenie na targi z pokryciem przez organizatorów kosztów podróży i zakwaterowania</a:t>
            </a:r>
          </a:p>
          <a:p>
            <a:pPr marL="285750" indent="-285750" algn="just">
              <a:buFont typeface="Wingdings" panose="05000000000000000000" pitchFamily="2" charset="2"/>
              <a:buChar char="§"/>
            </a:pPr>
            <a:r>
              <a:rPr lang="pl-PL" sz="1800" dirty="0" smtClean="0"/>
              <a:t>otrzymujesz zniżkę na noclegi oferowaną przez hotel dla uczestników targów</a:t>
            </a:r>
          </a:p>
          <a:p>
            <a:pPr marL="285750" indent="-285750" algn="just">
              <a:buFont typeface="Wingdings" panose="05000000000000000000" pitchFamily="2" charset="2"/>
              <a:buChar char="§"/>
            </a:pPr>
            <a:r>
              <a:rPr lang="pl-PL" sz="1800" dirty="0" smtClean="0"/>
              <a:t>otrzymujesz zniżkę na bilet oferowany przez przewoźnika dla uczestników targów</a:t>
            </a:r>
          </a:p>
          <a:p>
            <a:pPr marL="285750" indent="-285750" algn="just">
              <a:buFont typeface="Wingdings" panose="05000000000000000000" pitchFamily="2" charset="2"/>
              <a:buChar char="§"/>
            </a:pPr>
            <a:r>
              <a:rPr lang="pl-PL" sz="1800" dirty="0" smtClean="0"/>
              <a:t>jesteś zwolniony z opłaty wejściowej (bezpłatna karta wstępu)</a:t>
            </a:r>
          </a:p>
          <a:p>
            <a:pPr marL="285750" indent="-285750" algn="just">
              <a:buFont typeface="Wingdings" panose="05000000000000000000" pitchFamily="2" charset="2"/>
              <a:buChar char="§"/>
            </a:pPr>
            <a:r>
              <a:rPr lang="pl-PL" sz="1800" dirty="0" smtClean="0"/>
              <a:t>otrzymujesz </a:t>
            </a:r>
            <a:r>
              <a:rPr lang="pl-PL" sz="1800" dirty="0"/>
              <a:t>zaproszenie </a:t>
            </a:r>
            <a:r>
              <a:rPr lang="pl-PL" sz="1800" dirty="0" smtClean="0"/>
              <a:t>do udziału w kolacji wydawanej przez organizatora targów, przewidzianej oficjalnym programem</a:t>
            </a:r>
          </a:p>
          <a:p>
            <a:pPr marL="285750" indent="-285750" algn="just">
              <a:buFont typeface="Wingdings" panose="05000000000000000000" pitchFamily="2" charset="2"/>
              <a:buChar char="§"/>
            </a:pPr>
            <a:r>
              <a:rPr lang="pl-PL" sz="1800" dirty="0" smtClean="0"/>
              <a:t>otrzymujesz </a:t>
            </a:r>
            <a:r>
              <a:rPr lang="pl-PL" sz="1800" dirty="0"/>
              <a:t>zaproszenie </a:t>
            </a:r>
            <a:r>
              <a:rPr lang="pl-PL" sz="1800" dirty="0" smtClean="0"/>
              <a:t>do udziału w uroczystym obiedzie, przewidzianym w programie, wydawanym przez honorowego gościa targów, z którym uczelnia </a:t>
            </a:r>
            <a:r>
              <a:rPr lang="pl-PL" sz="1800" smtClean="0"/>
              <a:t>stale współpracuje</a:t>
            </a:r>
            <a:endParaRPr lang="pl-PL" sz="1800" dirty="0" smtClean="0"/>
          </a:p>
          <a:p>
            <a:pPr algn="just"/>
            <a:endParaRPr lang="pl-PL" sz="1800" dirty="0" smtClean="0">
              <a:solidFill>
                <a:srgbClr val="FF0000"/>
              </a:solidFill>
            </a:endParaRPr>
          </a:p>
          <a:p>
            <a:pPr algn="just"/>
            <a:r>
              <a:rPr lang="pl-PL" sz="1800" dirty="0" smtClean="0">
                <a:solidFill>
                  <a:srgbClr val="FF0000"/>
                </a:solidFill>
              </a:rPr>
              <a:t>    </a:t>
            </a:r>
            <a:endParaRPr lang="pl-PL" sz="1800" dirty="0">
              <a:solidFill>
                <a:srgbClr val="FF0000"/>
              </a:solidFill>
            </a:endParaRPr>
          </a:p>
        </p:txBody>
      </p:sp>
      <p:sp>
        <p:nvSpPr>
          <p:cNvPr id="8" name="Prostokąt 7"/>
          <p:cNvSpPr/>
          <p:nvPr/>
        </p:nvSpPr>
        <p:spPr>
          <a:xfrm>
            <a:off x="539749" y="1052736"/>
            <a:ext cx="7977188" cy="364331"/>
          </a:xfrm>
          <a:prstGeom prst="rect">
            <a:avLst/>
          </a:prstGeom>
        </p:spPr>
        <p:txBody>
          <a:bodyPr wrap="square">
            <a:spAutoFit/>
          </a:bodyPr>
          <a:lstStyle/>
          <a:p>
            <a:pPr algn="just">
              <a:lnSpc>
                <a:spcPts val="2100"/>
              </a:lnSpc>
              <a:defRPr/>
            </a:pPr>
            <a:r>
              <a:rPr lang="pl-PL" sz="2400" b="1" spc="-80" dirty="0" smtClean="0">
                <a:solidFill>
                  <a:srgbClr val="808080">
                    <a:lumMod val="75000"/>
                  </a:srgbClr>
                </a:solidFill>
              </a:rPr>
              <a:t>Zadanie</a:t>
            </a:r>
            <a:endParaRPr lang="pl-PL" sz="2400" b="1" spc="-80" dirty="0">
              <a:solidFill>
                <a:srgbClr val="808080">
                  <a:lumMod val="75000"/>
                </a:srgbClr>
              </a:solidFill>
            </a:endParaRPr>
          </a:p>
        </p:txBody>
      </p:sp>
      <p:sp>
        <p:nvSpPr>
          <p:cNvPr id="10"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940637659"/>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04 </a:t>
            </a:r>
            <a:r>
              <a:rPr lang="pl-PL" altLang="pl-PL" sz="1100" dirty="0">
                <a:solidFill>
                  <a:srgbClr val="808080"/>
                </a:solidFill>
              </a:rPr>
              <a:t>\ </a:t>
            </a:r>
            <a:r>
              <a:rPr lang="pl-PL" altLang="pl-PL" sz="1100" dirty="0" smtClean="0">
                <a:solidFill>
                  <a:srgbClr val="808080"/>
                </a:solidFill>
              </a:rPr>
              <a:t>Przeciwdziałanie zjawiskom korupcyjnym w obszarze szkolnictwa wyższego</a:t>
            </a:r>
            <a:endParaRPr lang="pl-PL" altLang="pl-PL" sz="1100" b="1" dirty="0" smtClean="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1772817"/>
            <a:ext cx="7848872" cy="4176464"/>
          </a:xfrm>
          <a:prstGeom prst="rect">
            <a:avLst/>
          </a:prstGeom>
          <a:noFill/>
        </p:spPr>
        <p:txBody>
          <a:bodyPr lIns="0" tIns="0" rIns="0" bIns="0"/>
          <a:lstStyle/>
          <a:p>
            <a:pPr algn="just">
              <a:lnSpc>
                <a:spcPct val="110000"/>
              </a:lnSpc>
            </a:pPr>
            <a:r>
              <a:rPr lang="pl-PL" sz="2200" dirty="0" smtClean="0"/>
              <a:t>Wypracowanie właściwego sposobu postępowania wobec zjawisk korupcyjnych mogących wystąpić w związku </a:t>
            </a:r>
          </a:p>
          <a:p>
            <a:pPr algn="just">
              <a:lnSpc>
                <a:spcPct val="110000"/>
              </a:lnSpc>
            </a:pPr>
            <a:r>
              <a:rPr lang="pl-PL" sz="2200" dirty="0" smtClean="0"/>
              <a:t>z pełnieniem funkcji publicznej. </a:t>
            </a:r>
          </a:p>
          <a:p>
            <a:pPr algn="just">
              <a:lnSpc>
                <a:spcPct val="110000"/>
              </a:lnSpc>
            </a:pPr>
            <a:endParaRPr lang="pl-PL" sz="2200" dirty="0"/>
          </a:p>
          <a:p>
            <a:pPr>
              <a:lnSpc>
                <a:spcPts val="2100"/>
              </a:lnSpc>
              <a:defRPr/>
            </a:pPr>
            <a:r>
              <a:rPr lang="pl-PL" sz="2400" b="1" spc="-80" dirty="0">
                <a:solidFill>
                  <a:srgbClr val="808080">
                    <a:lumMod val="75000"/>
                  </a:srgbClr>
                </a:solidFill>
              </a:rPr>
              <a:t>Nabyte umiejętności</a:t>
            </a:r>
          </a:p>
          <a:p>
            <a:pPr algn="just">
              <a:lnSpc>
                <a:spcPct val="110000"/>
              </a:lnSpc>
            </a:pPr>
            <a:endParaRPr lang="pl-PL" sz="2200" dirty="0"/>
          </a:p>
          <a:p>
            <a:pPr marL="342900" indent="-342900" algn="just">
              <a:lnSpc>
                <a:spcPct val="110000"/>
              </a:lnSpc>
              <a:buFont typeface="Wingdings" panose="05000000000000000000" pitchFamily="2" charset="2"/>
              <a:buChar char="§"/>
            </a:pPr>
            <a:r>
              <a:rPr lang="pl-PL" sz="2200" dirty="0" smtClean="0"/>
              <a:t>Jak postępować w przypadku znalezienia się w sytuacji korupcyjnej.</a:t>
            </a:r>
          </a:p>
          <a:p>
            <a:pPr marL="342900" indent="-342900" algn="just">
              <a:lnSpc>
                <a:spcPct val="110000"/>
              </a:lnSpc>
              <a:buFont typeface="Wingdings" panose="05000000000000000000" pitchFamily="2" charset="2"/>
              <a:buChar char="§"/>
            </a:pPr>
            <a:r>
              <a:rPr lang="pl-PL" sz="2200" dirty="0" smtClean="0"/>
              <a:t>Jak przeciwdziałać/ograniczać ryzyko wystąpienia korupcji (jako pracownik i jako przełożony).  </a:t>
            </a:r>
            <a:endParaRPr lang="pl-PL" sz="2200" dirty="0"/>
          </a:p>
        </p:txBody>
      </p:sp>
      <p:sp>
        <p:nvSpPr>
          <p:cNvPr id="8" name="Prostokąt 7"/>
          <p:cNvSpPr/>
          <p:nvPr/>
        </p:nvSpPr>
        <p:spPr>
          <a:xfrm>
            <a:off x="522288" y="1268760"/>
            <a:ext cx="4445000" cy="361637"/>
          </a:xfrm>
          <a:prstGeom prst="rect">
            <a:avLst/>
          </a:prstGeom>
        </p:spPr>
        <p:txBody>
          <a:bodyPr wrap="square">
            <a:spAutoFit/>
          </a:bodyPr>
          <a:lstStyle/>
          <a:p>
            <a:pPr>
              <a:lnSpc>
                <a:spcPts val="2100"/>
              </a:lnSpc>
              <a:defRPr/>
            </a:pPr>
            <a:r>
              <a:rPr lang="pl-PL" sz="2400" b="1" spc="-80" dirty="0">
                <a:solidFill>
                  <a:srgbClr val="808080">
                    <a:lumMod val="75000"/>
                  </a:srgbClr>
                </a:solidFill>
              </a:rPr>
              <a:t>Cel szkolenia</a:t>
            </a: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4092507432"/>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40 </a:t>
            </a:r>
            <a:r>
              <a:rPr lang="pl-PL" altLang="pl-PL" sz="1100" dirty="0" smtClean="0">
                <a:solidFill>
                  <a:srgbClr val="808080"/>
                </a:solidFill>
                <a:latin typeface="Times New Roman" panose="02020603050405020304" pitchFamily="18" charset="0"/>
                <a:cs typeface="Times New Roman" panose="02020603050405020304" pitchFamily="18" charset="0"/>
              </a:rPr>
              <a:t>\</a:t>
            </a:r>
            <a:r>
              <a:rPr lang="pl-PL" altLang="pl-PL" sz="1100" dirty="0">
                <a:solidFill>
                  <a:srgbClr val="808080"/>
                </a:solidFill>
              </a:rPr>
              <a:t>  </a:t>
            </a:r>
            <a:r>
              <a:rPr lang="pl-PL" altLang="pl-PL" sz="1100" dirty="0" smtClean="0">
                <a:solidFill>
                  <a:srgbClr val="808080"/>
                </a:solidFill>
              </a:rPr>
              <a:t>Przeciwdziałanie zjawiskom korupcyjnym w obszarze szkolnictwa wyższego</a:t>
            </a:r>
            <a:endParaRPr lang="pl-PL" altLang="pl-PL" sz="1100" b="1" dirty="0">
              <a:solidFill>
                <a:srgbClr val="808080"/>
              </a:solidFill>
            </a:endParaRPr>
          </a:p>
          <a:p>
            <a:pPr eaLnBrk="1" hangingPunct="1">
              <a:spcBef>
                <a:spcPct val="0"/>
              </a:spcBef>
              <a:buNone/>
            </a:pPr>
            <a:r>
              <a:rPr lang="pl-PL" altLang="pl-PL" sz="1100" dirty="0" smtClean="0">
                <a:solidFill>
                  <a:srgbClr val="808080"/>
                </a:solidFill>
              </a:rPr>
              <a:t> </a:t>
            </a:r>
            <a:endParaRPr lang="pl-PL" altLang="pl-PL" sz="1100" dirty="0">
              <a:solidFill>
                <a:srgbClr val="808080"/>
              </a:solidFill>
            </a:endParaRPr>
          </a:p>
        </p:txBody>
      </p:sp>
      <p:sp>
        <p:nvSpPr>
          <p:cNvPr id="10"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
        <p:nvSpPr>
          <p:cNvPr id="3" name="Prostokąt 2"/>
          <p:cNvSpPr/>
          <p:nvPr/>
        </p:nvSpPr>
        <p:spPr>
          <a:xfrm>
            <a:off x="827584" y="597456"/>
            <a:ext cx="7776864" cy="5016758"/>
          </a:xfrm>
          <a:prstGeom prst="rect">
            <a:avLst/>
          </a:prstGeom>
        </p:spPr>
        <p:txBody>
          <a:bodyPr wrap="square">
            <a:spAutoFit/>
          </a:bodyPr>
          <a:lstStyle/>
          <a:p>
            <a:pPr lvl="0"/>
            <a:endParaRPr lang="pl-PL" sz="2400" b="1" spc="-80" dirty="0" smtClean="0">
              <a:solidFill>
                <a:srgbClr val="808080">
                  <a:lumMod val="75000"/>
                </a:srgbClr>
              </a:solidFill>
            </a:endParaRPr>
          </a:p>
          <a:p>
            <a:pPr lvl="0"/>
            <a:endParaRPr lang="pl-PL" sz="2400" b="1" spc="-80" dirty="0">
              <a:solidFill>
                <a:srgbClr val="808080">
                  <a:lumMod val="75000"/>
                </a:srgbClr>
              </a:solidFill>
            </a:endParaRPr>
          </a:p>
          <a:p>
            <a:pPr lvl="0"/>
            <a:r>
              <a:rPr lang="pl-PL" sz="2400" b="1" spc="-80" dirty="0" smtClean="0">
                <a:solidFill>
                  <a:srgbClr val="808080">
                    <a:lumMod val="75000"/>
                  </a:srgbClr>
                </a:solidFill>
              </a:rPr>
              <a:t>Dwuznaczne </a:t>
            </a:r>
            <a:r>
              <a:rPr lang="pl-PL" sz="2400" b="1" spc="-80" dirty="0">
                <a:solidFill>
                  <a:srgbClr val="808080">
                    <a:lumMod val="75000"/>
                  </a:srgbClr>
                </a:solidFill>
              </a:rPr>
              <a:t>i nieetyczne propozycje</a:t>
            </a:r>
          </a:p>
          <a:p>
            <a:pPr lvl="0" algn="ctr"/>
            <a:endParaRPr lang="pl-PL" sz="2400" b="1" spc="-80" dirty="0">
              <a:solidFill>
                <a:srgbClr val="808080">
                  <a:lumMod val="75000"/>
                </a:srgbClr>
              </a:solidFill>
            </a:endParaRPr>
          </a:p>
          <a:p>
            <a:pPr lvl="0" algn="just"/>
            <a:r>
              <a:rPr lang="pl-PL" sz="1800" b="1" u="sng" dirty="0">
                <a:solidFill>
                  <a:srgbClr val="000000"/>
                </a:solidFill>
              </a:rPr>
              <a:t>Właściwa reakcja:</a:t>
            </a:r>
          </a:p>
          <a:p>
            <a:pPr lvl="0" algn="just"/>
            <a:endParaRPr lang="pl-PL" sz="1800" b="1" u="sng" dirty="0">
              <a:solidFill>
                <a:srgbClr val="000000"/>
              </a:solidFill>
            </a:endParaRPr>
          </a:p>
          <a:p>
            <a:pPr marL="342900" lvl="0" indent="-342900" algn="just">
              <a:buFont typeface="+mj-lt"/>
              <a:buAutoNum type="arabicPeriod"/>
            </a:pPr>
            <a:r>
              <a:rPr lang="pl-PL" sz="1800" dirty="0">
                <a:solidFill>
                  <a:srgbClr val="000000"/>
                </a:solidFill>
              </a:rPr>
              <a:t>szybka (nie pozwalamy, aby temat był rozwijany),</a:t>
            </a:r>
          </a:p>
          <a:p>
            <a:pPr marL="342900" lvl="0" indent="-342900" algn="just">
              <a:buFont typeface="+mj-lt"/>
              <a:buAutoNum type="arabicPeriod"/>
            </a:pPr>
            <a:r>
              <a:rPr lang="pl-PL" sz="1800" dirty="0">
                <a:solidFill>
                  <a:srgbClr val="000000"/>
                </a:solidFill>
              </a:rPr>
              <a:t>jednoznaczna,</a:t>
            </a:r>
          </a:p>
          <a:p>
            <a:pPr marL="342900" lvl="0" indent="-342900" algn="just">
              <a:buFont typeface="+mj-lt"/>
              <a:buAutoNum type="arabicPeriod"/>
            </a:pPr>
            <a:r>
              <a:rPr lang="pl-PL" sz="1800" dirty="0">
                <a:solidFill>
                  <a:srgbClr val="000000"/>
                </a:solidFill>
              </a:rPr>
              <a:t>proporcjonalna,</a:t>
            </a:r>
          </a:p>
          <a:p>
            <a:pPr marL="342900" lvl="0" indent="-342900" algn="just">
              <a:buFont typeface="+mj-lt"/>
              <a:buAutoNum type="arabicPeriod"/>
            </a:pPr>
            <a:r>
              <a:rPr lang="pl-PL" sz="1800" dirty="0">
                <a:solidFill>
                  <a:srgbClr val="000000"/>
                </a:solidFill>
              </a:rPr>
              <a:t>asertywna (zdecydowana i uprzejma).</a:t>
            </a:r>
          </a:p>
          <a:p>
            <a:pPr marL="285750" lvl="0" indent="-285750" algn="just">
              <a:buFont typeface="Wingdings" panose="05000000000000000000" pitchFamily="2" charset="2"/>
              <a:buChar char="§"/>
            </a:pPr>
            <a:endParaRPr lang="pl-PL" sz="1800" u="sng" dirty="0">
              <a:solidFill>
                <a:srgbClr val="000000"/>
              </a:solidFill>
            </a:endParaRPr>
          </a:p>
          <a:p>
            <a:pPr lvl="0" algn="just"/>
            <a:r>
              <a:rPr lang="pl-PL" sz="1800" u="sng" dirty="0">
                <a:solidFill>
                  <a:srgbClr val="000000"/>
                </a:solidFill>
              </a:rPr>
              <a:t>Przykłady:</a:t>
            </a:r>
          </a:p>
          <a:p>
            <a:pPr marL="285750" lvl="0" indent="-285750" algn="just">
              <a:buFont typeface="Wingdings" panose="05000000000000000000" pitchFamily="2" charset="2"/>
              <a:buChar char="§"/>
            </a:pPr>
            <a:r>
              <a:rPr lang="pl-PL" sz="1600" i="1" dirty="0">
                <a:solidFill>
                  <a:srgbClr val="000000"/>
                </a:solidFill>
              </a:rPr>
              <a:t>„Nie wiem, do czego zmierzasz, ale ja zawsze działam zgodnie z procedurami, kończymy te dywagacje”;</a:t>
            </a:r>
          </a:p>
          <a:p>
            <a:pPr marL="285750" lvl="0" indent="-285750" algn="just">
              <a:buFont typeface="Wingdings" panose="05000000000000000000" pitchFamily="2" charset="2"/>
              <a:buChar char="§"/>
            </a:pPr>
            <a:r>
              <a:rPr lang="pl-PL" sz="1600" i="1" dirty="0">
                <a:solidFill>
                  <a:srgbClr val="000000"/>
                </a:solidFill>
              </a:rPr>
              <a:t>„Nasze zasady tego nie dopuszczają a ja ich przestrzegam, na nic się nie dam namówić, skończmy ten temat”;</a:t>
            </a:r>
          </a:p>
          <a:p>
            <a:pPr marL="285750" lvl="0" indent="-285750" algn="just">
              <a:buFont typeface="Wingdings" panose="05000000000000000000" pitchFamily="2" charset="2"/>
              <a:buChar char="§"/>
            </a:pPr>
            <a:r>
              <a:rPr lang="pl-PL" sz="1600" i="1" dirty="0">
                <a:solidFill>
                  <a:srgbClr val="000000"/>
                </a:solidFill>
              </a:rPr>
              <a:t>„Ja się na to nie skuszę, cenię swoją pracę i mam swój honor”.</a:t>
            </a:r>
          </a:p>
        </p:txBody>
      </p:sp>
    </p:spTree>
    <p:extLst>
      <p:ext uri="{BB962C8B-B14F-4D97-AF65-F5344CB8AC3E}">
        <p14:creationId xmlns:p14="http://schemas.microsoft.com/office/powerpoint/2010/main" val="1121314170"/>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41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3284984"/>
            <a:ext cx="8064896" cy="2952328"/>
          </a:xfrm>
          <a:prstGeom prst="rect">
            <a:avLst/>
          </a:prstGeom>
          <a:noFill/>
        </p:spPr>
        <p:txBody>
          <a:bodyPr lIns="0" tIns="0" rIns="0" bIns="0"/>
          <a:lstStyle/>
          <a:p>
            <a:pPr algn="just">
              <a:spcAft>
                <a:spcPts val="300"/>
              </a:spcAft>
            </a:pPr>
            <a:endParaRPr lang="pl-PL" sz="1800" dirty="0" smtClean="0"/>
          </a:p>
        </p:txBody>
      </p:sp>
      <p:sp>
        <p:nvSpPr>
          <p:cNvPr id="8" name="Prostokąt 7"/>
          <p:cNvSpPr/>
          <p:nvPr/>
        </p:nvSpPr>
        <p:spPr>
          <a:xfrm>
            <a:off x="522288" y="1196752"/>
            <a:ext cx="8154168" cy="4670509"/>
          </a:xfrm>
          <a:prstGeom prst="rect">
            <a:avLst/>
          </a:prstGeom>
        </p:spPr>
        <p:txBody>
          <a:bodyPr wrap="square">
            <a:spAutoFit/>
          </a:bodyPr>
          <a:lstStyle/>
          <a:p>
            <a:pPr lvl="0" algn="just">
              <a:lnSpc>
                <a:spcPts val="2100"/>
              </a:lnSpc>
              <a:defRPr/>
            </a:pPr>
            <a:r>
              <a:rPr lang="pl-PL" sz="2400" b="1" spc="-80" dirty="0">
                <a:solidFill>
                  <a:srgbClr val="808080">
                    <a:lumMod val="75000"/>
                  </a:srgbClr>
                </a:solidFill>
              </a:rPr>
              <a:t>Sposób postępowania</a:t>
            </a:r>
          </a:p>
          <a:p>
            <a:pPr lvl="0" algn="just">
              <a:lnSpc>
                <a:spcPts val="2100"/>
              </a:lnSpc>
              <a:defRPr/>
            </a:pPr>
            <a:endParaRPr lang="pl-PL" sz="2400" b="1" spc="-80" dirty="0">
              <a:solidFill>
                <a:srgbClr val="808080">
                  <a:lumMod val="75000"/>
                </a:srgbClr>
              </a:solidFill>
            </a:endParaRPr>
          </a:p>
          <a:p>
            <a:pPr marL="342900" lvl="0" indent="-342900" algn="just">
              <a:lnSpc>
                <a:spcPts val="2100"/>
              </a:lnSpc>
              <a:buFont typeface="Wingdings" panose="05000000000000000000" pitchFamily="2" charset="2"/>
              <a:buChar char="§"/>
              <a:defRPr/>
            </a:pPr>
            <a:r>
              <a:rPr lang="pl-PL" sz="1800" dirty="0">
                <a:solidFill>
                  <a:srgbClr val="000000"/>
                </a:solidFill>
              </a:rPr>
              <a:t>odmów (w taki sposób, aby nie pozostawić wątpliwości proponującemu), jednocześnie poinformuj, że takie zachowanie może być potraktowane jako przestępstwo korupcyjne,</a:t>
            </a:r>
          </a:p>
          <a:p>
            <a:pPr marL="342900" lvl="0" indent="-342900" algn="just">
              <a:lnSpc>
                <a:spcPts val="2100"/>
              </a:lnSpc>
              <a:buFont typeface="Wingdings" panose="05000000000000000000" pitchFamily="2" charset="2"/>
              <a:buChar char="§"/>
              <a:defRPr/>
            </a:pPr>
            <a:endParaRPr lang="pl-PL" sz="1800" dirty="0">
              <a:solidFill>
                <a:srgbClr val="000000"/>
              </a:solidFill>
            </a:endParaRPr>
          </a:p>
          <a:p>
            <a:pPr marL="342900" lvl="0" indent="-342900" algn="just">
              <a:lnSpc>
                <a:spcPts val="2100"/>
              </a:lnSpc>
              <a:buFont typeface="Wingdings" panose="05000000000000000000" pitchFamily="2" charset="2"/>
              <a:buChar char="§"/>
              <a:defRPr/>
            </a:pPr>
            <a:r>
              <a:rPr lang="pl-PL" sz="1800" dirty="0">
                <a:solidFill>
                  <a:srgbClr val="000000"/>
                </a:solidFill>
              </a:rPr>
              <a:t>nie rozmawiaj w cztery </a:t>
            </a:r>
            <a:r>
              <a:rPr lang="pl-PL" sz="1800" dirty="0" smtClean="0">
                <a:solidFill>
                  <a:srgbClr val="000000"/>
                </a:solidFill>
              </a:rPr>
              <a:t>oczy, postaraj </a:t>
            </a:r>
            <a:r>
              <a:rPr lang="pl-PL" sz="1800" dirty="0">
                <a:solidFill>
                  <a:srgbClr val="000000"/>
                </a:solidFill>
              </a:rPr>
              <a:t>się aby podczas dalszej rozmowy była obecna inna osoba/pracownik, która będzie świadkiem,</a:t>
            </a:r>
          </a:p>
          <a:p>
            <a:pPr marL="342900" lvl="0" indent="-342900" algn="just">
              <a:lnSpc>
                <a:spcPts val="2100"/>
              </a:lnSpc>
              <a:buFont typeface="Wingdings" panose="05000000000000000000" pitchFamily="2" charset="2"/>
              <a:buChar char="§"/>
              <a:defRPr/>
            </a:pPr>
            <a:endParaRPr lang="pl-PL" sz="1800" dirty="0">
              <a:solidFill>
                <a:srgbClr val="000000"/>
              </a:solidFill>
            </a:endParaRPr>
          </a:p>
          <a:p>
            <a:pPr marL="342900" lvl="0" indent="-342900" algn="just">
              <a:lnSpc>
                <a:spcPts val="2100"/>
              </a:lnSpc>
              <a:buFont typeface="Wingdings" panose="05000000000000000000" pitchFamily="2" charset="2"/>
              <a:buChar char="§"/>
              <a:defRPr/>
            </a:pPr>
            <a:r>
              <a:rPr lang="pl-PL" sz="1800" dirty="0">
                <a:solidFill>
                  <a:srgbClr val="000000"/>
                </a:solidFill>
              </a:rPr>
              <a:t>nie przyjmuj korzyści albo jej obietnicy,</a:t>
            </a:r>
          </a:p>
          <a:p>
            <a:pPr marL="342900" lvl="0" indent="-342900" algn="just">
              <a:lnSpc>
                <a:spcPts val="2100"/>
              </a:lnSpc>
              <a:buFont typeface="Wingdings" panose="05000000000000000000" pitchFamily="2" charset="2"/>
              <a:buChar char="§"/>
              <a:defRPr/>
            </a:pPr>
            <a:endParaRPr lang="pl-PL" sz="1800" dirty="0">
              <a:solidFill>
                <a:srgbClr val="000000"/>
              </a:solidFill>
            </a:endParaRPr>
          </a:p>
          <a:p>
            <a:pPr marL="342900" lvl="0" indent="-342900" algn="just">
              <a:lnSpc>
                <a:spcPts val="2100"/>
              </a:lnSpc>
              <a:buFont typeface="Wingdings" panose="05000000000000000000" pitchFamily="2" charset="2"/>
              <a:buChar char="§"/>
              <a:defRPr/>
            </a:pPr>
            <a:r>
              <a:rPr lang="pl-PL" sz="1800" dirty="0">
                <a:solidFill>
                  <a:srgbClr val="000000"/>
                </a:solidFill>
              </a:rPr>
              <a:t>zgłoś przełożonemu lub innej osobie z kierownictwa fakt złożenia propozycji korupcyjnej lub próbę wręczenia korzyści,</a:t>
            </a:r>
          </a:p>
          <a:p>
            <a:pPr marL="342900" lvl="0" indent="-342900" algn="just">
              <a:lnSpc>
                <a:spcPts val="2100"/>
              </a:lnSpc>
              <a:buFont typeface="Wingdings" panose="05000000000000000000" pitchFamily="2" charset="2"/>
              <a:buChar char="§"/>
              <a:defRPr/>
            </a:pPr>
            <a:endParaRPr lang="pl-PL" sz="1800" dirty="0">
              <a:solidFill>
                <a:srgbClr val="000000"/>
              </a:solidFill>
            </a:endParaRPr>
          </a:p>
          <a:p>
            <a:pPr marL="342900" lvl="0" indent="-342900" algn="just">
              <a:lnSpc>
                <a:spcPts val="2100"/>
              </a:lnSpc>
              <a:buFont typeface="Wingdings" panose="05000000000000000000" pitchFamily="2" charset="2"/>
              <a:buChar char="§"/>
              <a:defRPr/>
            </a:pPr>
            <a:r>
              <a:rPr lang="pl-PL" sz="1800" dirty="0">
                <a:solidFill>
                  <a:srgbClr val="000000"/>
                </a:solidFill>
              </a:rPr>
              <a:t>możesz dokonać ujęcia osoby, czyli tzw. zatrzymania obywatelskiego </a:t>
            </a:r>
            <a:r>
              <a:rPr lang="pl-PL" sz="1800" dirty="0" smtClean="0">
                <a:solidFill>
                  <a:srgbClr val="000000"/>
                </a:solidFill>
              </a:rPr>
              <a:t/>
            </a:r>
            <a:br>
              <a:rPr lang="pl-PL" sz="1800" dirty="0" smtClean="0">
                <a:solidFill>
                  <a:srgbClr val="000000"/>
                </a:solidFill>
              </a:rPr>
            </a:br>
            <a:r>
              <a:rPr lang="pl-PL" sz="1800" dirty="0" smtClean="0">
                <a:solidFill>
                  <a:srgbClr val="000000"/>
                </a:solidFill>
              </a:rPr>
              <a:t>(</a:t>
            </a:r>
            <a:r>
              <a:rPr lang="pl-PL" sz="1800" dirty="0">
                <a:solidFill>
                  <a:srgbClr val="000000"/>
                </a:solidFill>
              </a:rPr>
              <a:t>np. przy pomocy służby ochrony),</a:t>
            </a:r>
          </a:p>
          <a:p>
            <a:pPr lvl="0" algn="just">
              <a:lnSpc>
                <a:spcPts val="2100"/>
              </a:lnSpc>
              <a:defRPr/>
            </a:pPr>
            <a:endParaRPr lang="pl-PL" sz="1800" dirty="0">
              <a:solidFill>
                <a:srgbClr val="000000"/>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3802608101"/>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42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22288" y="1268760"/>
            <a:ext cx="8226176" cy="4680520"/>
          </a:xfrm>
          <a:prstGeom prst="rect">
            <a:avLst/>
          </a:prstGeom>
          <a:noFill/>
        </p:spPr>
        <p:txBody>
          <a:bodyPr lIns="0" tIns="0" rIns="0" bIns="0"/>
          <a:lstStyle/>
          <a:p>
            <a:pPr lvl="0" algn="just">
              <a:lnSpc>
                <a:spcPts val="2100"/>
              </a:lnSpc>
              <a:defRPr/>
            </a:pPr>
            <a:r>
              <a:rPr lang="pl-PL" sz="2400" b="1" spc="-80" dirty="0">
                <a:solidFill>
                  <a:srgbClr val="808080">
                    <a:lumMod val="75000"/>
                  </a:srgbClr>
                </a:solidFill>
              </a:rPr>
              <a:t>Sposób postępowania</a:t>
            </a:r>
          </a:p>
          <a:p>
            <a:pPr lvl="0" algn="just">
              <a:lnSpc>
                <a:spcPts val="2100"/>
              </a:lnSpc>
              <a:defRPr/>
            </a:pPr>
            <a:endParaRPr lang="pl-PL" sz="1800" b="1" spc="-80" dirty="0">
              <a:solidFill>
                <a:srgbClr val="808080">
                  <a:lumMod val="75000"/>
                </a:srgbClr>
              </a:solidFill>
            </a:endParaRPr>
          </a:p>
          <a:p>
            <a:pPr marL="342900" lvl="0" indent="-342900" algn="just">
              <a:lnSpc>
                <a:spcPts val="2100"/>
              </a:lnSpc>
              <a:buFont typeface="Wingdings" panose="05000000000000000000" pitchFamily="2" charset="2"/>
              <a:buChar char="§"/>
              <a:defRPr/>
            </a:pPr>
            <a:r>
              <a:rPr lang="pl-PL" sz="1800" dirty="0">
                <a:solidFill>
                  <a:srgbClr val="000000"/>
                </a:solidFill>
              </a:rPr>
              <a:t>nie lekceważ</a:t>
            </a:r>
            <a:r>
              <a:rPr lang="pl-PL" sz="1800" dirty="0" smtClean="0">
                <a:solidFill>
                  <a:srgbClr val="000000"/>
                </a:solidFill>
              </a:rPr>
              <a:t>,</a:t>
            </a:r>
          </a:p>
          <a:p>
            <a:pPr lvl="0" algn="just">
              <a:lnSpc>
                <a:spcPts val="2100"/>
              </a:lnSpc>
              <a:defRPr/>
            </a:pPr>
            <a:endParaRPr lang="pl-PL" sz="1800" dirty="0" smtClean="0">
              <a:solidFill>
                <a:srgbClr val="000000"/>
              </a:solidFill>
            </a:endParaRPr>
          </a:p>
          <a:p>
            <a:pPr marL="342900" indent="-342900" algn="just">
              <a:lnSpc>
                <a:spcPts val="2100"/>
              </a:lnSpc>
              <a:buFont typeface="Wingdings" panose="05000000000000000000" pitchFamily="2" charset="2"/>
              <a:buChar char="§"/>
              <a:defRPr/>
            </a:pPr>
            <a:r>
              <a:rPr lang="pl-PL" sz="1800" dirty="0">
                <a:solidFill>
                  <a:srgbClr val="000000"/>
                </a:solidFill>
              </a:rPr>
              <a:t>powiadom </a:t>
            </a:r>
            <a:r>
              <a:rPr lang="pl-PL" sz="1800" dirty="0" smtClean="0">
                <a:solidFill>
                  <a:srgbClr val="000000"/>
                </a:solidFill>
              </a:rPr>
              <a:t>i współpracuj z organami </a:t>
            </a:r>
            <a:r>
              <a:rPr lang="pl-PL" sz="1800" dirty="0">
                <a:solidFill>
                  <a:srgbClr val="000000"/>
                </a:solidFill>
              </a:rPr>
              <a:t>ścigania/właściwą służbę</a:t>
            </a:r>
            <a:r>
              <a:rPr lang="pl-PL" sz="1800" dirty="0" smtClean="0">
                <a:solidFill>
                  <a:srgbClr val="000000"/>
                </a:solidFill>
              </a:rPr>
              <a:t>,</a:t>
            </a:r>
            <a:endParaRPr lang="pl-PL" sz="1800" dirty="0">
              <a:solidFill>
                <a:srgbClr val="000000"/>
              </a:solidFill>
            </a:endParaRPr>
          </a:p>
          <a:p>
            <a:pPr marL="342900" lvl="0" indent="-342900" algn="just">
              <a:lnSpc>
                <a:spcPts val="2100"/>
              </a:lnSpc>
              <a:buFont typeface="Wingdings" panose="05000000000000000000" pitchFamily="2" charset="2"/>
              <a:buChar char="§"/>
              <a:defRPr/>
            </a:pPr>
            <a:endParaRPr lang="pl-PL" sz="1800" dirty="0">
              <a:solidFill>
                <a:srgbClr val="000000"/>
              </a:solidFill>
            </a:endParaRPr>
          </a:p>
          <a:p>
            <a:pPr marL="342900" indent="-342900" algn="just">
              <a:lnSpc>
                <a:spcPts val="2100"/>
              </a:lnSpc>
              <a:buFont typeface="Wingdings" panose="05000000000000000000" pitchFamily="2" charset="2"/>
              <a:buChar char="§"/>
              <a:defRPr/>
            </a:pPr>
            <a:r>
              <a:rPr lang="pl-PL" sz="1800" dirty="0" smtClean="0">
                <a:solidFill>
                  <a:srgbClr val="000000"/>
                </a:solidFill>
              </a:rPr>
              <a:t>przekaż </a:t>
            </a:r>
            <a:r>
              <a:rPr lang="pl-PL" sz="1800" dirty="0">
                <a:solidFill>
                  <a:srgbClr val="000000"/>
                </a:solidFill>
              </a:rPr>
              <a:t>w ręce organów ścigania, </a:t>
            </a:r>
            <a:endParaRPr lang="pl-PL" sz="1800" dirty="0" smtClean="0">
              <a:solidFill>
                <a:srgbClr val="000000"/>
              </a:solidFill>
            </a:endParaRPr>
          </a:p>
          <a:p>
            <a:pPr marL="342900" indent="-342900" algn="just">
              <a:lnSpc>
                <a:spcPts val="2100"/>
              </a:lnSpc>
              <a:buFont typeface="Wingdings" panose="05000000000000000000" pitchFamily="2" charset="2"/>
              <a:buChar char="§"/>
              <a:defRPr/>
            </a:pPr>
            <a:endParaRPr lang="pl-PL" sz="1800" dirty="0">
              <a:solidFill>
                <a:srgbClr val="000000"/>
              </a:solidFill>
            </a:endParaRPr>
          </a:p>
          <a:p>
            <a:pPr marL="342900" lvl="0" indent="-342900" algn="just">
              <a:lnSpc>
                <a:spcPts val="2100"/>
              </a:lnSpc>
              <a:buFont typeface="Wingdings" panose="05000000000000000000" pitchFamily="2" charset="2"/>
              <a:buChar char="§"/>
              <a:defRPr/>
            </a:pPr>
            <a:r>
              <a:rPr lang="pl-PL" sz="1800" dirty="0" smtClean="0">
                <a:solidFill>
                  <a:srgbClr val="000000"/>
                </a:solidFill>
              </a:rPr>
              <a:t>nie </a:t>
            </a:r>
            <a:r>
              <a:rPr lang="pl-PL" sz="1800" dirty="0">
                <a:solidFill>
                  <a:srgbClr val="000000"/>
                </a:solidFill>
              </a:rPr>
              <a:t>próbuj </a:t>
            </a:r>
            <a:r>
              <a:rPr lang="pl-PL" sz="1800" dirty="0" smtClean="0">
                <a:solidFill>
                  <a:srgbClr val="000000"/>
                </a:solidFill>
              </a:rPr>
              <a:t>samodzielnie „zabezpieczyć</a:t>
            </a:r>
            <a:r>
              <a:rPr lang="pl-PL" sz="1800" dirty="0">
                <a:solidFill>
                  <a:srgbClr val="000000"/>
                </a:solidFill>
              </a:rPr>
              <a:t>” łapówki,</a:t>
            </a:r>
          </a:p>
          <a:p>
            <a:pPr marL="342900" lvl="0" indent="-342900" algn="just">
              <a:lnSpc>
                <a:spcPts val="2100"/>
              </a:lnSpc>
              <a:buFont typeface="Wingdings" panose="05000000000000000000" pitchFamily="2" charset="2"/>
              <a:buChar char="§"/>
              <a:defRPr/>
            </a:pPr>
            <a:endParaRPr lang="pl-PL" sz="1800" dirty="0">
              <a:solidFill>
                <a:srgbClr val="000000"/>
              </a:solidFill>
            </a:endParaRPr>
          </a:p>
          <a:p>
            <a:pPr marL="342900" lvl="0" indent="-342900" algn="just">
              <a:lnSpc>
                <a:spcPts val="2100"/>
              </a:lnSpc>
              <a:buFont typeface="Wingdings" panose="05000000000000000000" pitchFamily="2" charset="2"/>
              <a:buChar char="§"/>
              <a:defRPr/>
            </a:pPr>
            <a:r>
              <a:rPr lang="pl-PL" sz="1800" dirty="0">
                <a:solidFill>
                  <a:srgbClr val="000000"/>
                </a:solidFill>
              </a:rPr>
              <a:t>opisz zdarzenie w notatce służbowej dla przełożonego z zachowaniem zasady tzw. siedmiu złotych pytań (kto? co? gdzie? kiedy? w jaki sposób? czym? dlaczego?),</a:t>
            </a:r>
          </a:p>
          <a:p>
            <a:pPr lvl="0" algn="just">
              <a:lnSpc>
                <a:spcPts val="2100"/>
              </a:lnSpc>
              <a:defRPr/>
            </a:pPr>
            <a:endParaRPr lang="pl-PL" sz="1800" dirty="0">
              <a:solidFill>
                <a:srgbClr val="000000"/>
              </a:solidFill>
            </a:endParaRPr>
          </a:p>
          <a:p>
            <a:pPr marL="342900" lvl="0" indent="-342900" algn="just">
              <a:lnSpc>
                <a:spcPts val="2100"/>
              </a:lnSpc>
              <a:buFont typeface="Wingdings" panose="05000000000000000000" pitchFamily="2" charset="2"/>
              <a:buChar char="§"/>
              <a:defRPr/>
            </a:pPr>
            <a:r>
              <a:rPr lang="pl-PL" sz="2000" b="1" dirty="0">
                <a:solidFill>
                  <a:srgbClr val="000000"/>
                </a:solidFill>
              </a:rPr>
              <a:t>działaj niezwłocznie!!!</a:t>
            </a:r>
          </a:p>
          <a:p>
            <a:pPr algn="just">
              <a:lnSpc>
                <a:spcPts val="2100"/>
              </a:lnSpc>
              <a:defRPr/>
            </a:pPr>
            <a:endParaRPr lang="pl-PL" sz="2000" b="1" dirty="0"/>
          </a:p>
        </p:txBody>
      </p:sp>
      <p:sp>
        <p:nvSpPr>
          <p:cNvPr id="8" name="Prostokąt 7"/>
          <p:cNvSpPr/>
          <p:nvPr/>
        </p:nvSpPr>
        <p:spPr>
          <a:xfrm>
            <a:off x="539750" y="2060575"/>
            <a:ext cx="8136706" cy="1169551"/>
          </a:xfrm>
          <a:prstGeom prst="rect">
            <a:avLst/>
          </a:prstGeom>
        </p:spPr>
        <p:txBody>
          <a:bodyPr wrap="square">
            <a:spAutoFit/>
          </a:bodyPr>
          <a:lstStyle/>
          <a:p>
            <a:pPr marL="342900" indent="-342900" algn="just">
              <a:lnSpc>
                <a:spcPts val="2100"/>
              </a:lnSpc>
              <a:buFont typeface="Wingdings" panose="05000000000000000000" pitchFamily="2" charset="2"/>
              <a:buChar char="§"/>
              <a:defRPr/>
            </a:pPr>
            <a:endParaRPr lang="pl-PL" sz="1800" b="1" u="sng" dirty="0"/>
          </a:p>
          <a:p>
            <a:pPr marL="342900" indent="-342900" algn="just">
              <a:lnSpc>
                <a:spcPts val="2100"/>
              </a:lnSpc>
              <a:buFont typeface="Wingdings" panose="05000000000000000000" pitchFamily="2" charset="2"/>
              <a:buChar char="§"/>
              <a:defRPr/>
            </a:pPr>
            <a:endParaRPr lang="pl-PL" sz="1800" b="1" u="sng" dirty="0"/>
          </a:p>
          <a:p>
            <a:pPr marL="342900" indent="-342900" algn="just">
              <a:lnSpc>
                <a:spcPts val="2100"/>
              </a:lnSpc>
              <a:buFont typeface="Wingdings" panose="05000000000000000000" pitchFamily="2" charset="2"/>
              <a:buChar char="§"/>
              <a:defRPr/>
            </a:pPr>
            <a:endParaRPr lang="pl-PL" sz="1800" b="1" u="sng" dirty="0"/>
          </a:p>
          <a:p>
            <a:pPr algn="just">
              <a:lnSpc>
                <a:spcPts val="2100"/>
              </a:lnSpc>
              <a:defRPr/>
            </a:pP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4263444884"/>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4"/>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39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3284984"/>
            <a:ext cx="8064896" cy="2952328"/>
          </a:xfrm>
          <a:prstGeom prst="rect">
            <a:avLst/>
          </a:prstGeom>
          <a:noFill/>
        </p:spPr>
        <p:txBody>
          <a:bodyPr lIns="0" tIns="0" rIns="0" bIns="0"/>
          <a:lstStyle/>
          <a:p>
            <a:pPr algn="just">
              <a:spcAft>
                <a:spcPts val="300"/>
              </a:spcAft>
            </a:pPr>
            <a:endParaRPr lang="pl-PL" sz="1800" dirty="0" smtClean="0"/>
          </a:p>
        </p:txBody>
      </p:sp>
      <p:sp>
        <p:nvSpPr>
          <p:cNvPr id="8" name="Prostokąt 7"/>
          <p:cNvSpPr/>
          <p:nvPr/>
        </p:nvSpPr>
        <p:spPr>
          <a:xfrm>
            <a:off x="539750" y="2060575"/>
            <a:ext cx="8136706" cy="2246769"/>
          </a:xfrm>
          <a:prstGeom prst="rect">
            <a:avLst/>
          </a:prstGeom>
        </p:spPr>
        <p:txBody>
          <a:bodyPr wrap="square">
            <a:spAutoFit/>
          </a:bodyPr>
          <a:lstStyle/>
          <a:p>
            <a:pPr algn="just">
              <a:lnSpc>
                <a:spcPts val="2100"/>
              </a:lnSpc>
              <a:defRPr/>
            </a:pPr>
            <a:r>
              <a:rPr lang="pl-PL" sz="2400" b="1" spc="-80" dirty="0">
                <a:solidFill>
                  <a:srgbClr val="808080">
                    <a:lumMod val="75000"/>
                  </a:srgbClr>
                </a:solidFill>
              </a:rPr>
              <a:t>Zadanie</a:t>
            </a:r>
          </a:p>
          <a:p>
            <a:pPr marL="342900" indent="-342900" algn="just">
              <a:lnSpc>
                <a:spcPts val="2100"/>
              </a:lnSpc>
              <a:buFont typeface="Wingdings" panose="05000000000000000000" pitchFamily="2" charset="2"/>
              <a:buChar char="§"/>
              <a:defRPr/>
            </a:pPr>
            <a:endParaRPr lang="pl-PL" sz="1800" b="1" u="sng" dirty="0"/>
          </a:p>
          <a:p>
            <a:pPr marL="285750" indent="-285750" algn="just">
              <a:lnSpc>
                <a:spcPts val="2100"/>
              </a:lnSpc>
              <a:buFont typeface="Wingdings" panose="05000000000000000000" pitchFamily="2" charset="2"/>
              <a:buChar char="§"/>
              <a:defRPr/>
            </a:pPr>
            <a:r>
              <a:rPr lang="pl-PL" sz="1800" dirty="0"/>
              <a:t>Podaj przykłady rozwiązań wewnętrznych </a:t>
            </a:r>
            <a:r>
              <a:rPr lang="pl-PL" sz="1800" dirty="0" smtClean="0"/>
              <a:t>na uczelni mogących </a:t>
            </a:r>
            <a:r>
              <a:rPr lang="pl-PL" sz="1800" dirty="0"/>
              <a:t>stanowić przykład dobrych praktyk w zakresie przeciwdziałania korupcji.</a:t>
            </a:r>
          </a:p>
          <a:p>
            <a:pPr marL="342900" indent="-342900" algn="just">
              <a:lnSpc>
                <a:spcPts val="2100"/>
              </a:lnSpc>
              <a:buFont typeface="Wingdings" panose="05000000000000000000" pitchFamily="2" charset="2"/>
              <a:buChar char="§"/>
              <a:defRPr/>
            </a:pPr>
            <a:endParaRPr lang="pl-PL" sz="1800" b="1" u="sng" dirty="0"/>
          </a:p>
          <a:p>
            <a:pPr marL="342900" indent="-342900" algn="just">
              <a:lnSpc>
                <a:spcPts val="2100"/>
              </a:lnSpc>
              <a:buFont typeface="Wingdings" panose="05000000000000000000" pitchFamily="2" charset="2"/>
              <a:buChar char="§"/>
              <a:defRPr/>
            </a:pPr>
            <a:endParaRPr lang="pl-PL" sz="1800" b="1" u="sng" dirty="0"/>
          </a:p>
          <a:p>
            <a:pPr marL="342900" indent="-342900" algn="just">
              <a:lnSpc>
                <a:spcPts val="2100"/>
              </a:lnSpc>
              <a:buFont typeface="Wingdings" panose="05000000000000000000" pitchFamily="2" charset="2"/>
              <a:buChar char="§"/>
              <a:defRPr/>
            </a:pPr>
            <a:endParaRPr lang="pl-PL" sz="1800" b="1" u="sng" dirty="0"/>
          </a:p>
          <a:p>
            <a:pPr marL="342900" indent="-342900" algn="just">
              <a:lnSpc>
                <a:spcPts val="2100"/>
              </a:lnSpc>
              <a:buFont typeface="Wingdings" panose="05000000000000000000" pitchFamily="2" charset="2"/>
              <a:buChar char="§"/>
              <a:defRPr/>
            </a:pP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441101619"/>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44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1196752"/>
            <a:ext cx="8208912" cy="4968551"/>
          </a:xfrm>
          <a:prstGeom prst="rect">
            <a:avLst/>
          </a:prstGeom>
          <a:noFill/>
        </p:spPr>
        <p:txBody>
          <a:bodyPr lIns="0" tIns="0" rIns="0" bIns="0"/>
          <a:lstStyle/>
          <a:p>
            <a:pPr algn="just"/>
            <a:r>
              <a:rPr lang="pl-PL" sz="2400" b="1" spc="-80" dirty="0">
                <a:solidFill>
                  <a:srgbClr val="808080">
                    <a:lumMod val="75000"/>
                  </a:srgbClr>
                </a:solidFill>
              </a:rPr>
              <a:t>Przykłady rozwiązań wewnętrznych </a:t>
            </a:r>
            <a:r>
              <a:rPr lang="pl-PL" sz="2400" b="1" spc="-80" dirty="0" smtClean="0">
                <a:solidFill>
                  <a:srgbClr val="808080">
                    <a:lumMod val="75000"/>
                  </a:srgbClr>
                </a:solidFill>
              </a:rPr>
              <a:t>w uczelni </a:t>
            </a:r>
            <a:r>
              <a:rPr lang="pl-PL" sz="2400" b="1" spc="-80" dirty="0">
                <a:solidFill>
                  <a:srgbClr val="808080">
                    <a:lumMod val="75000"/>
                  </a:srgbClr>
                </a:solidFill>
              </a:rPr>
              <a:t>mogących stanowić przykład dobrych praktyk w zakresie przeciwdziałania korupcji </a:t>
            </a:r>
          </a:p>
          <a:p>
            <a:pPr algn="just"/>
            <a:endParaRPr lang="pl-PL" sz="1800" dirty="0"/>
          </a:p>
          <a:p>
            <a:pPr marL="285750" indent="-285750" algn="just">
              <a:buFont typeface="Wingdings" panose="05000000000000000000" pitchFamily="2" charset="2"/>
              <a:buChar char="§"/>
            </a:pPr>
            <a:r>
              <a:rPr lang="pl-PL" sz="1800" dirty="0" smtClean="0"/>
              <a:t>istnienie sformalizowanych procedur opisujących sposób postępowania (polityka antykorupcyjna, procedura obiegu dokumentów, kodeks etyki zawodowej),</a:t>
            </a:r>
          </a:p>
          <a:p>
            <a:pPr marL="285750" indent="-285750" algn="just">
              <a:buFont typeface="Wingdings" panose="05000000000000000000" pitchFamily="2" charset="2"/>
              <a:buChar char="§"/>
            </a:pPr>
            <a:r>
              <a:rPr lang="pl-PL" sz="1800" dirty="0"/>
              <a:t>o</a:t>
            </a:r>
            <a:r>
              <a:rPr lang="pl-PL" sz="1800" dirty="0" smtClean="0"/>
              <a:t>rganizowanie i przeprowadzanie wewnętrznych szkoleń,</a:t>
            </a:r>
          </a:p>
          <a:p>
            <a:pPr marL="285750" indent="-285750" algn="just">
              <a:buFont typeface="Wingdings" panose="05000000000000000000" pitchFamily="2" charset="2"/>
              <a:buChar char="§"/>
            </a:pPr>
            <a:r>
              <a:rPr lang="pl-PL" sz="1800" dirty="0"/>
              <a:t>p</a:t>
            </a:r>
            <a:r>
              <a:rPr lang="pl-PL" sz="1800" dirty="0" smtClean="0"/>
              <a:t>owołanie dedykowanych stanowisk pracy (pełnomocników) lub zespołów odpowiedzialnych za gromadzenie i analizowanie informacji o zdarzeniach </a:t>
            </a:r>
          </a:p>
          <a:p>
            <a:pPr algn="just"/>
            <a:r>
              <a:rPr lang="pl-PL" sz="1800" dirty="0"/>
              <a:t> </a:t>
            </a:r>
            <a:r>
              <a:rPr lang="pl-PL" sz="1800" dirty="0" smtClean="0"/>
              <a:t>   o charakterze korupcyjnym,</a:t>
            </a:r>
          </a:p>
          <a:p>
            <a:pPr marL="285750" indent="-285750" algn="just">
              <a:buFont typeface="Wingdings" panose="05000000000000000000" pitchFamily="2" charset="2"/>
              <a:buChar char="§"/>
            </a:pPr>
            <a:r>
              <a:rPr lang="pl-PL" sz="1800" dirty="0"/>
              <a:t>p</a:t>
            </a:r>
            <a:r>
              <a:rPr lang="pl-PL" sz="1800" dirty="0" smtClean="0"/>
              <a:t>rowadzenie uczelnianego rejestru korzyści,</a:t>
            </a:r>
          </a:p>
          <a:p>
            <a:pPr marL="285750" indent="-285750" algn="just">
              <a:buFont typeface="Wingdings" panose="05000000000000000000" pitchFamily="2" charset="2"/>
              <a:buChar char="§"/>
            </a:pPr>
            <a:r>
              <a:rPr lang="pl-PL" sz="1800" dirty="0"/>
              <a:t>s</a:t>
            </a:r>
            <a:r>
              <a:rPr lang="pl-PL" sz="1800" dirty="0" smtClean="0"/>
              <a:t>tosowanie zasady „dwóch par oczu”,</a:t>
            </a:r>
          </a:p>
          <a:p>
            <a:pPr marL="285750" indent="-285750" algn="just">
              <a:buFont typeface="Wingdings" panose="05000000000000000000" pitchFamily="2" charset="2"/>
              <a:buChar char="§"/>
            </a:pPr>
            <a:r>
              <a:rPr lang="pl-PL" sz="1800" dirty="0"/>
              <a:t>s</a:t>
            </a:r>
            <a:r>
              <a:rPr lang="pl-PL" sz="1800" dirty="0" smtClean="0"/>
              <a:t>ystem sprawozdawczości,</a:t>
            </a:r>
          </a:p>
          <a:p>
            <a:pPr marL="285750" indent="-285750" algn="just">
              <a:buFont typeface="Wingdings" panose="05000000000000000000" pitchFamily="2" charset="2"/>
              <a:buChar char="§"/>
            </a:pPr>
            <a:r>
              <a:rPr lang="pl-PL" sz="1800" dirty="0"/>
              <a:t>r</a:t>
            </a:r>
            <a:r>
              <a:rPr lang="pl-PL" sz="1800" dirty="0" smtClean="0"/>
              <a:t>otacja w ramach zespołów pracowniczych,</a:t>
            </a:r>
          </a:p>
          <a:p>
            <a:pPr marL="285750" indent="-285750" algn="just">
              <a:buFont typeface="Wingdings" panose="05000000000000000000" pitchFamily="2" charset="2"/>
              <a:buChar char="§"/>
            </a:pPr>
            <a:r>
              <a:rPr lang="pl-PL" sz="1800" dirty="0"/>
              <a:t>p</a:t>
            </a:r>
            <a:r>
              <a:rPr lang="pl-PL" sz="1800" dirty="0" smtClean="0"/>
              <a:t>odział odpowiedzialności za realizowane zadanie.</a:t>
            </a:r>
          </a:p>
        </p:txBody>
      </p:sp>
      <p:sp>
        <p:nvSpPr>
          <p:cNvPr id="8" name="pole tekstowe 4"/>
          <p:cNvSpPr txBox="1">
            <a:spLocks noChangeArrowheads="1"/>
          </p:cNvSpPr>
          <p:nvPr/>
        </p:nvSpPr>
        <p:spPr bwMode="auto">
          <a:xfrm>
            <a:off x="7235825" y="6335713"/>
            <a:ext cx="904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4196085855"/>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45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19634" y="1052736"/>
            <a:ext cx="8300838" cy="5112567"/>
          </a:xfrm>
          <a:prstGeom prst="rect">
            <a:avLst/>
          </a:prstGeom>
          <a:noFill/>
        </p:spPr>
        <p:txBody>
          <a:bodyPr lIns="0" tIns="0" rIns="0" bIns="0"/>
          <a:lstStyle/>
          <a:p>
            <a:pPr algn="just"/>
            <a:r>
              <a:rPr lang="pl-PL" sz="2400" b="1" spc="-80" dirty="0" smtClean="0">
                <a:solidFill>
                  <a:srgbClr val="808080">
                    <a:lumMod val="75000"/>
                  </a:srgbClr>
                </a:solidFill>
              </a:rPr>
              <a:t>Rola przełożonego w przeciwdziałaniu korupcji</a:t>
            </a:r>
          </a:p>
          <a:p>
            <a:pPr algn="just"/>
            <a:endParaRPr lang="pl-PL" sz="1800" dirty="0" smtClean="0"/>
          </a:p>
          <a:p>
            <a:pPr marL="342900" indent="-342900" algn="just">
              <a:buFont typeface="+mj-lt"/>
              <a:buAutoNum type="arabicParenR"/>
            </a:pPr>
            <a:r>
              <a:rPr lang="pl-PL" sz="1800" b="1" dirty="0" smtClean="0"/>
              <a:t>miej świadomość</a:t>
            </a:r>
            <a:r>
              <a:rPr lang="pl-PL" sz="1800" dirty="0" smtClean="0"/>
              <a:t>, że zachowanie przełożonego odgrywa ogromną rolę </a:t>
            </a:r>
            <a:br>
              <a:rPr lang="pl-PL" sz="1800" dirty="0" smtClean="0"/>
            </a:br>
            <a:r>
              <a:rPr lang="pl-PL" sz="1800" dirty="0" smtClean="0"/>
              <a:t>w przeciwdziałaniu korupcji, kierując pracą podległych pracowników, powinieneś stanowić dla nich przykład. </a:t>
            </a:r>
            <a:r>
              <a:rPr lang="pl-PL" sz="1800" u="sng" dirty="0" smtClean="0"/>
              <a:t>Korupcja rozwija się tam, gdzie:</a:t>
            </a:r>
          </a:p>
          <a:p>
            <a:pPr algn="just"/>
            <a:endParaRPr lang="pl-PL" sz="1800" dirty="0" smtClean="0"/>
          </a:p>
          <a:p>
            <a:pPr marL="285750" indent="-285750" algn="just">
              <a:buFont typeface="Wingdings" panose="05000000000000000000" pitchFamily="2" charset="2"/>
              <a:buChar char="§"/>
            </a:pPr>
            <a:r>
              <a:rPr lang="pl-PL" sz="1800" dirty="0" smtClean="0"/>
              <a:t>nadzór służbowy i merytoryczny jest niedostateczny,</a:t>
            </a:r>
          </a:p>
          <a:p>
            <a:pPr algn="just"/>
            <a:endParaRPr lang="pl-PL" sz="1800" dirty="0" smtClean="0"/>
          </a:p>
          <a:p>
            <a:pPr marL="285750" indent="-285750" algn="just">
              <a:buFont typeface="Wingdings" panose="05000000000000000000" pitchFamily="2" charset="2"/>
              <a:buChar char="§"/>
            </a:pPr>
            <a:r>
              <a:rPr lang="pl-PL" sz="1800" dirty="0" smtClean="0"/>
              <a:t>istnieje zbyt duże zaufanie do podwładnych, a także długoletnich lub wysoko wyspecjalizowanych pracowników,</a:t>
            </a:r>
          </a:p>
          <a:p>
            <a:pPr algn="just"/>
            <a:endParaRPr lang="pl-PL" sz="1800" dirty="0" smtClean="0"/>
          </a:p>
          <a:p>
            <a:pPr marL="285750" indent="-285750" algn="just">
              <a:buFont typeface="Wingdings" panose="05000000000000000000" pitchFamily="2" charset="2"/>
              <a:buChar char="§"/>
            </a:pPr>
            <a:r>
              <a:rPr lang="pl-PL" sz="1800" dirty="0" smtClean="0"/>
              <a:t>przełożeni dają zły przykład,</a:t>
            </a:r>
          </a:p>
          <a:p>
            <a:pPr algn="just"/>
            <a:endParaRPr lang="pl-PL" sz="1800" dirty="0" smtClean="0"/>
          </a:p>
          <a:p>
            <a:pPr marL="285750" indent="-285750" algn="just">
              <a:buFont typeface="Wingdings" panose="05000000000000000000" pitchFamily="2" charset="2"/>
              <a:buChar char="§"/>
            </a:pPr>
            <a:r>
              <a:rPr lang="pl-PL" sz="1800" dirty="0" smtClean="0"/>
              <a:t>brak jest reakcji w przypadku wykrycia zachowania nieuczciwego, tym samym efekt odstraszania nie zadziałał,</a:t>
            </a:r>
          </a:p>
          <a:p>
            <a:pPr algn="just"/>
            <a:endParaRPr lang="pl-PL" sz="1800" dirty="0" smtClean="0"/>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1032268186"/>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46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19634" y="1035621"/>
            <a:ext cx="8300838" cy="5112567"/>
          </a:xfrm>
          <a:prstGeom prst="rect">
            <a:avLst/>
          </a:prstGeom>
          <a:noFill/>
        </p:spPr>
        <p:txBody>
          <a:bodyPr lIns="0" tIns="0" rIns="0" bIns="0"/>
          <a:lstStyle/>
          <a:p>
            <a:pPr algn="just"/>
            <a:r>
              <a:rPr lang="pl-PL" sz="2400" b="1" spc="-80" dirty="0">
                <a:solidFill>
                  <a:srgbClr val="808080">
                    <a:lumMod val="75000"/>
                  </a:srgbClr>
                </a:solidFill>
              </a:rPr>
              <a:t>Rola przełożonego w przeciwdziałaniu korupcji</a:t>
            </a:r>
          </a:p>
          <a:p>
            <a:pPr algn="just"/>
            <a:endParaRPr lang="pl-PL" sz="1800" dirty="0" smtClean="0"/>
          </a:p>
          <a:p>
            <a:pPr marL="342900" indent="-342900" algn="just">
              <a:buFont typeface="+mj-lt"/>
              <a:buAutoNum type="arabicParenR" startAt="2"/>
            </a:pPr>
            <a:r>
              <a:rPr lang="pl-PL" sz="1800" b="1" dirty="0" smtClean="0"/>
              <a:t>rozmawiaj</a:t>
            </a:r>
            <a:r>
              <a:rPr lang="pl-PL" sz="1800" dirty="0" smtClean="0"/>
              <a:t> </a:t>
            </a:r>
            <a:r>
              <a:rPr lang="pl-PL" sz="1800" dirty="0"/>
              <a:t>(rozmowa ułatwi ci zidentyfikowanie obszarów zagrożonych, </a:t>
            </a:r>
            <a:r>
              <a:rPr lang="pl-PL" sz="1800" dirty="0" smtClean="0"/>
              <a:t/>
            </a:r>
            <a:br>
              <a:rPr lang="pl-PL" sz="1800" dirty="0" smtClean="0"/>
            </a:br>
            <a:r>
              <a:rPr lang="pl-PL" sz="1800" dirty="0" smtClean="0"/>
              <a:t>a </a:t>
            </a:r>
            <a:r>
              <a:rPr lang="pl-PL" sz="1800" dirty="0"/>
              <a:t>dobry kontakt z pracownikami pozwoli ci zapobiec wielu niepotrzebnym problemom). Analizuj zagrożenia, które wystąpiły w innych jednostkach wykonujących podobne zadania. W szczególności:</a:t>
            </a:r>
          </a:p>
          <a:p>
            <a:pPr algn="just"/>
            <a:endParaRPr lang="pl-PL" sz="1800" dirty="0"/>
          </a:p>
          <a:p>
            <a:pPr marL="285750" indent="-285750" algn="just">
              <a:buFont typeface="Wingdings" panose="05000000000000000000" pitchFamily="2" charset="2"/>
              <a:buChar char="§"/>
            </a:pPr>
            <a:r>
              <a:rPr lang="pl-PL" sz="1800" dirty="0"/>
              <a:t>uwzględniaj fakt, że pojedynczy pracownicy są bardziej zagrożeni korupcją,</a:t>
            </a:r>
          </a:p>
          <a:p>
            <a:pPr algn="just"/>
            <a:endParaRPr lang="pl-PL" sz="1800" dirty="0"/>
          </a:p>
          <a:p>
            <a:pPr marL="285750" indent="-285750" algn="just">
              <a:buFont typeface="Wingdings" panose="05000000000000000000" pitchFamily="2" charset="2"/>
              <a:buChar char="§"/>
            </a:pPr>
            <a:r>
              <a:rPr lang="pl-PL" sz="1800" dirty="0"/>
              <a:t>uwzględniaj służbowe i prywatne problemy swoich pracowników,</a:t>
            </a:r>
          </a:p>
          <a:p>
            <a:pPr algn="just"/>
            <a:endParaRPr lang="pl-PL" sz="1800" dirty="0" smtClean="0"/>
          </a:p>
          <a:p>
            <a:pPr marL="285750" indent="-285750" algn="just">
              <a:buFont typeface="Wingdings" panose="05000000000000000000" pitchFamily="2" charset="2"/>
              <a:buChar char="§"/>
            </a:pPr>
            <a:r>
              <a:rPr lang="pl-PL" sz="1800" dirty="0" smtClean="0"/>
              <a:t>stosuj </a:t>
            </a:r>
            <a:r>
              <a:rPr lang="pl-PL" sz="1800" dirty="0"/>
              <a:t>środki zaradcze, jak np. nie przydzielaj pracownikowi zdań, które prowadzą do konfliktu interesów,</a:t>
            </a:r>
          </a:p>
          <a:p>
            <a:pPr algn="just"/>
            <a:endParaRPr lang="pl-PL" sz="1800" dirty="0"/>
          </a:p>
          <a:p>
            <a:pPr marL="285750" indent="-285750" algn="just">
              <a:buFont typeface="Wingdings" panose="05000000000000000000" pitchFamily="2" charset="2"/>
              <a:buChar char="§"/>
            </a:pPr>
            <a:r>
              <a:rPr lang="pl-PL" sz="1800" dirty="0"/>
              <a:t>zwróć uwagę na osobiste słabości pracownika (uzależnienie od alkoholu, zamiłowanie do drogich hobby, nadmierne zadłużenie), tacy pracownicy nie powinni być zatrudniani w dziale zakupów, zamówień publicznych.</a:t>
            </a:r>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142312315"/>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47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19634" y="1035621"/>
            <a:ext cx="8300838" cy="5112567"/>
          </a:xfrm>
          <a:prstGeom prst="rect">
            <a:avLst/>
          </a:prstGeom>
          <a:noFill/>
        </p:spPr>
        <p:txBody>
          <a:bodyPr lIns="0" tIns="0" rIns="0" bIns="0"/>
          <a:lstStyle/>
          <a:p>
            <a:pPr algn="just"/>
            <a:r>
              <a:rPr lang="pl-PL" sz="2400" b="1" spc="-80" dirty="0">
                <a:solidFill>
                  <a:srgbClr val="808080">
                    <a:lumMod val="75000"/>
                  </a:srgbClr>
                </a:solidFill>
              </a:rPr>
              <a:t>Rola przełożonego w przeciwdziałaniu korupcji</a:t>
            </a:r>
          </a:p>
          <a:p>
            <a:pPr algn="just"/>
            <a:endParaRPr lang="pl-PL" sz="1800" dirty="0"/>
          </a:p>
          <a:p>
            <a:pPr marL="342900" indent="-342900" algn="just">
              <a:buFont typeface="+mj-lt"/>
              <a:buAutoNum type="arabicParenR" startAt="3"/>
            </a:pPr>
            <a:r>
              <a:rPr lang="pl-PL" sz="1800" b="1" dirty="0"/>
              <a:t>obserwuj </a:t>
            </a:r>
            <a:r>
              <a:rPr lang="pl-PL" sz="1800" dirty="0"/>
              <a:t>(istnieje wiele symptomów, które możesz zaobserwować </a:t>
            </a:r>
            <a:r>
              <a:rPr lang="pl-PL" sz="1800" dirty="0" smtClean="0"/>
              <a:t/>
            </a:r>
            <a:br>
              <a:rPr lang="pl-PL" sz="1800" dirty="0" smtClean="0"/>
            </a:br>
            <a:r>
              <a:rPr lang="pl-PL" sz="1800" dirty="0" smtClean="0"/>
              <a:t>w </a:t>
            </a:r>
            <a:r>
              <a:rPr lang="pl-PL" sz="1800" dirty="0"/>
              <a:t>zachowaniu twojego podwładnego, przy czym symptomy mogą dotyczyć osoby pracownika lub realizowanych przez niego zadań). </a:t>
            </a:r>
            <a:r>
              <a:rPr lang="pl-PL" sz="1800" b="1" u="sng" dirty="0"/>
              <a:t>W odniesieniu </a:t>
            </a:r>
            <a:r>
              <a:rPr lang="pl-PL" sz="1800" b="1" u="sng" dirty="0" smtClean="0"/>
              <a:t/>
            </a:r>
            <a:br>
              <a:rPr lang="pl-PL" sz="1800" b="1" u="sng" dirty="0" smtClean="0"/>
            </a:br>
            <a:r>
              <a:rPr lang="pl-PL" sz="1800" b="1" u="sng" dirty="0" smtClean="0"/>
              <a:t>do </a:t>
            </a:r>
            <a:r>
              <a:rPr lang="pl-PL" sz="1800" b="1" u="sng" dirty="0"/>
              <a:t>pracownika zwróć uwagę na:</a:t>
            </a:r>
          </a:p>
          <a:p>
            <a:pPr marL="285750" indent="-285750" algn="just">
              <a:buFont typeface="Wingdings" panose="05000000000000000000" pitchFamily="2" charset="2"/>
              <a:buChar char="§"/>
            </a:pPr>
            <a:r>
              <a:rPr lang="pl-PL" sz="1800" dirty="0"/>
              <a:t>sytuację finansową (nieuzasadniony wysoki standard życia lub problemy finansowe),</a:t>
            </a:r>
          </a:p>
          <a:p>
            <a:pPr marL="285750" indent="-285750" algn="just">
              <a:buFont typeface="Wingdings" panose="05000000000000000000" pitchFamily="2" charset="2"/>
              <a:buChar char="§"/>
            </a:pPr>
            <a:r>
              <a:rPr lang="pl-PL" sz="1800" dirty="0"/>
              <a:t>podejmowanie innej działalności zarobkowej bez wymaganego zezwolenia lub poinformowania przełożonych,</a:t>
            </a:r>
          </a:p>
          <a:p>
            <a:pPr marL="285750" indent="-285750" algn="just">
              <a:buFont typeface="Wingdings" panose="05000000000000000000" pitchFamily="2" charset="2"/>
              <a:buChar char="§"/>
            </a:pPr>
            <a:r>
              <a:rPr lang="pl-PL" sz="1800" dirty="0"/>
              <a:t>nietypowe zachowanie (wynikające z faktu, że pracownik jest szantażowany lub ma nieczyste sumienie); coraz większe zamknięcie w sobie,</a:t>
            </a:r>
          </a:p>
          <a:p>
            <a:pPr marL="285750" indent="-285750" algn="just">
              <a:buFont typeface="Wingdings" panose="05000000000000000000" pitchFamily="2" charset="2"/>
              <a:buChar char="§"/>
            </a:pPr>
            <a:r>
              <a:rPr lang="pl-PL" sz="1800" dirty="0"/>
              <a:t>nagłą zmianę zachowania wobec kolegów i przełożonych,</a:t>
            </a:r>
          </a:p>
          <a:p>
            <a:pPr marL="285750" indent="-285750" algn="just">
              <a:buFont typeface="Wingdings" panose="05000000000000000000" pitchFamily="2" charset="2"/>
              <a:buChar char="§"/>
            </a:pPr>
            <a:r>
              <a:rPr lang="pl-PL" sz="1800" dirty="0"/>
              <a:t>obniżenie lub brak identyfikacji z pracodawcą lub wykonywanymi zadaniami,</a:t>
            </a:r>
          </a:p>
          <a:p>
            <a:pPr marL="285750" indent="-285750" algn="just">
              <a:buFont typeface="Wingdings" panose="05000000000000000000" pitchFamily="2" charset="2"/>
              <a:buChar char="§"/>
            </a:pPr>
            <a:r>
              <a:rPr lang="pl-PL" sz="1800" dirty="0"/>
              <a:t>uzależnienia: alkohol, narkotyki, hazard,</a:t>
            </a:r>
          </a:p>
          <a:p>
            <a:pPr marL="285750" indent="-285750" algn="just">
              <a:buFont typeface="Wingdings" panose="05000000000000000000" pitchFamily="2" charset="2"/>
              <a:buChar char="§"/>
            </a:pPr>
            <a:r>
              <a:rPr lang="pl-PL" sz="1800" dirty="0"/>
              <a:t>chęć imponowania, chwalenie się kontaktami służbowymi i prywatnymi,</a:t>
            </a:r>
          </a:p>
          <a:p>
            <a:pPr marL="285750" indent="-285750" algn="just">
              <a:buFont typeface="Wingdings" panose="05000000000000000000" pitchFamily="2" charset="2"/>
              <a:buChar char="§"/>
            </a:pPr>
            <a:r>
              <a:rPr lang="pl-PL" sz="1800" dirty="0"/>
              <a:t>kontakty prywatne (zaproszenia, działalność pozazawodowa, umowy doradcze lub rzeczoznawcze, udziały kapitałowe),</a:t>
            </a:r>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3048602435"/>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683568" y="63882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48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19634" y="1035621"/>
            <a:ext cx="8300838" cy="4913659"/>
          </a:xfrm>
          <a:prstGeom prst="rect">
            <a:avLst/>
          </a:prstGeom>
          <a:noFill/>
        </p:spPr>
        <p:txBody>
          <a:bodyPr lIns="0" tIns="0" rIns="0" bIns="0"/>
          <a:lstStyle/>
          <a:p>
            <a:pPr algn="just"/>
            <a:r>
              <a:rPr lang="pl-PL" sz="2400" b="1" spc="-80" dirty="0" smtClean="0">
                <a:solidFill>
                  <a:srgbClr val="808080">
                    <a:lumMod val="75000"/>
                  </a:srgbClr>
                </a:solidFill>
              </a:rPr>
              <a:t>Rola przełożonego w przeciwdziałaniu korupcji</a:t>
            </a:r>
          </a:p>
          <a:p>
            <a:pPr marL="285750" indent="-285750" algn="just">
              <a:buFont typeface="Wingdings" panose="05000000000000000000" pitchFamily="2" charset="2"/>
              <a:buChar char="§"/>
            </a:pPr>
            <a:r>
              <a:rPr lang="pl-PL" sz="1800" dirty="0" smtClean="0"/>
              <a:t>przyjmowanie </a:t>
            </a:r>
            <a:r>
              <a:rPr lang="pl-PL" sz="1800" dirty="0"/>
              <a:t>korzyści od osób trzecich (specjalne ceny przy zakupach, przyjmowanie obiadów w drogich restauracjach, zaproszeń na imprezy prywatne lub biznesowe</a:t>
            </a:r>
            <a:r>
              <a:rPr lang="pl-PL" sz="1800" dirty="0" smtClean="0"/>
              <a:t>),</a:t>
            </a:r>
          </a:p>
          <a:p>
            <a:pPr algn="just"/>
            <a:endParaRPr lang="pl-PL" sz="1800" dirty="0"/>
          </a:p>
          <a:p>
            <a:pPr algn="just"/>
            <a:r>
              <a:rPr lang="pl-PL" sz="1800" b="1" u="sng" dirty="0"/>
              <a:t>W odniesieniu do zadań realizowanych </a:t>
            </a:r>
            <a:r>
              <a:rPr lang="pl-PL" sz="1800" b="1" u="sng" dirty="0" smtClean="0"/>
              <a:t>przez </a:t>
            </a:r>
            <a:r>
              <a:rPr lang="pl-PL" sz="1800" b="1" u="sng" dirty="0"/>
              <a:t>pracownika:</a:t>
            </a:r>
          </a:p>
          <a:p>
            <a:pPr marL="285750" indent="-285750" algn="just">
              <a:buFont typeface="Wingdings" panose="05000000000000000000" pitchFamily="2" charset="2"/>
              <a:buChar char="§"/>
            </a:pPr>
            <a:r>
              <a:rPr lang="pl-PL" sz="1800" dirty="0"/>
              <a:t>niestosowanie się do obowiązujących przepisów prawa,</a:t>
            </a:r>
          </a:p>
          <a:p>
            <a:pPr marL="285750" indent="-285750" algn="just">
              <a:buFont typeface="Wingdings" panose="05000000000000000000" pitchFamily="2" charset="2"/>
              <a:buChar char="§"/>
            </a:pPr>
            <a:r>
              <a:rPr lang="pl-PL" sz="1800" dirty="0"/>
              <a:t>przyzwolenie na uchybienia, w szczególności na zachowania sprzeczne z prawem lub budzące wątpliwości,</a:t>
            </a:r>
          </a:p>
          <a:p>
            <a:pPr marL="285750" indent="-285750" algn="just">
              <a:buFont typeface="Wingdings" panose="05000000000000000000" pitchFamily="2" charset="2"/>
              <a:buChar char="§"/>
            </a:pPr>
            <a:r>
              <a:rPr lang="pl-PL" sz="1800" dirty="0"/>
              <a:t>dopuszczanie się „drobnych nieprawidłowości”,</a:t>
            </a:r>
          </a:p>
          <a:p>
            <a:pPr marL="285750" indent="-285750" algn="just">
              <a:buFont typeface="Wingdings" panose="05000000000000000000" pitchFamily="2" charset="2"/>
              <a:buChar char="§"/>
            </a:pPr>
            <a:r>
              <a:rPr lang="pl-PL" sz="1800" dirty="0"/>
              <a:t>różnice między faktycznym przebiegiem procedury a późniejszym jej udokumentowaniem,</a:t>
            </a:r>
          </a:p>
          <a:p>
            <a:pPr marL="285750" indent="-285750" algn="just">
              <a:buFont typeface="Wingdings" panose="05000000000000000000" pitchFamily="2" charset="2"/>
              <a:buChar char="§"/>
            </a:pPr>
            <a:r>
              <a:rPr lang="pl-PL" sz="1800" dirty="0"/>
              <a:t>niespójną ocenę sytuacji i decyzję przy takim samym stanie faktycznym, lecz różnych wnioskodawcach,</a:t>
            </a:r>
          </a:p>
          <a:p>
            <a:pPr marL="285750" indent="-285750" algn="just">
              <a:buFont typeface="Wingdings" panose="05000000000000000000" pitchFamily="2" charset="2"/>
              <a:buChar char="§"/>
            </a:pPr>
            <a:r>
              <a:rPr lang="pl-PL" sz="1800" dirty="0"/>
              <a:t>nadużywanie kompetencji decyzyjnych,</a:t>
            </a:r>
          </a:p>
          <a:p>
            <a:pPr marL="285750" indent="-285750" algn="just">
              <a:buFont typeface="Wingdings" panose="05000000000000000000" pitchFamily="2" charset="2"/>
              <a:buChar char="§"/>
            </a:pPr>
            <a:r>
              <a:rPr lang="pl-PL" sz="1800" dirty="0"/>
              <a:t>celowe unikanie kontroli,</a:t>
            </a:r>
          </a:p>
          <a:p>
            <a:pPr marL="285750" indent="-285750" algn="just">
              <a:buFont typeface="Wingdings" panose="05000000000000000000" pitchFamily="2" charset="2"/>
              <a:buChar char="§"/>
            </a:pPr>
            <a:r>
              <a:rPr lang="pl-PL" sz="1800" dirty="0"/>
              <a:t>zabieganie o realizację konkretnych zadań,      </a:t>
            </a:r>
          </a:p>
          <a:p>
            <a:pPr algn="just"/>
            <a:endParaRPr lang="pl-PL" sz="2400" b="1" spc="-80" dirty="0" smtClean="0">
              <a:solidFill>
                <a:srgbClr val="808080">
                  <a:lumMod val="75000"/>
                </a:srgbClr>
              </a:solidFill>
            </a:endParaRPr>
          </a:p>
          <a:p>
            <a:pPr algn="just"/>
            <a:endParaRPr lang="pl-PL" sz="1800" dirty="0"/>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781942055"/>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49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19634" y="1035621"/>
            <a:ext cx="8300838" cy="5112567"/>
          </a:xfrm>
          <a:prstGeom prst="rect">
            <a:avLst/>
          </a:prstGeom>
          <a:noFill/>
        </p:spPr>
        <p:txBody>
          <a:bodyPr lIns="0" tIns="0" rIns="0" bIns="0"/>
          <a:lstStyle/>
          <a:p>
            <a:pPr algn="just"/>
            <a:r>
              <a:rPr lang="pl-PL" sz="2400" b="1" spc="-80" dirty="0" smtClean="0">
                <a:solidFill>
                  <a:srgbClr val="808080">
                    <a:lumMod val="75000"/>
                  </a:srgbClr>
                </a:solidFill>
              </a:rPr>
              <a:t>Rola przełożonego w przeciwdziałaniu korupcji</a:t>
            </a:r>
          </a:p>
          <a:p>
            <a:pPr algn="just"/>
            <a:endParaRPr lang="pl-PL" sz="2400" b="1" spc="-80" dirty="0" smtClean="0">
              <a:solidFill>
                <a:srgbClr val="808080">
                  <a:lumMod val="75000"/>
                </a:srgbClr>
              </a:solidFill>
            </a:endParaRPr>
          </a:p>
          <a:p>
            <a:pPr marL="285750" indent="-285750" algn="just">
              <a:buFont typeface="Wingdings" panose="05000000000000000000" pitchFamily="2" charset="2"/>
              <a:buChar char="§"/>
            </a:pPr>
            <a:r>
              <a:rPr lang="pl-PL" sz="1800" dirty="0"/>
              <a:t>nieinformowanie o wszystkich podejmowanych działaniach,</a:t>
            </a:r>
          </a:p>
          <a:p>
            <a:pPr marL="285750" indent="-285750" algn="just">
              <a:buFont typeface="Wingdings" panose="05000000000000000000" pitchFamily="2" charset="2"/>
              <a:buChar char="§"/>
            </a:pPr>
            <a:r>
              <a:rPr lang="pl-PL" sz="1800" dirty="0"/>
              <a:t>niechęć do uzasadniania swoich decyzji,</a:t>
            </a:r>
          </a:p>
          <a:p>
            <a:pPr marL="285750" indent="-285750" algn="just">
              <a:buFont typeface="Wingdings" panose="05000000000000000000" pitchFamily="2" charset="2"/>
              <a:buChar char="§"/>
            </a:pPr>
            <a:r>
              <a:rPr lang="pl-PL" sz="1800" dirty="0"/>
              <a:t>stronniczość w przypadku niektórych wnioskodawców lub oferentów,</a:t>
            </a:r>
          </a:p>
          <a:p>
            <a:pPr marL="285750" indent="-285750" algn="just">
              <a:buFont typeface="Wingdings" panose="05000000000000000000" pitchFamily="2" charset="2"/>
              <a:buChar char="§"/>
            </a:pPr>
            <a:r>
              <a:rPr lang="pl-PL" sz="1800" dirty="0"/>
              <a:t>bagatelizowanie zasady oszczędności, racjonalności wydatkowania środków publicznych,</a:t>
            </a:r>
          </a:p>
          <a:p>
            <a:pPr marL="285750" indent="-285750" algn="just">
              <a:buFont typeface="Wingdings" panose="05000000000000000000" pitchFamily="2" charset="2"/>
              <a:buChar char="§"/>
            </a:pPr>
            <a:r>
              <a:rPr lang="pl-PL" sz="1800" dirty="0"/>
              <a:t>próby wywierania wpływu na decyzje w przypadku zadań, które należą </a:t>
            </a:r>
            <a:r>
              <a:rPr lang="pl-PL" sz="1800" dirty="0" smtClean="0"/>
              <a:t/>
            </a:r>
            <a:br>
              <a:rPr lang="pl-PL" sz="1800" dirty="0" smtClean="0"/>
            </a:br>
            <a:r>
              <a:rPr lang="pl-PL" sz="1800" dirty="0" smtClean="0"/>
              <a:t>do </a:t>
            </a:r>
            <a:r>
              <a:rPr lang="pl-PL" sz="1800" dirty="0"/>
              <a:t>zakresu odpowiedzialności danego pracownika, a mają znaczenie dla interesów osób trzecich,</a:t>
            </a:r>
          </a:p>
          <a:p>
            <a:pPr marL="285750" indent="-285750" algn="just">
              <a:buFont typeface="Wingdings" panose="05000000000000000000" pitchFamily="2" charset="2"/>
              <a:buChar char="§"/>
            </a:pPr>
            <a:r>
              <a:rPr lang="pl-PL" sz="1800" dirty="0"/>
              <a:t>nieuzasadnioną niechęć pracownika do zmiany zakresu zadań lub przeniesienia, w szczególności gdy wiążą się z awansem lub podwyżką </a:t>
            </a:r>
            <a:r>
              <a:rPr lang="pl-PL" sz="1800" dirty="0" smtClean="0"/>
              <a:t>wynagrodzenia.</a:t>
            </a:r>
            <a:endParaRPr lang="pl-PL" sz="1800" dirty="0"/>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2483090283"/>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05 </a:t>
            </a:r>
            <a:r>
              <a:rPr lang="pl-PL" altLang="pl-PL" sz="1100" dirty="0">
                <a:solidFill>
                  <a:srgbClr val="808080"/>
                </a:solidFill>
              </a:rPr>
              <a:t>\ </a:t>
            </a:r>
            <a:r>
              <a:rPr lang="pl-PL" altLang="pl-PL" sz="1100" dirty="0" smtClean="0">
                <a:solidFill>
                  <a:srgbClr val="808080"/>
                </a:solidFill>
              </a:rPr>
              <a:t>Przeciwdziałanie zjawiskom korupcyjnym w obszarze szkolnictwa wyższego</a:t>
            </a:r>
            <a:endParaRPr lang="pl-PL" altLang="pl-PL" sz="1100" b="1" dirty="0" smtClean="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1772817"/>
            <a:ext cx="7848872" cy="4176464"/>
          </a:xfrm>
          <a:prstGeom prst="rect">
            <a:avLst/>
          </a:prstGeom>
          <a:noFill/>
        </p:spPr>
        <p:txBody>
          <a:bodyPr lIns="0" tIns="0" rIns="0" bIns="0"/>
          <a:lstStyle/>
          <a:p>
            <a:pPr algn="just">
              <a:lnSpc>
                <a:spcPct val="110000"/>
              </a:lnSpc>
            </a:pPr>
            <a:r>
              <a:rPr lang="pl-PL" sz="2200" dirty="0" smtClean="0"/>
              <a:t>Zadanie </a:t>
            </a:r>
          </a:p>
          <a:p>
            <a:pPr algn="just">
              <a:lnSpc>
                <a:spcPct val="110000"/>
              </a:lnSpc>
            </a:pPr>
            <a:endParaRPr lang="pl-PL" sz="2200" dirty="0"/>
          </a:p>
          <a:p>
            <a:pPr marL="342900" indent="-342900">
              <a:lnSpc>
                <a:spcPts val="2100"/>
              </a:lnSpc>
              <a:buFont typeface="Wingdings" panose="05000000000000000000" pitchFamily="2" charset="2"/>
              <a:buChar char="§"/>
              <a:defRPr/>
            </a:pPr>
            <a:r>
              <a:rPr lang="pl-PL" sz="2200" dirty="0" smtClean="0"/>
              <a:t>Podaj Twoją definicję korupcji.</a:t>
            </a:r>
            <a:endParaRPr lang="pl-PL" sz="2200" dirty="0"/>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1227429994"/>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50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52351" y="908720"/>
            <a:ext cx="8300838" cy="5112567"/>
          </a:xfrm>
          <a:prstGeom prst="rect">
            <a:avLst/>
          </a:prstGeom>
          <a:noFill/>
        </p:spPr>
        <p:txBody>
          <a:bodyPr lIns="0" tIns="0" rIns="0" bIns="0"/>
          <a:lstStyle/>
          <a:p>
            <a:pPr algn="just"/>
            <a:r>
              <a:rPr lang="pl-PL" sz="2400" b="1" spc="-80" dirty="0" smtClean="0">
                <a:solidFill>
                  <a:srgbClr val="808080">
                    <a:lumMod val="75000"/>
                  </a:srgbClr>
                </a:solidFill>
              </a:rPr>
              <a:t>Rola przełożonego w przeciwdziałaniu korupcji</a:t>
            </a:r>
          </a:p>
          <a:p>
            <a:pPr algn="just"/>
            <a:endParaRPr lang="pl-PL" sz="2400" b="1" spc="-80" dirty="0" smtClean="0">
              <a:solidFill>
                <a:srgbClr val="808080">
                  <a:lumMod val="75000"/>
                </a:srgbClr>
              </a:solidFill>
            </a:endParaRPr>
          </a:p>
          <a:p>
            <a:pPr marL="342900" indent="-342900" algn="just">
              <a:buFont typeface="+mj-lt"/>
              <a:buAutoNum type="arabicParenR" startAt="4"/>
            </a:pPr>
            <a:r>
              <a:rPr lang="pl-PL" sz="1800" b="1" dirty="0"/>
              <a:t>zapobiegaj</a:t>
            </a:r>
            <a:r>
              <a:rPr lang="pl-PL" sz="1800" dirty="0"/>
              <a:t> (jesteś zobowiązany do działania zgodnego z zasadami etyki zawodowej oraz zapobiegania korupcji, w tym podnoszenia świadomości swoich podwładnych). </a:t>
            </a:r>
            <a:endParaRPr lang="pl-PL" sz="1800" dirty="0" smtClean="0"/>
          </a:p>
          <a:p>
            <a:pPr algn="just"/>
            <a:endParaRPr lang="pl-PL" sz="1800" dirty="0"/>
          </a:p>
          <a:p>
            <a:pPr algn="just"/>
            <a:r>
              <a:rPr lang="pl-PL" sz="1800" u="sng" dirty="0"/>
              <a:t>W przypadku realizowania spraw w najbardziej korupcjogennych obszarach:</a:t>
            </a:r>
          </a:p>
          <a:p>
            <a:pPr marL="285750" indent="-285750" algn="just">
              <a:buFont typeface="Wingdings" panose="05000000000000000000" pitchFamily="2" charset="2"/>
              <a:buChar char="§"/>
            </a:pPr>
            <a:r>
              <a:rPr lang="pl-PL" sz="1800" dirty="0"/>
              <a:t>nie działaj rutynowo,</a:t>
            </a:r>
          </a:p>
          <a:p>
            <a:pPr marL="285750" indent="-285750" algn="just">
              <a:buFont typeface="Wingdings" panose="05000000000000000000" pitchFamily="2" charset="2"/>
              <a:buChar char="§"/>
            </a:pPr>
            <a:r>
              <a:rPr lang="pl-PL" sz="1800" dirty="0"/>
              <a:t>informuj pracowników o zagrożeniach korupcyjnych,</a:t>
            </a:r>
          </a:p>
          <a:p>
            <a:pPr marL="285750" indent="-285750" algn="just">
              <a:buFont typeface="Wingdings" panose="05000000000000000000" pitchFamily="2" charset="2"/>
              <a:buChar char="§"/>
            </a:pPr>
            <a:r>
              <a:rPr lang="pl-PL" sz="1800" dirty="0"/>
              <a:t>żądaj od pracowników informacji o stanie realizowanych zadań,</a:t>
            </a:r>
          </a:p>
          <a:p>
            <a:pPr marL="285750" indent="-285750" algn="just">
              <a:buFont typeface="Wingdings" panose="05000000000000000000" pitchFamily="2" charset="2"/>
              <a:buChar char="§"/>
            </a:pPr>
            <a:r>
              <a:rPr lang="pl-PL" sz="1800" dirty="0"/>
              <a:t>wprowadź dodatkowe obowiązki związane ze sprawozdawczością wykonywanych zadań,</a:t>
            </a:r>
          </a:p>
          <a:p>
            <a:pPr marL="285750" indent="-285750" algn="just">
              <a:buFont typeface="Wingdings" panose="05000000000000000000" pitchFamily="2" charset="2"/>
              <a:buChar char="§"/>
            </a:pPr>
            <a:r>
              <a:rPr lang="pl-PL" sz="1800" dirty="0"/>
              <a:t>realizuj zasadę wielu par oczu,</a:t>
            </a:r>
          </a:p>
          <a:p>
            <a:pPr marL="285750" indent="-285750" algn="just">
              <a:buFont typeface="Wingdings" panose="05000000000000000000" pitchFamily="2" charset="2"/>
              <a:buChar char="§"/>
            </a:pPr>
            <a:r>
              <a:rPr lang="pl-PL" sz="1800" dirty="0"/>
              <a:t>zmieniaj skład zespołów, grup roboczych (o ile to możliwe),</a:t>
            </a:r>
          </a:p>
          <a:p>
            <a:pPr marL="285750" indent="-285750" algn="just">
              <a:buFont typeface="Wingdings" panose="05000000000000000000" pitchFamily="2" charset="2"/>
              <a:buChar char="§"/>
            </a:pPr>
            <a:r>
              <a:rPr lang="pl-PL" sz="1800" dirty="0"/>
              <a:t>wzmacniaj nadzór służbowy i merytoryczny,</a:t>
            </a:r>
          </a:p>
          <a:p>
            <a:pPr marL="285750" indent="-285750" algn="just">
              <a:buFont typeface="Wingdings" panose="05000000000000000000" pitchFamily="2" charset="2"/>
              <a:buChar char="§"/>
            </a:pPr>
            <a:r>
              <a:rPr lang="pl-PL" sz="1800" dirty="0"/>
              <a:t>korzystaj z kontroli i audytu wewnętrznego,</a:t>
            </a:r>
          </a:p>
          <a:p>
            <a:pPr algn="just"/>
            <a:endParaRPr lang="pl-PL" sz="1800" dirty="0"/>
          </a:p>
          <a:p>
            <a:pPr algn="just"/>
            <a:endParaRPr lang="pl-PL" sz="2400" b="1" spc="-80" dirty="0" smtClean="0">
              <a:solidFill>
                <a:srgbClr val="808080">
                  <a:lumMod val="75000"/>
                </a:srgbClr>
              </a:solidFill>
            </a:endParaRPr>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2018600633"/>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51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52351" y="908720"/>
            <a:ext cx="8300838" cy="5112567"/>
          </a:xfrm>
          <a:prstGeom prst="rect">
            <a:avLst/>
          </a:prstGeom>
          <a:noFill/>
        </p:spPr>
        <p:txBody>
          <a:bodyPr lIns="0" tIns="0" rIns="0" bIns="0"/>
          <a:lstStyle/>
          <a:p>
            <a:pPr algn="just"/>
            <a:r>
              <a:rPr lang="pl-PL" sz="2400" b="1" spc="-80" dirty="0" smtClean="0">
                <a:solidFill>
                  <a:srgbClr val="808080">
                    <a:lumMod val="75000"/>
                  </a:srgbClr>
                </a:solidFill>
              </a:rPr>
              <a:t>Rola przełożonego w przeciwdziałaniu korupcji</a:t>
            </a:r>
          </a:p>
          <a:p>
            <a:pPr algn="just"/>
            <a:endParaRPr lang="pl-PL" sz="2400" b="1" spc="-80" dirty="0" smtClean="0">
              <a:solidFill>
                <a:srgbClr val="808080">
                  <a:lumMod val="75000"/>
                </a:srgbClr>
              </a:solidFill>
            </a:endParaRPr>
          </a:p>
          <a:p>
            <a:pPr marL="342900" indent="-342900" algn="just">
              <a:buFont typeface="+mj-lt"/>
              <a:buAutoNum type="arabicParenR" startAt="5"/>
            </a:pPr>
            <a:r>
              <a:rPr lang="pl-PL" sz="1800" b="1" dirty="0"/>
              <a:t>stosuj nadzór służbowy i merytoryczny </a:t>
            </a:r>
            <a:r>
              <a:rPr lang="pl-PL" sz="1800" dirty="0"/>
              <a:t>(obydwa rodzaje nadzoru należą </a:t>
            </a:r>
            <a:r>
              <a:rPr lang="pl-PL" sz="1800" dirty="0" smtClean="0"/>
              <a:t/>
            </a:r>
            <a:br>
              <a:rPr lang="pl-PL" sz="1800" dirty="0" smtClean="0"/>
            </a:br>
            <a:r>
              <a:rPr lang="pl-PL" sz="1800" dirty="0" smtClean="0"/>
              <a:t>do </a:t>
            </a:r>
            <a:r>
              <a:rPr lang="pl-PL" sz="1800" dirty="0"/>
              <a:t>twoich obowiązków jako przełożonego). </a:t>
            </a:r>
          </a:p>
          <a:p>
            <a:pPr algn="just"/>
            <a:endParaRPr lang="pl-PL" sz="1800" dirty="0"/>
          </a:p>
          <a:p>
            <a:pPr algn="just"/>
            <a:r>
              <a:rPr lang="pl-PL" sz="1800" u="sng" dirty="0"/>
              <a:t>W ramach nadzoru możesz:</a:t>
            </a:r>
          </a:p>
          <a:p>
            <a:pPr marL="285750" indent="-285750" algn="just">
              <a:buFont typeface="Wingdings" panose="05000000000000000000" pitchFamily="2" charset="2"/>
              <a:buChar char="§"/>
            </a:pPr>
            <a:r>
              <a:rPr lang="pl-PL" sz="1800" dirty="0"/>
              <a:t>zoptymalizować kontrolę procedur, np. poprzez wbudowanie </a:t>
            </a:r>
            <a:r>
              <a:rPr lang="pl-PL" sz="1800" dirty="0" smtClean="0"/>
              <a:t/>
            </a:r>
            <a:br>
              <a:rPr lang="pl-PL" sz="1800" dirty="0" smtClean="0"/>
            </a:br>
            <a:r>
              <a:rPr lang="pl-PL" sz="1800" dirty="0" smtClean="0"/>
              <a:t>w </a:t>
            </a:r>
            <a:r>
              <a:rPr lang="pl-PL" sz="1800" dirty="0"/>
              <a:t>nie mechanizmów kontrolnych (dwukrotne sprawdzanie),</a:t>
            </a:r>
          </a:p>
          <a:p>
            <a:pPr marL="285750" indent="-285750" algn="just">
              <a:buFont typeface="Wingdings" panose="05000000000000000000" pitchFamily="2" charset="2"/>
              <a:buChar char="§"/>
            </a:pPr>
            <a:r>
              <a:rPr lang="pl-PL" sz="1800" dirty="0"/>
              <a:t>unikać odgradzania się lub nadmiernego usamodzielniania się poszczególnych pracowników,</a:t>
            </a:r>
          </a:p>
          <a:p>
            <a:pPr marL="285750" indent="-285750" algn="just">
              <a:buFont typeface="Wingdings" panose="05000000000000000000" pitchFamily="2" charset="2"/>
              <a:buChar char="§"/>
            </a:pPr>
            <a:r>
              <a:rPr lang="pl-PL" sz="1800" dirty="0"/>
              <a:t>zwracać baczną uwagę na symptomy korupcji,</a:t>
            </a:r>
          </a:p>
          <a:p>
            <a:pPr marL="285750" indent="-285750" algn="just">
              <a:buFont typeface="Wingdings" panose="05000000000000000000" pitchFamily="2" charset="2"/>
              <a:buChar char="§"/>
            </a:pPr>
            <a:r>
              <a:rPr lang="pl-PL" sz="1800" dirty="0"/>
              <a:t>poprzez wyrywkową kontrolę sprawdzać, czy pracownicy nie wykraczają poza swoje kompetencje,</a:t>
            </a:r>
          </a:p>
          <a:p>
            <a:pPr marL="285750" indent="-285750" algn="just">
              <a:buFont typeface="Wingdings" panose="05000000000000000000" pitchFamily="2" charset="2"/>
              <a:buChar char="§"/>
            </a:pPr>
            <a:r>
              <a:rPr lang="pl-PL" sz="1800" dirty="0"/>
              <a:t>badać zadowolenie z realizacji obowiązków i zadań służbowych podwładnych poprzez rozmowy z interesantami, studentami,</a:t>
            </a:r>
          </a:p>
          <a:p>
            <a:pPr marL="285750" indent="-285750" algn="just">
              <a:buFont typeface="Wingdings" panose="05000000000000000000" pitchFamily="2" charset="2"/>
              <a:buChar char="§"/>
            </a:pPr>
            <a:r>
              <a:rPr lang="pl-PL" sz="1800" dirty="0"/>
              <a:t>zapewnić przejrzystość procesu podejmowania decyzji</a:t>
            </a:r>
            <a:r>
              <a:rPr lang="pl-PL" sz="2400" b="1" spc="-80" dirty="0">
                <a:solidFill>
                  <a:srgbClr val="808080">
                    <a:lumMod val="75000"/>
                  </a:srgbClr>
                </a:solidFill>
              </a:rPr>
              <a:t>.</a:t>
            </a:r>
          </a:p>
          <a:p>
            <a:pPr algn="just"/>
            <a:endParaRPr lang="pl-PL" sz="1800" dirty="0" smtClean="0"/>
          </a:p>
          <a:p>
            <a:pPr algn="just"/>
            <a:endParaRPr lang="pl-PL" sz="2400" b="1" spc="-80" dirty="0" smtClean="0">
              <a:solidFill>
                <a:srgbClr val="808080">
                  <a:lumMod val="75000"/>
                </a:srgbClr>
              </a:solidFill>
            </a:endParaRPr>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1082130679"/>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52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52351" y="908720"/>
            <a:ext cx="8300838" cy="5112567"/>
          </a:xfrm>
          <a:prstGeom prst="rect">
            <a:avLst/>
          </a:prstGeom>
          <a:noFill/>
        </p:spPr>
        <p:txBody>
          <a:bodyPr lIns="0" tIns="0" rIns="0" bIns="0"/>
          <a:lstStyle/>
          <a:p>
            <a:pPr algn="just"/>
            <a:r>
              <a:rPr lang="pl-PL" sz="2400" b="1" spc="-80" dirty="0" smtClean="0">
                <a:solidFill>
                  <a:srgbClr val="808080">
                    <a:lumMod val="75000"/>
                  </a:srgbClr>
                </a:solidFill>
              </a:rPr>
              <a:t>Rola przełożonego w przeciwdziałaniu korupcji</a:t>
            </a:r>
          </a:p>
          <a:p>
            <a:pPr algn="just"/>
            <a:endParaRPr lang="pl-PL" sz="2400" b="1" spc="-80" dirty="0" smtClean="0">
              <a:solidFill>
                <a:srgbClr val="808080">
                  <a:lumMod val="75000"/>
                </a:srgbClr>
              </a:solidFill>
            </a:endParaRPr>
          </a:p>
          <a:p>
            <a:pPr algn="just"/>
            <a:endParaRPr lang="pl-PL" sz="1800" dirty="0"/>
          </a:p>
          <a:p>
            <a:pPr marL="342900" indent="-342900" algn="just">
              <a:buFont typeface="+mj-lt"/>
              <a:buAutoNum type="arabicParenR" startAt="6"/>
            </a:pPr>
            <a:r>
              <a:rPr lang="pl-PL" sz="1800" b="1" dirty="0"/>
              <a:t>reaguj</a:t>
            </a:r>
            <a:r>
              <a:rPr lang="pl-PL" sz="1800" dirty="0"/>
              <a:t> (w przypadku uzasadnionego podejrzenia korupcji zastanów się </a:t>
            </a:r>
            <a:r>
              <a:rPr lang="pl-PL" sz="1800" dirty="0" smtClean="0"/>
              <a:t/>
            </a:r>
            <a:br>
              <a:rPr lang="pl-PL" sz="1800" dirty="0" smtClean="0"/>
            </a:br>
            <a:r>
              <a:rPr lang="pl-PL" sz="1800" dirty="0" smtClean="0"/>
              <a:t>nad </a:t>
            </a:r>
            <a:r>
              <a:rPr lang="pl-PL" sz="1800" dirty="0"/>
              <a:t>podjęciem odpowiednich do zaistniałej sytuacji działań), w szczególności:</a:t>
            </a:r>
          </a:p>
          <a:p>
            <a:pPr algn="just"/>
            <a:endParaRPr lang="pl-PL" sz="1800" dirty="0"/>
          </a:p>
          <a:p>
            <a:pPr marL="285750" indent="-285750" algn="just">
              <a:buFont typeface="Wingdings" panose="05000000000000000000" pitchFamily="2" charset="2"/>
              <a:buChar char="§"/>
            </a:pPr>
            <a:r>
              <a:rPr lang="pl-PL" sz="1800" dirty="0"/>
              <a:t>odebranie pracownikowi niektórych bieżących lub zakończonych spraw,</a:t>
            </a:r>
          </a:p>
          <a:p>
            <a:pPr algn="just"/>
            <a:endParaRPr lang="pl-PL" sz="1800" dirty="0"/>
          </a:p>
          <a:p>
            <a:pPr marL="285750" indent="-285750" algn="just">
              <a:buFont typeface="Wingdings" panose="05000000000000000000" pitchFamily="2" charset="2"/>
              <a:buChar char="§"/>
            </a:pPr>
            <a:r>
              <a:rPr lang="pl-PL" sz="1800" dirty="0"/>
              <a:t>zakaz dostępu do akt,</a:t>
            </a:r>
          </a:p>
          <a:p>
            <a:pPr algn="just"/>
            <a:endParaRPr lang="pl-PL" sz="1800" dirty="0"/>
          </a:p>
          <a:p>
            <a:pPr marL="285750" indent="-285750" algn="just">
              <a:buFont typeface="Wingdings" panose="05000000000000000000" pitchFamily="2" charset="2"/>
              <a:buChar char="§"/>
            </a:pPr>
            <a:r>
              <a:rPr lang="pl-PL" sz="1800" dirty="0"/>
              <a:t>zabezpieczenie miejsca pracy, notatek dotyczących spraw służbowych lub narzędzi pracy (komputer, nośniki pamięci, pendrive),</a:t>
            </a:r>
          </a:p>
          <a:p>
            <a:pPr algn="just"/>
            <a:endParaRPr lang="pl-PL" sz="1800" dirty="0"/>
          </a:p>
          <a:p>
            <a:pPr marL="285750" indent="-285750" algn="just">
              <a:buFont typeface="Wingdings" panose="05000000000000000000" pitchFamily="2" charset="2"/>
              <a:buChar char="§"/>
            </a:pPr>
            <a:r>
              <a:rPr lang="pl-PL" sz="1800" dirty="0"/>
              <a:t>wszczęcie kontroli wewnętrznej,</a:t>
            </a:r>
          </a:p>
          <a:p>
            <a:pPr marL="285750" indent="-285750" algn="just">
              <a:buFont typeface="Wingdings" panose="05000000000000000000" pitchFamily="2" charset="2"/>
              <a:buChar char="§"/>
            </a:pPr>
            <a:endParaRPr lang="pl-PL" sz="2400" dirty="0"/>
          </a:p>
          <a:p>
            <a:pPr marL="285750" indent="-285750" algn="just">
              <a:buFont typeface="Wingdings" panose="05000000000000000000" pitchFamily="2" charset="2"/>
              <a:buChar char="§"/>
            </a:pPr>
            <a:r>
              <a:rPr lang="pl-PL" sz="1800" dirty="0"/>
              <a:t>zawiadomienie odpowiednich służb/organów ścigania.</a:t>
            </a:r>
          </a:p>
          <a:p>
            <a:pPr algn="just"/>
            <a:endParaRPr lang="pl-PL" sz="2400" b="1" spc="-80" dirty="0" smtClean="0">
              <a:solidFill>
                <a:srgbClr val="808080">
                  <a:lumMod val="75000"/>
                </a:srgbClr>
              </a:solidFill>
            </a:endParaRPr>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1050309413"/>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53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52351" y="908720"/>
            <a:ext cx="8300838" cy="5112567"/>
          </a:xfrm>
          <a:prstGeom prst="rect">
            <a:avLst/>
          </a:prstGeom>
          <a:noFill/>
        </p:spPr>
        <p:txBody>
          <a:bodyPr lIns="0" tIns="0" rIns="0" bIns="0"/>
          <a:lstStyle/>
          <a:p>
            <a:pPr algn="just"/>
            <a:endParaRPr lang="pl-PL" sz="2400" b="1" spc="-80" dirty="0" smtClean="0">
              <a:solidFill>
                <a:srgbClr val="808080">
                  <a:lumMod val="75000"/>
                </a:srgbClr>
              </a:solidFill>
            </a:endParaRPr>
          </a:p>
          <a:p>
            <a:pPr algn="just"/>
            <a:r>
              <a:rPr lang="pl-PL" sz="2400" b="1" spc="-80" dirty="0" smtClean="0">
                <a:solidFill>
                  <a:srgbClr val="808080">
                    <a:lumMod val="75000"/>
                  </a:srgbClr>
                </a:solidFill>
              </a:rPr>
              <a:t>Rola przełożonego w przeciwdziałaniu korupcji</a:t>
            </a:r>
          </a:p>
          <a:p>
            <a:pPr marL="342900" indent="-342900" algn="just">
              <a:buFont typeface="Wingdings" panose="05000000000000000000" pitchFamily="2" charset="2"/>
              <a:buChar char="§"/>
            </a:pPr>
            <a:endParaRPr lang="pl-PL" sz="2400" b="1" spc="-80" dirty="0" smtClean="0">
              <a:solidFill>
                <a:srgbClr val="808080">
                  <a:lumMod val="75000"/>
                </a:srgbClr>
              </a:solidFill>
            </a:endParaRPr>
          </a:p>
          <a:p>
            <a:pPr marL="342900" indent="-342900" algn="just">
              <a:buFont typeface="+mj-lt"/>
              <a:buAutoNum type="arabicParenR" startAt="7"/>
            </a:pPr>
            <a:r>
              <a:rPr lang="pl-PL" sz="1800" b="1" dirty="0"/>
              <a:t>informuj i współpracuj </a:t>
            </a:r>
            <a:r>
              <a:rPr lang="pl-PL" sz="1800" dirty="0"/>
              <a:t>z właściwymi służbami/organami ścigania.</a:t>
            </a:r>
          </a:p>
          <a:p>
            <a:pPr marL="285750" indent="-285750" algn="just">
              <a:buFont typeface="Wingdings" panose="05000000000000000000" pitchFamily="2" charset="2"/>
              <a:buChar char="§"/>
            </a:pPr>
            <a:endParaRPr lang="pl-PL" sz="1800" dirty="0"/>
          </a:p>
          <a:p>
            <a:pPr marL="285750" indent="-285750" algn="just">
              <a:buFont typeface="Wingdings" panose="05000000000000000000" pitchFamily="2" charset="2"/>
              <a:buChar char="§"/>
            </a:pPr>
            <a:r>
              <a:rPr lang="pl-PL" sz="1800" dirty="0"/>
              <a:t>jeżeli stoisz na czele instytucji państwowej spoczywa na tobie prawny obowiązek zawiadomienia organów ścigania o przestępstwie, o którym dowiedziałeś się w związku z działalnością twojej instytucji,</a:t>
            </a:r>
          </a:p>
          <a:p>
            <a:pPr marL="285750" indent="-285750" algn="just">
              <a:buFont typeface="Wingdings" panose="05000000000000000000" pitchFamily="2" charset="2"/>
              <a:buChar char="§"/>
            </a:pPr>
            <a:endParaRPr lang="pl-PL" sz="1800" dirty="0"/>
          </a:p>
          <a:p>
            <a:pPr marL="285750" indent="-285750" algn="just">
              <a:buFont typeface="Wingdings" panose="05000000000000000000" pitchFamily="2" charset="2"/>
              <a:buChar char="§"/>
            </a:pPr>
            <a:r>
              <a:rPr lang="pl-PL" sz="1800" dirty="0"/>
              <a:t>oprócz powiadomienia właściwych służb/organów ścigania, masz obowiązek przedsięwziąć niezbędne czynności, aby nie dopuścić do zatarcia śladów </a:t>
            </a:r>
            <a:r>
              <a:rPr lang="pl-PL" sz="1800" dirty="0" smtClean="0"/>
              <a:t/>
            </a:r>
            <a:br>
              <a:rPr lang="pl-PL" sz="1800" dirty="0" smtClean="0"/>
            </a:br>
            <a:r>
              <a:rPr lang="pl-PL" sz="1800" dirty="0" smtClean="0"/>
              <a:t>i </a:t>
            </a:r>
            <a:r>
              <a:rPr lang="pl-PL" sz="1800" dirty="0"/>
              <a:t>dowodów przestępstwa,</a:t>
            </a:r>
          </a:p>
          <a:p>
            <a:pPr marL="285750" indent="-285750" algn="just">
              <a:buFont typeface="Wingdings" panose="05000000000000000000" pitchFamily="2" charset="2"/>
              <a:buChar char="§"/>
            </a:pPr>
            <a:endParaRPr lang="pl-PL" sz="1800" dirty="0"/>
          </a:p>
          <a:p>
            <a:pPr marL="285750" indent="-285750" algn="just">
              <a:buFont typeface="Wingdings" panose="05000000000000000000" pitchFamily="2" charset="2"/>
              <a:buChar char="§"/>
            </a:pPr>
            <a:r>
              <a:rPr lang="pl-PL" sz="1800" dirty="0"/>
              <a:t>zaniechanie obowiązku prawnego zawiadomienia o przestępstwie może pociągnąć za sobą odpowiedzialność dyscyplinarną lub karną, określoną </a:t>
            </a:r>
            <a:r>
              <a:rPr lang="pl-PL" sz="1800" dirty="0" smtClean="0"/>
              <a:t/>
            </a:r>
            <a:br>
              <a:rPr lang="pl-PL" sz="1800" dirty="0" smtClean="0"/>
            </a:br>
            <a:r>
              <a:rPr lang="pl-PL" sz="1800" dirty="0" smtClean="0"/>
              <a:t>w </a:t>
            </a:r>
            <a:r>
              <a:rPr lang="pl-PL" sz="1800" dirty="0"/>
              <a:t>kodeksie karnym. </a:t>
            </a:r>
          </a:p>
          <a:p>
            <a:pPr marL="285750" indent="-285750" algn="just">
              <a:buFont typeface="Wingdings" panose="05000000000000000000" pitchFamily="2" charset="2"/>
              <a:buChar char="§"/>
            </a:pPr>
            <a:endParaRPr lang="pl-PL" sz="1800" dirty="0"/>
          </a:p>
          <a:p>
            <a:pPr marL="285750" indent="-285750" algn="just">
              <a:buFont typeface="Wingdings" panose="05000000000000000000" pitchFamily="2" charset="2"/>
              <a:buChar char="§"/>
            </a:pPr>
            <a:endParaRPr lang="pl-PL" sz="1800" dirty="0" smtClean="0"/>
          </a:p>
          <a:p>
            <a:pPr marL="342900" indent="-342900" algn="just">
              <a:buFont typeface="Wingdings" panose="05000000000000000000" pitchFamily="2" charset="2"/>
              <a:buChar char="§"/>
            </a:pPr>
            <a:endParaRPr lang="pl-PL" sz="2400" b="1" spc="-80" dirty="0" smtClean="0">
              <a:solidFill>
                <a:srgbClr val="808080">
                  <a:lumMod val="75000"/>
                </a:srgbClr>
              </a:solidFill>
            </a:endParaRPr>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40170133"/>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54 \ Przeciwdziałanie zjawiskom korupcyjnym w obszarze szkolnictwa wyższego</a:t>
            </a:r>
            <a:endParaRPr lang="pl-PL" altLang="pl-PL" sz="1100" b="1" dirty="0">
              <a:solidFill>
                <a:srgbClr val="808080"/>
              </a:solidFill>
            </a:endParaRPr>
          </a:p>
          <a:p>
            <a:pPr eaLnBrk="1" hangingPunct="1">
              <a:spcBef>
                <a:spcPct val="0"/>
              </a:spcBef>
              <a:buNone/>
            </a:pP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19634" y="836712"/>
            <a:ext cx="8300838" cy="5184576"/>
          </a:xfrm>
          <a:prstGeom prst="rect">
            <a:avLst/>
          </a:prstGeom>
          <a:noFill/>
        </p:spPr>
        <p:txBody>
          <a:bodyPr lIns="0" tIns="0" rIns="0" bIns="0"/>
          <a:lstStyle/>
          <a:p>
            <a:pPr algn="just"/>
            <a:endParaRPr lang="pl-PL" sz="2400" b="1" spc="-80" dirty="0" smtClean="0">
              <a:solidFill>
                <a:srgbClr val="808080">
                  <a:lumMod val="75000"/>
                </a:srgbClr>
              </a:solidFill>
            </a:endParaRPr>
          </a:p>
          <a:p>
            <a:pPr algn="just"/>
            <a:r>
              <a:rPr lang="pl-PL" sz="2400" b="1" spc="-80" dirty="0" smtClean="0">
                <a:solidFill>
                  <a:srgbClr val="808080">
                    <a:lumMod val="75000"/>
                  </a:srgbClr>
                </a:solidFill>
              </a:rPr>
              <a:t>Rola </a:t>
            </a:r>
            <a:r>
              <a:rPr lang="pl-PL" sz="2400" b="1" spc="-80" dirty="0">
                <a:solidFill>
                  <a:srgbClr val="808080">
                    <a:lumMod val="75000"/>
                  </a:srgbClr>
                </a:solidFill>
              </a:rPr>
              <a:t>organizacji  jako całości w przeciwdziałaniu </a:t>
            </a:r>
            <a:r>
              <a:rPr lang="pl-PL" sz="2400" b="1" spc="-80" dirty="0" smtClean="0">
                <a:solidFill>
                  <a:srgbClr val="808080">
                    <a:lumMod val="75000"/>
                  </a:srgbClr>
                </a:solidFill>
              </a:rPr>
              <a:t>korupcji</a:t>
            </a:r>
          </a:p>
          <a:p>
            <a:pPr algn="just"/>
            <a:endParaRPr lang="pl-PL" sz="2400" b="1" spc="-80" dirty="0">
              <a:solidFill>
                <a:srgbClr val="808080">
                  <a:lumMod val="75000"/>
                </a:srgbClr>
              </a:solidFill>
            </a:endParaRPr>
          </a:p>
          <a:p>
            <a:pPr marL="342900" indent="-342900" algn="just">
              <a:buFont typeface="+mj-lt"/>
              <a:buAutoNum type="arabicParenR"/>
            </a:pPr>
            <a:r>
              <a:rPr lang="pl-PL" sz="1800" b="1" dirty="0"/>
              <a:t>kierownictwo i pracownicy </a:t>
            </a:r>
            <a:r>
              <a:rPr lang="pl-PL" sz="1800" dirty="0"/>
              <a:t>powinni działać wspólnie i według zgodnie ustalonych zasad (polityki antykorupcyjnej), która powinna uwzględniać strukturę organizacyjną i specyfikę merytoryczną jednostki.</a:t>
            </a:r>
          </a:p>
          <a:p>
            <a:pPr marL="285750" indent="-285750" algn="just">
              <a:buFont typeface="Wingdings" panose="05000000000000000000" pitchFamily="2" charset="2"/>
              <a:buChar char="§"/>
            </a:pPr>
            <a:r>
              <a:rPr lang="pl-PL" sz="1800" dirty="0"/>
              <a:t>regularnie dokonywać analizy ryzyka zagrożeń korupcyjnych i systematycznie ją aktualizować,</a:t>
            </a:r>
          </a:p>
          <a:p>
            <a:pPr marL="285750" indent="-285750" algn="just">
              <a:buFont typeface="Wingdings" panose="05000000000000000000" pitchFamily="2" charset="2"/>
              <a:buChar char="§"/>
            </a:pPr>
            <a:r>
              <a:rPr lang="pl-PL" sz="1800" dirty="0"/>
              <a:t>ustalić jakie zmiany przeprowadzić w strukturze organizacyjnej, podległości służbowej, zakresach obowiązków pracowników, w sposobie dokumentowania realizowanych zadań, w obiegu dokumentacji,  </a:t>
            </a:r>
          </a:p>
          <a:p>
            <a:pPr algn="just"/>
            <a:endParaRPr lang="pl-PL" sz="1800" dirty="0"/>
          </a:p>
          <a:p>
            <a:pPr marL="342900" indent="-342900" algn="just">
              <a:buFont typeface="+mj-lt"/>
              <a:buAutoNum type="arabicParenR" startAt="2"/>
            </a:pPr>
            <a:r>
              <a:rPr lang="pl-PL" sz="1800" b="1" dirty="0"/>
              <a:t>zatrudnienie lub wyznaczenie osoby </a:t>
            </a:r>
            <a:r>
              <a:rPr lang="pl-PL" sz="1800" dirty="0"/>
              <a:t>lub powołanie zespołu odpowiedzialnego za realizowanie zadań z zakresu prewencji korupcji, </a:t>
            </a:r>
            <a:r>
              <a:rPr lang="pl-PL" sz="1800" dirty="0" smtClean="0"/>
              <a:t/>
            </a:r>
            <a:br>
              <a:rPr lang="pl-PL" sz="1800" dirty="0" smtClean="0"/>
            </a:br>
            <a:r>
              <a:rPr lang="pl-PL" sz="1800" dirty="0" smtClean="0"/>
              <a:t>w </a:t>
            </a:r>
            <a:r>
              <a:rPr lang="pl-PL" sz="1800" dirty="0"/>
              <a:t>szczególności:</a:t>
            </a:r>
          </a:p>
          <a:p>
            <a:pPr marL="285750" indent="-285750" algn="just">
              <a:buFont typeface="Wingdings" panose="05000000000000000000" pitchFamily="2" charset="2"/>
              <a:buChar char="§"/>
            </a:pPr>
            <a:r>
              <a:rPr lang="pl-PL" sz="1800" dirty="0"/>
              <a:t>przyjmowanie sygnałów o zdarzeniach korupcyjnych lub innych nieprawidłowościach,</a:t>
            </a:r>
          </a:p>
          <a:p>
            <a:pPr marL="285750" indent="-285750" algn="just">
              <a:buFont typeface="Wingdings" panose="05000000000000000000" pitchFamily="2" charset="2"/>
              <a:buChar char="§"/>
            </a:pPr>
            <a:r>
              <a:rPr lang="pl-PL" sz="1800" dirty="0"/>
              <a:t>analizowanie i wskazywanie obszarów zagrożonych ryzykiem korupcji,</a:t>
            </a:r>
          </a:p>
          <a:p>
            <a:pPr algn="just"/>
            <a:endParaRPr lang="pl-PL" sz="1800" dirty="0"/>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1817420065"/>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55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493712" y="836712"/>
            <a:ext cx="8300838" cy="5112567"/>
          </a:xfrm>
          <a:prstGeom prst="rect">
            <a:avLst/>
          </a:prstGeom>
          <a:noFill/>
        </p:spPr>
        <p:txBody>
          <a:bodyPr lIns="0" tIns="0" rIns="0" bIns="0"/>
          <a:lstStyle/>
          <a:p>
            <a:pPr algn="just"/>
            <a:endParaRPr lang="pl-PL" sz="2400" b="1" spc="-80" dirty="0" smtClean="0">
              <a:solidFill>
                <a:srgbClr val="808080">
                  <a:lumMod val="75000"/>
                </a:srgbClr>
              </a:solidFill>
            </a:endParaRPr>
          </a:p>
          <a:p>
            <a:pPr algn="just"/>
            <a:r>
              <a:rPr lang="pl-PL" sz="2400" b="1" spc="-80" dirty="0" smtClean="0">
                <a:solidFill>
                  <a:srgbClr val="808080">
                    <a:lumMod val="75000"/>
                  </a:srgbClr>
                </a:solidFill>
              </a:rPr>
              <a:t>Rola </a:t>
            </a:r>
            <a:r>
              <a:rPr lang="pl-PL" sz="2400" b="1" spc="-80" dirty="0">
                <a:solidFill>
                  <a:srgbClr val="808080">
                    <a:lumMod val="75000"/>
                  </a:srgbClr>
                </a:solidFill>
              </a:rPr>
              <a:t>organizacji  jako całości w przeciwdziałaniu </a:t>
            </a:r>
            <a:r>
              <a:rPr lang="pl-PL" sz="2400" b="1" spc="-80" dirty="0" smtClean="0">
                <a:solidFill>
                  <a:srgbClr val="808080">
                    <a:lumMod val="75000"/>
                  </a:srgbClr>
                </a:solidFill>
              </a:rPr>
              <a:t>korupcji</a:t>
            </a:r>
          </a:p>
          <a:p>
            <a:pPr algn="just"/>
            <a:endParaRPr lang="pl-PL" sz="2400" b="1" spc="-80" dirty="0">
              <a:solidFill>
                <a:srgbClr val="808080">
                  <a:lumMod val="75000"/>
                </a:srgbClr>
              </a:solidFill>
            </a:endParaRPr>
          </a:p>
          <a:p>
            <a:pPr marL="285750" indent="-285750" algn="just">
              <a:spcAft>
                <a:spcPts val="600"/>
              </a:spcAft>
              <a:buFont typeface="Wingdings" panose="05000000000000000000" pitchFamily="2" charset="2"/>
              <a:buChar char="§"/>
            </a:pPr>
            <a:r>
              <a:rPr lang="pl-PL" sz="1800" dirty="0"/>
              <a:t>obserwowanie symptomów korupcji,</a:t>
            </a:r>
          </a:p>
          <a:p>
            <a:pPr marL="285750" indent="-285750" algn="just">
              <a:spcAft>
                <a:spcPts val="600"/>
              </a:spcAft>
              <a:buFont typeface="Wingdings" panose="05000000000000000000" pitchFamily="2" charset="2"/>
              <a:buChar char="§"/>
            </a:pPr>
            <a:r>
              <a:rPr lang="pl-PL" sz="1800" dirty="0"/>
              <a:t>prowadzenie szkoleń dla kierownictwa i pracowników,</a:t>
            </a:r>
          </a:p>
          <a:p>
            <a:pPr marL="285750" indent="-285750" algn="just">
              <a:spcAft>
                <a:spcPts val="600"/>
              </a:spcAft>
              <a:buFont typeface="Wingdings" panose="05000000000000000000" pitchFamily="2" charset="2"/>
              <a:buChar char="§"/>
            </a:pPr>
            <a:r>
              <a:rPr lang="pl-PL" sz="1800" dirty="0"/>
              <a:t>współpraca z właściwymi służbami/organami ścigania,</a:t>
            </a:r>
          </a:p>
          <a:p>
            <a:pPr marL="285750" indent="-285750" algn="just">
              <a:spcAft>
                <a:spcPts val="600"/>
              </a:spcAft>
              <a:buFont typeface="Wingdings" panose="05000000000000000000" pitchFamily="2" charset="2"/>
              <a:buChar char="§"/>
            </a:pPr>
            <a:r>
              <a:rPr lang="pl-PL" sz="1800" dirty="0"/>
              <a:t>prowadzenie działalności informacyjnej na temat przeciwdziałania korupcji,</a:t>
            </a:r>
          </a:p>
          <a:p>
            <a:pPr algn="just"/>
            <a:endParaRPr lang="pl-PL" sz="1800" dirty="0"/>
          </a:p>
          <a:p>
            <a:pPr algn="just"/>
            <a:endParaRPr lang="pl-PL" sz="1800" dirty="0"/>
          </a:p>
          <a:p>
            <a:pPr marL="342900" indent="-342900" algn="just">
              <a:buFont typeface="+mj-lt"/>
              <a:buAutoNum type="arabicParenR" startAt="3"/>
            </a:pPr>
            <a:r>
              <a:rPr lang="pl-PL" sz="1800" b="1" dirty="0"/>
              <a:t>podnoszenie świadomości pracowników </a:t>
            </a:r>
            <a:r>
              <a:rPr lang="pl-PL" sz="1800" dirty="0"/>
              <a:t>(szkolenia, informowanie </a:t>
            </a:r>
            <a:r>
              <a:rPr lang="pl-PL" sz="1800" dirty="0" smtClean="0"/>
              <a:t/>
            </a:r>
            <a:br>
              <a:rPr lang="pl-PL" sz="1800" dirty="0" smtClean="0"/>
            </a:br>
            <a:r>
              <a:rPr lang="pl-PL" sz="1800" dirty="0" smtClean="0"/>
              <a:t>o </a:t>
            </a:r>
            <a:r>
              <a:rPr lang="pl-PL" sz="1800" dirty="0"/>
              <a:t>zaistniałych przypadkach zdarzeń korupcyjnych i podjętych krokach zaradczych).</a:t>
            </a:r>
          </a:p>
          <a:p>
            <a:pPr algn="just"/>
            <a:endParaRPr lang="pl-PL" sz="1800" dirty="0"/>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2540784029"/>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56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39750" y="1268760"/>
            <a:ext cx="8280722" cy="4896543"/>
          </a:xfrm>
          <a:prstGeom prst="rect">
            <a:avLst/>
          </a:prstGeom>
          <a:noFill/>
        </p:spPr>
        <p:txBody>
          <a:bodyPr lIns="0" tIns="0" rIns="0" bIns="0"/>
          <a:lstStyle/>
          <a:p>
            <a:pPr algn="just"/>
            <a:r>
              <a:rPr lang="pl-PL" sz="2400" b="1" spc="-80" dirty="0">
                <a:solidFill>
                  <a:srgbClr val="808080">
                    <a:lumMod val="75000"/>
                  </a:srgbClr>
                </a:solidFill>
              </a:rPr>
              <a:t>Powody zgłaszania korupcji</a:t>
            </a:r>
          </a:p>
          <a:p>
            <a:pPr algn="just"/>
            <a:endParaRPr lang="pl-PL" sz="1800" dirty="0"/>
          </a:p>
          <a:p>
            <a:pPr marL="285750" indent="-285750" algn="just">
              <a:buFont typeface="Wingdings" panose="05000000000000000000" pitchFamily="2" charset="2"/>
              <a:buChar char="§"/>
            </a:pPr>
            <a:r>
              <a:rPr lang="pl-PL" sz="1800" b="1" dirty="0"/>
              <a:t>społeczny obowiązek </a:t>
            </a:r>
            <a:r>
              <a:rPr lang="pl-PL" sz="1800" dirty="0"/>
              <a:t>(ciąży na każdej osobie fizycznej, która uzyskała informację o popełnionym przestępstwie korupcyjnym),</a:t>
            </a:r>
          </a:p>
          <a:p>
            <a:pPr algn="just"/>
            <a:endParaRPr lang="pl-PL" sz="1800" dirty="0"/>
          </a:p>
          <a:p>
            <a:pPr marL="285750" indent="-285750" algn="just">
              <a:buFont typeface="Wingdings" panose="05000000000000000000" pitchFamily="2" charset="2"/>
              <a:buChar char="§"/>
            </a:pPr>
            <a:r>
              <a:rPr lang="pl-PL" sz="1800" b="1" dirty="0"/>
              <a:t>prawny obowiązek </a:t>
            </a:r>
            <a:r>
              <a:rPr lang="pl-PL" sz="1800" dirty="0"/>
              <a:t>(spoczywa na instytucjach państwowych </a:t>
            </a:r>
            <a:r>
              <a:rPr lang="pl-PL" sz="1800" dirty="0" smtClean="0"/>
              <a:t/>
            </a:r>
            <a:br>
              <a:rPr lang="pl-PL" sz="1800" dirty="0" smtClean="0"/>
            </a:br>
            <a:r>
              <a:rPr lang="pl-PL" sz="1800" dirty="0" smtClean="0"/>
              <a:t>i </a:t>
            </a:r>
            <a:r>
              <a:rPr lang="pl-PL" sz="1800" dirty="0"/>
              <a:t>samorządowych, które w związku ze swoją działalnością dowiedziały się </a:t>
            </a:r>
            <a:r>
              <a:rPr lang="pl-PL" sz="1800" dirty="0" smtClean="0"/>
              <a:t/>
            </a:r>
            <a:br>
              <a:rPr lang="pl-PL" sz="1800" dirty="0" smtClean="0"/>
            </a:br>
            <a:r>
              <a:rPr lang="pl-PL" sz="1800" dirty="0" smtClean="0"/>
              <a:t>o </a:t>
            </a:r>
            <a:r>
              <a:rPr lang="pl-PL" sz="1800" dirty="0"/>
              <a:t>popełnieniu przestępstwa korupcyjnego),</a:t>
            </a:r>
          </a:p>
          <a:p>
            <a:pPr algn="just"/>
            <a:endParaRPr lang="pl-PL" sz="1800" dirty="0"/>
          </a:p>
          <a:p>
            <a:pPr marL="285750" indent="-285750" algn="just">
              <a:buFont typeface="Wingdings" panose="05000000000000000000" pitchFamily="2" charset="2"/>
              <a:buChar char="§"/>
            </a:pPr>
            <a:r>
              <a:rPr lang="pl-PL" sz="1800" b="1" dirty="0"/>
              <a:t>ochrona samego siebie </a:t>
            </a:r>
            <a:r>
              <a:rPr lang="pl-PL" sz="1800" dirty="0"/>
              <a:t>(jeśli nie zgłosisz faktu zaistnienia przestępstwa korupcyjnego, możesz narazić się na odpowiedzialność karną),</a:t>
            </a:r>
          </a:p>
          <a:p>
            <a:pPr algn="just"/>
            <a:endParaRPr lang="pl-PL" sz="1800" dirty="0"/>
          </a:p>
          <a:p>
            <a:pPr marL="285750" indent="-285750" algn="just">
              <a:buFont typeface="Wingdings" panose="05000000000000000000" pitchFamily="2" charset="2"/>
              <a:buChar char="§"/>
            </a:pPr>
            <a:r>
              <a:rPr lang="pl-PL" sz="1800" b="1" dirty="0"/>
              <a:t>ochrona współpracowników </a:t>
            </a:r>
            <a:r>
              <a:rPr lang="pl-PL" sz="1800" dirty="0"/>
              <a:t>(osoba korumpująca może próbować wręczyć korzyść innemu pracownikowi uczelni),</a:t>
            </a:r>
          </a:p>
          <a:p>
            <a:pPr marL="285750" indent="-285750" algn="just">
              <a:buFont typeface="Wingdings" panose="05000000000000000000" pitchFamily="2" charset="2"/>
              <a:buChar char="§"/>
            </a:pPr>
            <a:endParaRPr lang="pl-PL" sz="1800" dirty="0"/>
          </a:p>
          <a:p>
            <a:pPr marL="285750" indent="-285750" algn="just">
              <a:buFont typeface="Wingdings" panose="05000000000000000000" pitchFamily="2" charset="2"/>
              <a:buChar char="§"/>
            </a:pPr>
            <a:r>
              <a:rPr lang="pl-PL" sz="1800" b="1" dirty="0"/>
              <a:t>pomoc właściwym służbom/organom ścigania</a:t>
            </a:r>
            <a:r>
              <a:rPr lang="pl-PL" sz="1800" dirty="0"/>
              <a:t>.</a:t>
            </a:r>
          </a:p>
          <a:p>
            <a:pPr algn="just"/>
            <a:endParaRPr lang="pl-PL" sz="1800" dirty="0" smtClean="0"/>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3083317431"/>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57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19634" y="836711"/>
            <a:ext cx="8300838" cy="3816425"/>
          </a:xfrm>
          <a:prstGeom prst="rect">
            <a:avLst/>
          </a:prstGeom>
          <a:noFill/>
        </p:spPr>
        <p:txBody>
          <a:bodyPr lIns="0" tIns="0" rIns="0" bIns="0"/>
          <a:lstStyle/>
          <a:p>
            <a:pPr algn="just"/>
            <a:endParaRPr lang="pl-PL" sz="2400" b="1" spc="-80" dirty="0" smtClean="0">
              <a:solidFill>
                <a:srgbClr val="808080">
                  <a:lumMod val="75000"/>
                </a:srgbClr>
              </a:solidFill>
            </a:endParaRPr>
          </a:p>
          <a:p>
            <a:pPr algn="just"/>
            <a:endParaRPr lang="pl-PL" sz="2400" b="1" spc="-80" dirty="0">
              <a:solidFill>
                <a:srgbClr val="808080">
                  <a:lumMod val="75000"/>
                </a:srgbClr>
              </a:solidFill>
            </a:endParaRPr>
          </a:p>
          <a:p>
            <a:pPr algn="just"/>
            <a:r>
              <a:rPr lang="pl-PL" sz="2400" b="1" spc="-80" dirty="0" smtClean="0">
                <a:solidFill>
                  <a:srgbClr val="808080">
                    <a:lumMod val="75000"/>
                  </a:srgbClr>
                </a:solidFill>
              </a:rPr>
              <a:t>Pamiętaj</a:t>
            </a:r>
            <a:endParaRPr lang="pl-PL" sz="2400" b="1" spc="-80" dirty="0">
              <a:solidFill>
                <a:srgbClr val="808080">
                  <a:lumMod val="75000"/>
                </a:srgbClr>
              </a:solidFill>
            </a:endParaRPr>
          </a:p>
          <a:p>
            <a:pPr algn="just"/>
            <a:endParaRPr lang="pl-PL" sz="1800" dirty="0"/>
          </a:p>
          <a:p>
            <a:pPr algn="just"/>
            <a:endParaRPr lang="pl-PL" sz="1800" dirty="0" smtClean="0"/>
          </a:p>
          <a:p>
            <a:pPr marL="285750" indent="-285750" algn="just">
              <a:buFont typeface="Wingdings" panose="05000000000000000000" pitchFamily="2" charset="2"/>
              <a:buChar char="§"/>
            </a:pPr>
            <a:r>
              <a:rPr lang="pl-PL" sz="1800" dirty="0"/>
              <a:t>u</a:t>
            </a:r>
            <a:r>
              <a:rPr lang="pl-PL" sz="1800" dirty="0" smtClean="0"/>
              <a:t>stalenie </a:t>
            </a:r>
            <a:r>
              <a:rPr lang="pl-PL" sz="1800" dirty="0"/>
              <a:t>i przyjęcie polityki antykorupcyjnej nie jest dowodem na to, że </a:t>
            </a:r>
            <a:r>
              <a:rPr lang="pl-PL" sz="1800" dirty="0" smtClean="0"/>
              <a:t/>
            </a:r>
            <a:br>
              <a:rPr lang="pl-PL" sz="1800" dirty="0" smtClean="0"/>
            </a:br>
            <a:r>
              <a:rPr lang="pl-PL" sz="1800" dirty="0" smtClean="0"/>
              <a:t>w </a:t>
            </a:r>
            <a:r>
              <a:rPr lang="pl-PL" sz="1800" dirty="0"/>
              <a:t>instytucji/organizacji wystąpiły przypadki zdarzeń </a:t>
            </a:r>
            <a:r>
              <a:rPr lang="pl-PL" sz="1800" dirty="0" smtClean="0"/>
              <a:t>korupcyjnych, </a:t>
            </a:r>
          </a:p>
          <a:p>
            <a:pPr marL="285750" indent="-285750" algn="just">
              <a:buFont typeface="Wingdings" panose="05000000000000000000" pitchFamily="2" charset="2"/>
              <a:buChar char="§"/>
            </a:pPr>
            <a:endParaRPr lang="pl-PL" sz="1800" dirty="0"/>
          </a:p>
          <a:p>
            <a:pPr marL="285750" indent="-285750" algn="just">
              <a:buFont typeface="Wingdings" panose="05000000000000000000" pitchFamily="2" charset="2"/>
              <a:buChar char="§"/>
            </a:pPr>
            <a:r>
              <a:rPr lang="pl-PL" sz="1800" dirty="0" smtClean="0"/>
              <a:t>ustalenie i przyjęcie polityki antykorupcyjnej potwierdza </a:t>
            </a:r>
            <a:r>
              <a:rPr lang="pl-PL" sz="1800" dirty="0"/>
              <a:t>jedynie, że instytucja/organizacja potrafi </a:t>
            </a:r>
            <a:r>
              <a:rPr lang="pl-PL" sz="1800" dirty="0" smtClean="0"/>
              <a:t>i </a:t>
            </a:r>
            <a:r>
              <a:rPr lang="pl-PL" sz="1800" dirty="0"/>
              <a:t>próbuje oszacować istniejące ryzyko, aby </a:t>
            </a:r>
            <a:r>
              <a:rPr lang="pl-PL" sz="1800" dirty="0" smtClean="0"/>
              <a:t/>
            </a:r>
            <a:br>
              <a:rPr lang="pl-PL" sz="1800" dirty="0" smtClean="0"/>
            </a:br>
            <a:r>
              <a:rPr lang="pl-PL" sz="1800" dirty="0" smtClean="0"/>
              <a:t>w </a:t>
            </a:r>
            <a:r>
              <a:rPr lang="pl-PL" sz="1800" dirty="0"/>
              <a:t>przyszłości wyeliminować tego typu zdarzenia. </a:t>
            </a:r>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4065117986"/>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19634"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58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19634" y="836712"/>
            <a:ext cx="8300838" cy="5112567"/>
          </a:xfrm>
          <a:prstGeom prst="rect">
            <a:avLst/>
          </a:prstGeom>
          <a:noFill/>
        </p:spPr>
        <p:txBody>
          <a:bodyPr lIns="0" tIns="0" rIns="0" bIns="0"/>
          <a:lstStyle/>
          <a:p>
            <a:pPr algn="just"/>
            <a:endParaRPr lang="pl-PL" sz="2400" b="1" spc="-80" dirty="0" smtClean="0">
              <a:solidFill>
                <a:srgbClr val="808080">
                  <a:lumMod val="75000"/>
                </a:srgbClr>
              </a:solidFill>
            </a:endParaRPr>
          </a:p>
          <a:p>
            <a:pPr algn="just"/>
            <a:endParaRPr lang="pl-PL" sz="2400" b="1" spc="-80" dirty="0">
              <a:solidFill>
                <a:srgbClr val="808080">
                  <a:lumMod val="75000"/>
                </a:srgbClr>
              </a:solidFill>
            </a:endParaRPr>
          </a:p>
          <a:p>
            <a:pPr algn="just"/>
            <a:endParaRPr lang="pl-PL" sz="2400" b="1" spc="-80" dirty="0" smtClean="0">
              <a:solidFill>
                <a:srgbClr val="808080">
                  <a:lumMod val="75000"/>
                </a:srgbClr>
              </a:solidFill>
            </a:endParaRPr>
          </a:p>
          <a:p>
            <a:pPr algn="just"/>
            <a:endParaRPr lang="pl-PL" sz="2400" b="1" spc="-80" dirty="0">
              <a:solidFill>
                <a:srgbClr val="808080">
                  <a:lumMod val="75000"/>
                </a:srgbClr>
              </a:solidFill>
            </a:endParaRPr>
          </a:p>
          <a:p>
            <a:pPr algn="just"/>
            <a:r>
              <a:rPr lang="pl-PL" sz="2400" b="1" spc="-80" dirty="0" smtClean="0">
                <a:solidFill>
                  <a:srgbClr val="808080">
                    <a:lumMod val="75000"/>
                  </a:srgbClr>
                </a:solidFill>
              </a:rPr>
              <a:t>Zadanie</a:t>
            </a:r>
            <a:endParaRPr lang="pl-PL" sz="2400" b="1" spc="-80" dirty="0">
              <a:solidFill>
                <a:srgbClr val="808080">
                  <a:lumMod val="75000"/>
                </a:srgbClr>
              </a:solidFill>
            </a:endParaRPr>
          </a:p>
          <a:p>
            <a:pPr algn="just"/>
            <a:endParaRPr lang="pl-PL" sz="1800" dirty="0"/>
          </a:p>
          <a:p>
            <a:pPr algn="just"/>
            <a:endParaRPr lang="pl-PL" sz="1800" dirty="0" smtClean="0"/>
          </a:p>
          <a:p>
            <a:pPr marL="285750" indent="-285750" algn="just">
              <a:buFont typeface="Wingdings" panose="05000000000000000000" pitchFamily="2" charset="2"/>
              <a:buChar char="§"/>
            </a:pPr>
            <a:r>
              <a:rPr lang="pl-PL" sz="1800" dirty="0" smtClean="0"/>
              <a:t>Wskaż zagadnienia jakie powinna regulować polityka antykorupcyjna wprowadzona w uczelni.</a:t>
            </a:r>
            <a:endParaRPr lang="pl-PL" sz="1800" dirty="0"/>
          </a:p>
        </p:txBody>
      </p:sp>
      <p:sp>
        <p:nvSpPr>
          <p:cNvPr id="8"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3986235633"/>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187624" y="2708920"/>
            <a:ext cx="48754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100">
                <a:solidFill>
                  <a:schemeClr val="tx1"/>
                </a:solidFill>
                <a:latin typeface="Myriad Pro" pitchFamily="34" charset="0"/>
                <a:cs typeface="Arial" charset="0"/>
              </a:defRPr>
            </a:lvl1pPr>
            <a:lvl2pPr marL="742950" indent="-285750" eaLnBrk="0" hangingPunct="0">
              <a:defRPr sz="1100">
                <a:solidFill>
                  <a:schemeClr val="tx1"/>
                </a:solidFill>
                <a:latin typeface="Myriad Pro" pitchFamily="34" charset="0"/>
                <a:cs typeface="Arial" charset="0"/>
              </a:defRPr>
            </a:lvl2pPr>
            <a:lvl3pPr marL="1143000" indent="-228600" eaLnBrk="0" hangingPunct="0">
              <a:defRPr sz="1100">
                <a:solidFill>
                  <a:schemeClr val="tx1"/>
                </a:solidFill>
                <a:latin typeface="Myriad Pro" pitchFamily="34" charset="0"/>
                <a:cs typeface="Arial" charset="0"/>
              </a:defRPr>
            </a:lvl3pPr>
            <a:lvl4pPr marL="1600200" indent="-228600" eaLnBrk="0" hangingPunct="0">
              <a:defRPr sz="1100">
                <a:solidFill>
                  <a:schemeClr val="tx1"/>
                </a:solidFill>
                <a:latin typeface="Myriad Pro" pitchFamily="34" charset="0"/>
                <a:cs typeface="Arial" charset="0"/>
              </a:defRPr>
            </a:lvl4pPr>
            <a:lvl5pPr marL="2057400" indent="-228600" eaLnBrk="0" hangingPunct="0">
              <a:defRPr sz="1100">
                <a:solidFill>
                  <a:schemeClr val="tx1"/>
                </a:solidFill>
                <a:latin typeface="Myriad Pro" pitchFamily="34" charset="0"/>
                <a:cs typeface="Arial" charset="0"/>
              </a:defRPr>
            </a:lvl5pPr>
            <a:lvl6pPr marL="2514600" indent="-228600" eaLnBrk="0" fontAlgn="base" hangingPunct="0">
              <a:spcBef>
                <a:spcPct val="0"/>
              </a:spcBef>
              <a:spcAft>
                <a:spcPct val="0"/>
              </a:spcAft>
              <a:defRPr sz="1100">
                <a:solidFill>
                  <a:schemeClr val="tx1"/>
                </a:solidFill>
                <a:latin typeface="Myriad Pro" pitchFamily="34" charset="0"/>
                <a:cs typeface="Arial" charset="0"/>
              </a:defRPr>
            </a:lvl6pPr>
            <a:lvl7pPr marL="2971800" indent="-228600" eaLnBrk="0" fontAlgn="base" hangingPunct="0">
              <a:spcBef>
                <a:spcPct val="0"/>
              </a:spcBef>
              <a:spcAft>
                <a:spcPct val="0"/>
              </a:spcAft>
              <a:defRPr sz="1100">
                <a:solidFill>
                  <a:schemeClr val="tx1"/>
                </a:solidFill>
                <a:latin typeface="Myriad Pro" pitchFamily="34" charset="0"/>
                <a:cs typeface="Arial" charset="0"/>
              </a:defRPr>
            </a:lvl7pPr>
            <a:lvl8pPr marL="3429000" indent="-228600" eaLnBrk="0" fontAlgn="base" hangingPunct="0">
              <a:spcBef>
                <a:spcPct val="0"/>
              </a:spcBef>
              <a:spcAft>
                <a:spcPct val="0"/>
              </a:spcAft>
              <a:defRPr sz="1100">
                <a:solidFill>
                  <a:schemeClr val="tx1"/>
                </a:solidFill>
                <a:latin typeface="Myriad Pro" pitchFamily="34" charset="0"/>
                <a:cs typeface="Arial" charset="0"/>
              </a:defRPr>
            </a:lvl8pPr>
            <a:lvl9pPr marL="3886200" indent="-228600" eaLnBrk="0" fontAlgn="base" hangingPunct="0">
              <a:spcBef>
                <a:spcPct val="0"/>
              </a:spcBef>
              <a:spcAft>
                <a:spcPct val="0"/>
              </a:spcAft>
              <a:defRPr sz="1100">
                <a:solidFill>
                  <a:schemeClr val="tx1"/>
                </a:solidFill>
                <a:latin typeface="Myriad Pro" pitchFamily="34" charset="0"/>
                <a:cs typeface="Arial" charset="0"/>
              </a:defRPr>
            </a:lvl9pPr>
          </a:lstStyle>
          <a:p>
            <a:pPr eaLnBrk="1" hangingPunct="1">
              <a:spcBef>
                <a:spcPct val="50000"/>
              </a:spcBef>
            </a:pPr>
            <a:r>
              <a:rPr lang="pl-PL" altLang="pl-PL" sz="3600" dirty="0" smtClean="0">
                <a:solidFill>
                  <a:schemeClr val="bg1"/>
                </a:solidFill>
              </a:rPr>
              <a:t>DZIĘKUJĘ </a:t>
            </a:r>
            <a:r>
              <a:rPr lang="pl-PL" altLang="pl-PL" sz="3600" dirty="0">
                <a:solidFill>
                  <a:schemeClr val="bg1"/>
                </a:solidFill>
              </a:rPr>
              <a:t>ZA UWAGĘ</a:t>
            </a:r>
            <a:r>
              <a:rPr lang="pl-PL" altLang="pl-PL" sz="2700" dirty="0">
                <a:solidFill>
                  <a:schemeClr val="bg1"/>
                </a:solidFill>
              </a:rPr>
              <a:t>.</a:t>
            </a:r>
          </a:p>
        </p:txBody>
      </p:sp>
      <p:sp>
        <p:nvSpPr>
          <p:cNvPr id="6147" name="Text Box 5"/>
          <p:cNvSpPr txBox="1">
            <a:spLocks noChangeArrowheads="1"/>
          </p:cNvSpPr>
          <p:nvPr/>
        </p:nvSpPr>
        <p:spPr bwMode="auto">
          <a:xfrm>
            <a:off x="2927350" y="6153150"/>
            <a:ext cx="5532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100">
                <a:solidFill>
                  <a:schemeClr val="tx1"/>
                </a:solidFill>
                <a:latin typeface="Myriad Pro" pitchFamily="34" charset="0"/>
                <a:cs typeface="Arial" charset="0"/>
              </a:defRPr>
            </a:lvl1pPr>
            <a:lvl2pPr marL="742950" indent="-285750" eaLnBrk="0" hangingPunct="0">
              <a:defRPr sz="1100">
                <a:solidFill>
                  <a:schemeClr val="tx1"/>
                </a:solidFill>
                <a:latin typeface="Myriad Pro" pitchFamily="34" charset="0"/>
                <a:cs typeface="Arial" charset="0"/>
              </a:defRPr>
            </a:lvl2pPr>
            <a:lvl3pPr marL="1143000" indent="-228600" eaLnBrk="0" hangingPunct="0">
              <a:defRPr sz="1100">
                <a:solidFill>
                  <a:schemeClr val="tx1"/>
                </a:solidFill>
                <a:latin typeface="Myriad Pro" pitchFamily="34" charset="0"/>
                <a:cs typeface="Arial" charset="0"/>
              </a:defRPr>
            </a:lvl3pPr>
            <a:lvl4pPr marL="1600200" indent="-228600" eaLnBrk="0" hangingPunct="0">
              <a:defRPr sz="1100">
                <a:solidFill>
                  <a:schemeClr val="tx1"/>
                </a:solidFill>
                <a:latin typeface="Myriad Pro" pitchFamily="34" charset="0"/>
                <a:cs typeface="Arial" charset="0"/>
              </a:defRPr>
            </a:lvl4pPr>
            <a:lvl5pPr marL="2057400" indent="-228600" eaLnBrk="0" hangingPunct="0">
              <a:defRPr sz="1100">
                <a:solidFill>
                  <a:schemeClr val="tx1"/>
                </a:solidFill>
                <a:latin typeface="Myriad Pro" pitchFamily="34" charset="0"/>
                <a:cs typeface="Arial" charset="0"/>
              </a:defRPr>
            </a:lvl5pPr>
            <a:lvl6pPr marL="2514600" indent="-228600" eaLnBrk="0" fontAlgn="base" hangingPunct="0">
              <a:spcBef>
                <a:spcPct val="0"/>
              </a:spcBef>
              <a:spcAft>
                <a:spcPct val="0"/>
              </a:spcAft>
              <a:defRPr sz="1100">
                <a:solidFill>
                  <a:schemeClr val="tx1"/>
                </a:solidFill>
                <a:latin typeface="Myriad Pro" pitchFamily="34" charset="0"/>
                <a:cs typeface="Arial" charset="0"/>
              </a:defRPr>
            </a:lvl6pPr>
            <a:lvl7pPr marL="2971800" indent="-228600" eaLnBrk="0" fontAlgn="base" hangingPunct="0">
              <a:spcBef>
                <a:spcPct val="0"/>
              </a:spcBef>
              <a:spcAft>
                <a:spcPct val="0"/>
              </a:spcAft>
              <a:defRPr sz="1100">
                <a:solidFill>
                  <a:schemeClr val="tx1"/>
                </a:solidFill>
                <a:latin typeface="Myriad Pro" pitchFamily="34" charset="0"/>
                <a:cs typeface="Arial" charset="0"/>
              </a:defRPr>
            </a:lvl7pPr>
            <a:lvl8pPr marL="3429000" indent="-228600" eaLnBrk="0" fontAlgn="base" hangingPunct="0">
              <a:spcBef>
                <a:spcPct val="0"/>
              </a:spcBef>
              <a:spcAft>
                <a:spcPct val="0"/>
              </a:spcAft>
              <a:defRPr sz="1100">
                <a:solidFill>
                  <a:schemeClr val="tx1"/>
                </a:solidFill>
                <a:latin typeface="Myriad Pro" pitchFamily="34" charset="0"/>
                <a:cs typeface="Arial" charset="0"/>
              </a:defRPr>
            </a:lvl8pPr>
            <a:lvl9pPr marL="3886200" indent="-228600" eaLnBrk="0" fontAlgn="base" hangingPunct="0">
              <a:spcBef>
                <a:spcPct val="0"/>
              </a:spcBef>
              <a:spcAft>
                <a:spcPct val="0"/>
              </a:spcAft>
              <a:defRPr sz="1100">
                <a:solidFill>
                  <a:schemeClr val="tx1"/>
                </a:solidFill>
                <a:latin typeface="Myriad Pro" pitchFamily="34" charset="0"/>
                <a:cs typeface="Arial" charset="0"/>
              </a:defRPr>
            </a:lvl9pPr>
          </a:lstStyle>
          <a:p>
            <a:pPr eaLnBrk="1" hangingPunct="1">
              <a:spcBef>
                <a:spcPct val="50000"/>
              </a:spcBef>
            </a:pPr>
            <a:r>
              <a:rPr lang="pl-PL" altLang="pl-PL" dirty="0">
                <a:solidFill>
                  <a:srgbClr val="808080"/>
                </a:solidFill>
              </a:rPr>
              <a:t>ul. Hoża 20</a:t>
            </a:r>
            <a:r>
              <a:rPr lang="pl-PL" altLang="pl-PL" dirty="0">
                <a:solidFill>
                  <a:srgbClr val="FF0000"/>
                </a:solidFill>
              </a:rPr>
              <a:t> \</a:t>
            </a:r>
            <a:r>
              <a:rPr lang="pl-PL" altLang="pl-PL" dirty="0">
                <a:solidFill>
                  <a:srgbClr val="808080"/>
                </a:solidFill>
              </a:rPr>
              <a:t> ul. Wspólna 1/3 </a:t>
            </a:r>
            <a:r>
              <a:rPr lang="pl-PL" altLang="pl-PL" dirty="0">
                <a:solidFill>
                  <a:srgbClr val="FF0000"/>
                </a:solidFill>
              </a:rPr>
              <a:t>\</a:t>
            </a:r>
            <a:r>
              <a:rPr lang="pl-PL" altLang="pl-PL" dirty="0">
                <a:solidFill>
                  <a:srgbClr val="808080"/>
                </a:solidFill>
              </a:rPr>
              <a:t> 00-529 Warszawa</a:t>
            </a:r>
            <a:r>
              <a:rPr lang="pl-PL" altLang="pl-PL" dirty="0">
                <a:solidFill>
                  <a:srgbClr val="FF0000"/>
                </a:solidFill>
              </a:rPr>
              <a:t> \</a:t>
            </a:r>
            <a:r>
              <a:rPr lang="pl-PL" altLang="pl-PL" dirty="0">
                <a:solidFill>
                  <a:srgbClr val="808080"/>
                </a:solidFill>
              </a:rPr>
              <a:t> tel. +48 (22) 529 27 18 </a:t>
            </a:r>
            <a:r>
              <a:rPr lang="pl-PL" altLang="pl-PL" dirty="0">
                <a:solidFill>
                  <a:srgbClr val="FF0000"/>
                </a:solidFill>
              </a:rPr>
              <a:t>\</a:t>
            </a:r>
            <a:r>
              <a:rPr lang="pl-PL" altLang="pl-PL" dirty="0">
                <a:solidFill>
                  <a:srgbClr val="808080"/>
                </a:solidFill>
              </a:rPr>
              <a:t> fax +48 (22) 628 09 22</a:t>
            </a:r>
          </a:p>
        </p:txBody>
      </p:sp>
      <p:sp>
        <p:nvSpPr>
          <p:cNvPr id="6148" name="Text Box 7"/>
          <p:cNvSpPr txBox="1">
            <a:spLocks noChangeArrowheads="1"/>
          </p:cNvSpPr>
          <p:nvPr/>
        </p:nvSpPr>
        <p:spPr bwMode="auto">
          <a:xfrm>
            <a:off x="539750" y="366713"/>
            <a:ext cx="15902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100">
                <a:solidFill>
                  <a:schemeClr val="tx1"/>
                </a:solidFill>
                <a:latin typeface="Myriad Pro" pitchFamily="34" charset="0"/>
                <a:cs typeface="Arial" charset="0"/>
              </a:defRPr>
            </a:lvl1pPr>
            <a:lvl2pPr marL="742950" indent="-285750" eaLnBrk="0" hangingPunct="0">
              <a:defRPr sz="1100">
                <a:solidFill>
                  <a:schemeClr val="tx1"/>
                </a:solidFill>
                <a:latin typeface="Myriad Pro" pitchFamily="34" charset="0"/>
                <a:cs typeface="Arial" charset="0"/>
              </a:defRPr>
            </a:lvl2pPr>
            <a:lvl3pPr marL="1143000" indent="-228600" eaLnBrk="0" hangingPunct="0">
              <a:defRPr sz="1100">
                <a:solidFill>
                  <a:schemeClr val="tx1"/>
                </a:solidFill>
                <a:latin typeface="Myriad Pro" pitchFamily="34" charset="0"/>
                <a:cs typeface="Arial" charset="0"/>
              </a:defRPr>
            </a:lvl3pPr>
            <a:lvl4pPr marL="1600200" indent="-228600" eaLnBrk="0" hangingPunct="0">
              <a:defRPr sz="1100">
                <a:solidFill>
                  <a:schemeClr val="tx1"/>
                </a:solidFill>
                <a:latin typeface="Myriad Pro" pitchFamily="34" charset="0"/>
                <a:cs typeface="Arial" charset="0"/>
              </a:defRPr>
            </a:lvl4pPr>
            <a:lvl5pPr marL="2057400" indent="-228600" eaLnBrk="0" hangingPunct="0">
              <a:defRPr sz="1100">
                <a:solidFill>
                  <a:schemeClr val="tx1"/>
                </a:solidFill>
                <a:latin typeface="Myriad Pro" pitchFamily="34" charset="0"/>
                <a:cs typeface="Arial" charset="0"/>
              </a:defRPr>
            </a:lvl5pPr>
            <a:lvl6pPr marL="2514600" indent="-228600" eaLnBrk="0" fontAlgn="base" hangingPunct="0">
              <a:spcBef>
                <a:spcPct val="0"/>
              </a:spcBef>
              <a:spcAft>
                <a:spcPct val="0"/>
              </a:spcAft>
              <a:defRPr sz="1100">
                <a:solidFill>
                  <a:schemeClr val="tx1"/>
                </a:solidFill>
                <a:latin typeface="Myriad Pro" pitchFamily="34" charset="0"/>
                <a:cs typeface="Arial" charset="0"/>
              </a:defRPr>
            </a:lvl6pPr>
            <a:lvl7pPr marL="2971800" indent="-228600" eaLnBrk="0" fontAlgn="base" hangingPunct="0">
              <a:spcBef>
                <a:spcPct val="0"/>
              </a:spcBef>
              <a:spcAft>
                <a:spcPct val="0"/>
              </a:spcAft>
              <a:defRPr sz="1100">
                <a:solidFill>
                  <a:schemeClr val="tx1"/>
                </a:solidFill>
                <a:latin typeface="Myriad Pro" pitchFamily="34" charset="0"/>
                <a:cs typeface="Arial" charset="0"/>
              </a:defRPr>
            </a:lvl7pPr>
            <a:lvl8pPr marL="3429000" indent="-228600" eaLnBrk="0" fontAlgn="base" hangingPunct="0">
              <a:spcBef>
                <a:spcPct val="0"/>
              </a:spcBef>
              <a:spcAft>
                <a:spcPct val="0"/>
              </a:spcAft>
              <a:defRPr sz="1100">
                <a:solidFill>
                  <a:schemeClr val="tx1"/>
                </a:solidFill>
                <a:latin typeface="Myriad Pro" pitchFamily="34" charset="0"/>
                <a:cs typeface="Arial" charset="0"/>
              </a:defRPr>
            </a:lvl8pPr>
            <a:lvl9pPr marL="3886200" indent="-228600" eaLnBrk="0" fontAlgn="base" hangingPunct="0">
              <a:spcBef>
                <a:spcPct val="0"/>
              </a:spcBef>
              <a:spcAft>
                <a:spcPct val="0"/>
              </a:spcAft>
              <a:defRPr sz="1100">
                <a:solidFill>
                  <a:schemeClr val="tx1"/>
                </a:solidFill>
                <a:latin typeface="Myriad Pro" pitchFamily="34" charset="0"/>
                <a:cs typeface="Arial" charset="0"/>
              </a:defRPr>
            </a:lvl9pPr>
          </a:lstStyle>
          <a:p>
            <a:pPr eaLnBrk="1" hangingPunct="1">
              <a:spcBef>
                <a:spcPct val="50000"/>
              </a:spcBef>
            </a:pPr>
            <a:r>
              <a:rPr lang="pl-PL" altLang="pl-PL" sz="1800" b="1" dirty="0">
                <a:solidFill>
                  <a:schemeClr val="bg1"/>
                </a:solidFill>
              </a:rPr>
              <a:t>Data:  </a:t>
            </a:r>
            <a:r>
              <a:rPr lang="pl-PL" altLang="pl-PL" sz="1800" b="1" dirty="0" smtClean="0">
                <a:solidFill>
                  <a:schemeClr val="bg1"/>
                </a:solidFill>
              </a:rPr>
              <a:t>13/11/19</a:t>
            </a:r>
            <a:endParaRPr lang="pl-PL" altLang="pl-PL" sz="1800" b="1" dirty="0">
              <a:solidFill>
                <a:schemeClr val="bg1"/>
              </a:solidFill>
            </a:endParaRPr>
          </a:p>
        </p:txBody>
      </p:sp>
      <p:sp>
        <p:nvSpPr>
          <p:cNvPr id="6149" name="pole tekstowe 4"/>
          <p:cNvSpPr txBox="1">
            <a:spLocks noChangeArrowheads="1"/>
          </p:cNvSpPr>
          <p:nvPr/>
        </p:nvSpPr>
        <p:spPr bwMode="auto">
          <a:xfrm>
            <a:off x="7235825" y="6335713"/>
            <a:ext cx="12811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100">
                <a:solidFill>
                  <a:schemeClr val="tx1"/>
                </a:solidFill>
                <a:latin typeface="Myriad Pro" pitchFamily="34" charset="0"/>
                <a:cs typeface="Arial" charset="0"/>
              </a:defRPr>
            </a:lvl1pPr>
            <a:lvl2pPr marL="742950" indent="-285750" eaLnBrk="0" hangingPunct="0">
              <a:defRPr sz="1100">
                <a:solidFill>
                  <a:schemeClr val="tx1"/>
                </a:solidFill>
                <a:latin typeface="Myriad Pro" pitchFamily="34" charset="0"/>
                <a:cs typeface="Arial" charset="0"/>
              </a:defRPr>
            </a:lvl2pPr>
            <a:lvl3pPr marL="1143000" indent="-228600" eaLnBrk="0" hangingPunct="0">
              <a:defRPr sz="1100">
                <a:solidFill>
                  <a:schemeClr val="tx1"/>
                </a:solidFill>
                <a:latin typeface="Myriad Pro" pitchFamily="34" charset="0"/>
                <a:cs typeface="Arial" charset="0"/>
              </a:defRPr>
            </a:lvl3pPr>
            <a:lvl4pPr marL="1600200" indent="-228600" eaLnBrk="0" hangingPunct="0">
              <a:defRPr sz="1100">
                <a:solidFill>
                  <a:schemeClr val="tx1"/>
                </a:solidFill>
                <a:latin typeface="Myriad Pro" pitchFamily="34" charset="0"/>
                <a:cs typeface="Arial" charset="0"/>
              </a:defRPr>
            </a:lvl4pPr>
            <a:lvl5pPr marL="2057400" indent="-228600" eaLnBrk="0" hangingPunct="0">
              <a:defRPr sz="1100">
                <a:solidFill>
                  <a:schemeClr val="tx1"/>
                </a:solidFill>
                <a:latin typeface="Myriad Pro" pitchFamily="34" charset="0"/>
                <a:cs typeface="Arial" charset="0"/>
              </a:defRPr>
            </a:lvl5pPr>
            <a:lvl6pPr marL="2514600" indent="-228600" eaLnBrk="0" fontAlgn="base" hangingPunct="0">
              <a:spcBef>
                <a:spcPct val="0"/>
              </a:spcBef>
              <a:spcAft>
                <a:spcPct val="0"/>
              </a:spcAft>
              <a:defRPr sz="1100">
                <a:solidFill>
                  <a:schemeClr val="tx1"/>
                </a:solidFill>
                <a:latin typeface="Myriad Pro" pitchFamily="34" charset="0"/>
                <a:cs typeface="Arial" charset="0"/>
              </a:defRPr>
            </a:lvl6pPr>
            <a:lvl7pPr marL="2971800" indent="-228600" eaLnBrk="0" fontAlgn="base" hangingPunct="0">
              <a:spcBef>
                <a:spcPct val="0"/>
              </a:spcBef>
              <a:spcAft>
                <a:spcPct val="0"/>
              </a:spcAft>
              <a:defRPr sz="1100">
                <a:solidFill>
                  <a:schemeClr val="tx1"/>
                </a:solidFill>
                <a:latin typeface="Myriad Pro" pitchFamily="34" charset="0"/>
                <a:cs typeface="Arial" charset="0"/>
              </a:defRPr>
            </a:lvl7pPr>
            <a:lvl8pPr marL="3429000" indent="-228600" eaLnBrk="0" fontAlgn="base" hangingPunct="0">
              <a:spcBef>
                <a:spcPct val="0"/>
              </a:spcBef>
              <a:spcAft>
                <a:spcPct val="0"/>
              </a:spcAft>
              <a:defRPr sz="1100">
                <a:solidFill>
                  <a:schemeClr val="tx1"/>
                </a:solidFill>
                <a:latin typeface="Myriad Pro" pitchFamily="34" charset="0"/>
                <a:cs typeface="Arial" charset="0"/>
              </a:defRPr>
            </a:lvl8pPr>
            <a:lvl9pPr marL="3886200" indent="-228600" eaLnBrk="0" fontAlgn="base" hangingPunct="0">
              <a:spcBef>
                <a:spcPct val="0"/>
              </a:spcBef>
              <a:spcAft>
                <a:spcPct val="0"/>
              </a:spcAft>
              <a:defRPr sz="1100">
                <a:solidFill>
                  <a:schemeClr val="tx1"/>
                </a:solidFill>
                <a:latin typeface="Myriad Pro" pitchFamily="34" charset="0"/>
                <a:cs typeface="Arial" charset="0"/>
              </a:defRPr>
            </a:lvl9pPr>
          </a:lstStyle>
          <a:p>
            <a:pPr eaLnBrk="1" hangingPunct="1"/>
            <a:r>
              <a:rPr lang="pl-PL" altLang="pl-PL" sz="1200" b="1" dirty="0">
                <a:solidFill>
                  <a:srgbClr val="FF0000"/>
                </a:solidFill>
              </a:rPr>
              <a:t>www.nauka.gov.pl</a:t>
            </a: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539750" y="2590799"/>
            <a:ext cx="7920682" cy="3430489"/>
          </a:xfrm>
          <a:prstGeom prst="rect">
            <a:avLst/>
          </a:prstGeom>
          <a:noFill/>
        </p:spPr>
        <p:txBody>
          <a:bodyPr lIns="0" tIns="0" rIns="0" bIns="0"/>
          <a:lstStyle/>
          <a:p>
            <a:pPr algn="just">
              <a:lnSpc>
                <a:spcPct val="110000"/>
              </a:lnSpc>
            </a:pPr>
            <a:r>
              <a:rPr lang="pl-PL" sz="1800" dirty="0" smtClean="0"/>
              <a:t>Według słownika języka polskiego korupcja oznacza zepsucie, demoralizację społeczną, przekupstwo.</a:t>
            </a:r>
          </a:p>
          <a:p>
            <a:pPr algn="just">
              <a:lnSpc>
                <a:spcPct val="110000"/>
              </a:lnSpc>
            </a:pPr>
            <a:endParaRPr lang="pl-PL" sz="1800" dirty="0"/>
          </a:p>
          <a:p>
            <a:pPr algn="just">
              <a:lnSpc>
                <a:spcPct val="110000"/>
              </a:lnSpc>
            </a:pPr>
            <a:r>
              <a:rPr lang="pl-PL" sz="1800" u="sng" dirty="0" smtClean="0"/>
              <a:t>Definicja legalna korupcji została </a:t>
            </a:r>
            <a:r>
              <a:rPr lang="pl-PL" sz="1800" u="sng" dirty="0"/>
              <a:t>uregulowana w ustawie o CBA.</a:t>
            </a:r>
          </a:p>
          <a:p>
            <a:pPr algn="just">
              <a:lnSpc>
                <a:spcPct val="110000"/>
              </a:lnSpc>
            </a:pPr>
            <a:r>
              <a:rPr lang="pl-PL" sz="1800" b="1" u="sng" dirty="0" smtClean="0"/>
              <a:t> </a:t>
            </a:r>
          </a:p>
          <a:p>
            <a:pPr algn="just">
              <a:lnSpc>
                <a:spcPct val="110000"/>
              </a:lnSpc>
            </a:pPr>
            <a:r>
              <a:rPr lang="pl-PL" sz="1800" b="1" u="sng" dirty="0" smtClean="0"/>
              <a:t>Korupcją</a:t>
            </a:r>
            <a:r>
              <a:rPr lang="pl-PL" sz="1800" dirty="0" smtClean="0"/>
              <a:t>, w rozumieniu ustawy o CBA (art. 1 ust. 3 a), jest czyn:</a:t>
            </a:r>
          </a:p>
          <a:p>
            <a:pPr marL="285750" indent="-285750" algn="just">
              <a:lnSpc>
                <a:spcPct val="110000"/>
              </a:lnSpc>
              <a:buFont typeface="Wingdings" panose="05000000000000000000" pitchFamily="2" charset="2"/>
              <a:buChar char="§"/>
            </a:pPr>
            <a:r>
              <a:rPr lang="pl-PL" sz="1800" dirty="0" smtClean="0"/>
              <a:t>polegający na obiecywaniu, proponowaniu lub wręczaniu przez jakąkolwiek osobę, bezpośrednio lub pośrednio, jakichkolwiek nienależnych korzyści osobie pełniącej funkcję publiczną dla niej samej lub dla jakiejkolwiek innej osoby, w zamian za działanie lub zaniechanie działania w wykonywaniu jej funkcji;</a:t>
            </a:r>
          </a:p>
          <a:p>
            <a:pPr algn="just">
              <a:lnSpc>
                <a:spcPct val="110000"/>
              </a:lnSpc>
            </a:pPr>
            <a:endParaRPr lang="pl-PL" sz="2200" dirty="0"/>
          </a:p>
          <a:p>
            <a:pPr algn="just">
              <a:lnSpc>
                <a:spcPct val="110000"/>
              </a:lnSpc>
            </a:pPr>
            <a:r>
              <a:rPr lang="pl-PL" altLang="pl-PL" dirty="0" smtClean="0">
                <a:solidFill>
                  <a:srgbClr val="808080"/>
                </a:solidFill>
              </a:rPr>
              <a:t>06 </a:t>
            </a:r>
            <a:r>
              <a:rPr lang="pl-PL" altLang="pl-PL" dirty="0" smtClean="0">
                <a:solidFill>
                  <a:srgbClr val="808080"/>
                </a:solidFill>
                <a:latin typeface="Times New Roman" panose="02020603050405020304" pitchFamily="18" charset="0"/>
                <a:cs typeface="Times New Roman" panose="02020603050405020304" pitchFamily="18" charset="0"/>
              </a:rPr>
              <a:t>\ </a:t>
            </a:r>
            <a:r>
              <a:rPr lang="pl-PL" altLang="pl-PL" dirty="0" smtClean="0">
                <a:solidFill>
                  <a:srgbClr val="808080"/>
                </a:solidFill>
              </a:rPr>
              <a:t>Przeciwdziałanie zjawiskom korupcyjnym w obszarze szkolnictwa wyższego</a:t>
            </a:r>
            <a:endParaRPr lang="pl-PL" sz="2200" dirty="0"/>
          </a:p>
        </p:txBody>
      </p:sp>
      <p:sp>
        <p:nvSpPr>
          <p:cNvPr id="8" name="Prostokąt 7"/>
          <p:cNvSpPr/>
          <p:nvPr/>
        </p:nvSpPr>
        <p:spPr>
          <a:xfrm>
            <a:off x="539750" y="2060575"/>
            <a:ext cx="5976466" cy="361637"/>
          </a:xfrm>
          <a:prstGeom prst="rect">
            <a:avLst/>
          </a:prstGeom>
        </p:spPr>
        <p:txBody>
          <a:bodyPr wrap="square">
            <a:spAutoFit/>
          </a:bodyPr>
          <a:lstStyle/>
          <a:p>
            <a:pPr>
              <a:lnSpc>
                <a:spcPts val="2100"/>
              </a:lnSpc>
              <a:defRPr/>
            </a:pPr>
            <a:r>
              <a:rPr lang="pl-PL" sz="2400" b="1" spc="-80" dirty="0" smtClean="0">
                <a:solidFill>
                  <a:srgbClr val="808080">
                    <a:lumMod val="75000"/>
                  </a:srgbClr>
                </a:solidFill>
              </a:rPr>
              <a:t>Definicja korupcji (słownikowa i legalna) </a:t>
            </a: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2472354427"/>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ole tekstowe 1"/>
          <p:cNvSpPr txBox="1"/>
          <p:nvPr/>
        </p:nvSpPr>
        <p:spPr>
          <a:xfrm>
            <a:off x="522288" y="2060575"/>
            <a:ext cx="3833812" cy="1884363"/>
          </a:xfrm>
          <a:prstGeom prst="rect">
            <a:avLst/>
          </a:prstGeom>
          <a:noFill/>
        </p:spPr>
        <p:txBody>
          <a:bodyPr lIns="0" tIns="0" rIns="0" bIns="0">
            <a:spAutoFit/>
          </a:bodyPr>
          <a:lstStyle/>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a:p>
            <a:pPr>
              <a:lnSpc>
                <a:spcPts val="2100"/>
              </a:lnSpc>
              <a:defRPr/>
            </a:pPr>
            <a:endParaRPr lang="pl-PL" sz="1800" b="1" spc="-80" dirty="0">
              <a:solidFill>
                <a:srgbClr val="808080">
                  <a:lumMod val="75000"/>
                </a:srgbClr>
              </a:solidFill>
            </a:endParaRPr>
          </a:p>
        </p:txBody>
      </p:sp>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07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11560" y="2590799"/>
            <a:ext cx="7848872" cy="3358481"/>
          </a:xfrm>
          <a:prstGeom prst="rect">
            <a:avLst/>
          </a:prstGeom>
          <a:noFill/>
        </p:spPr>
        <p:txBody>
          <a:bodyPr lIns="0" tIns="0" rIns="0" bIns="0"/>
          <a:lstStyle/>
          <a:p>
            <a:pPr algn="just">
              <a:lnSpc>
                <a:spcPct val="110000"/>
              </a:lnSpc>
            </a:pPr>
            <a:r>
              <a:rPr lang="pl-PL" sz="2200" b="1" u="sng" dirty="0" smtClean="0"/>
              <a:t>Korupcją</a:t>
            </a:r>
            <a:r>
              <a:rPr lang="pl-PL" sz="2200" dirty="0" smtClean="0"/>
              <a:t>, w rozumieniu ustawy o CBA, jest czyn:</a:t>
            </a:r>
          </a:p>
          <a:p>
            <a:pPr marL="342900" indent="-342900" algn="just">
              <a:lnSpc>
                <a:spcPct val="110000"/>
              </a:lnSpc>
              <a:buFont typeface="Wingdings" panose="05000000000000000000" pitchFamily="2" charset="2"/>
              <a:buChar char="§"/>
            </a:pPr>
            <a:r>
              <a:rPr lang="pl-PL" sz="2200" dirty="0" smtClean="0"/>
              <a:t>polegający na żądaniu lub przyjmowaniu przez osobę pełniącą funkcję publiczną bezpośrednio, lub pośrednio, jakichkolwiek nienależnych korzyści, dla niej samej lub dla jakiejkolwiek innej osoby, lub przyjmowaniu propozycji lub obietnicy takich korzyści, w zamian za działanie lub zaniechanie działania w wykonywaniu jej funkcji;   </a:t>
            </a:r>
            <a:endParaRPr lang="pl-PL" sz="2200" dirty="0"/>
          </a:p>
        </p:txBody>
      </p:sp>
      <p:sp>
        <p:nvSpPr>
          <p:cNvPr id="8" name="Prostokąt 7"/>
          <p:cNvSpPr/>
          <p:nvPr/>
        </p:nvSpPr>
        <p:spPr>
          <a:xfrm>
            <a:off x="539750" y="2060575"/>
            <a:ext cx="4427538" cy="361950"/>
          </a:xfrm>
          <a:prstGeom prst="rect">
            <a:avLst/>
          </a:prstGeom>
        </p:spPr>
        <p:txBody>
          <a:bodyPr>
            <a:spAutoFit/>
          </a:bodyPr>
          <a:lstStyle/>
          <a:p>
            <a:pPr>
              <a:lnSpc>
                <a:spcPts val="2100"/>
              </a:lnSpc>
              <a:defRPr/>
            </a:pPr>
            <a:r>
              <a:rPr lang="pl-PL" sz="2400" b="1" spc="-80" dirty="0" smtClean="0">
                <a:solidFill>
                  <a:srgbClr val="808080">
                    <a:lumMod val="75000"/>
                  </a:srgbClr>
                </a:solidFill>
              </a:rPr>
              <a:t>Definicja korupcji (legalna) c.d.</a:t>
            </a: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25452599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08 </a:t>
            </a:r>
            <a:r>
              <a:rPr lang="pl-PL" altLang="pl-PL" sz="1100" dirty="0">
                <a:solidFill>
                  <a:srgbClr val="808080"/>
                </a:solidFill>
              </a:rPr>
              <a:t>\ </a:t>
            </a:r>
            <a:r>
              <a:rPr lang="pl-PL" altLang="pl-PL" sz="1100" dirty="0" smtClean="0">
                <a:solidFill>
                  <a:srgbClr val="808080"/>
                </a:solidFill>
              </a:rPr>
              <a:t>Przeciwdziałanie zjawiskom korupcyjnym w obszarze szkolnictwa wyższego</a:t>
            </a:r>
            <a:endParaRPr lang="pl-PL" altLang="pl-PL" sz="1100" b="1" dirty="0">
              <a:solidFill>
                <a:srgbClr val="808080"/>
              </a:solidFill>
            </a:endParaRPr>
          </a:p>
        </p:txBody>
      </p:sp>
      <p:sp>
        <p:nvSpPr>
          <p:cNvPr id="7" name="pole tekstowe 6"/>
          <p:cNvSpPr txBox="1"/>
          <p:nvPr/>
        </p:nvSpPr>
        <p:spPr>
          <a:xfrm>
            <a:off x="611560" y="2204865"/>
            <a:ext cx="7848872" cy="1886694"/>
          </a:xfrm>
          <a:prstGeom prst="rect">
            <a:avLst/>
          </a:prstGeom>
          <a:noFill/>
        </p:spPr>
        <p:txBody>
          <a:bodyPr lIns="0" tIns="0" rIns="0" bIns="0"/>
          <a:lstStyle/>
          <a:p>
            <a:pPr algn="just">
              <a:lnSpc>
                <a:spcPct val="110000"/>
              </a:lnSpc>
            </a:pPr>
            <a:r>
              <a:rPr lang="pl-PL" sz="2000" b="1" u="sng" dirty="0"/>
              <a:t>Korupcją</a:t>
            </a:r>
            <a:r>
              <a:rPr lang="pl-PL" sz="2000" dirty="0"/>
              <a:t>, w rozumieniu ustawy o CBA, jest czyn:</a:t>
            </a:r>
          </a:p>
          <a:p>
            <a:pPr marL="342900" indent="-342900" algn="just">
              <a:lnSpc>
                <a:spcPct val="110000"/>
              </a:lnSpc>
              <a:buFont typeface="Arial" panose="020B0604020202020204" pitchFamily="34" charset="0"/>
              <a:buChar char="•"/>
            </a:pPr>
            <a:r>
              <a:rPr lang="pl-PL" sz="2000" dirty="0"/>
              <a:t>p</a:t>
            </a:r>
            <a:r>
              <a:rPr lang="pl-PL" sz="2000" dirty="0" smtClean="0"/>
              <a:t>opełniany w toku działalności gospodarczej, obejmującej realizację zobowiązań względem władzy (instytucji) publicznej, polegający na obiecywaniu, proponowaniu lub wręczaniu, bezpośrednio lub pośrednio, osobie kierującej jednostką niezaliczaną do sektora finansów publicznych lub pracującej </a:t>
            </a:r>
            <a:br>
              <a:rPr lang="pl-PL" sz="2000" dirty="0" smtClean="0"/>
            </a:br>
            <a:r>
              <a:rPr lang="pl-PL" sz="2000" dirty="0" smtClean="0"/>
              <a:t>w jakimkolwiek charakterze na rzecz takiej jednostki, jakichkolwiek nienależnych korzyści, dla niej samej lub na rzecz jakiejkolwiek innej osoby, w zamian za działanie lub zaniechanie działania, które narusza jej obowiązki i stanowi społecznie szkodliwe odwzajemnienie;</a:t>
            </a:r>
            <a:endParaRPr lang="pl-PL" sz="2000" dirty="0"/>
          </a:p>
        </p:txBody>
      </p:sp>
      <p:sp>
        <p:nvSpPr>
          <p:cNvPr id="8" name="Prostokąt 7"/>
          <p:cNvSpPr/>
          <p:nvPr/>
        </p:nvSpPr>
        <p:spPr>
          <a:xfrm>
            <a:off x="564157" y="1529348"/>
            <a:ext cx="4427538" cy="361950"/>
          </a:xfrm>
          <a:prstGeom prst="rect">
            <a:avLst/>
          </a:prstGeom>
        </p:spPr>
        <p:txBody>
          <a:bodyPr>
            <a:spAutoFit/>
          </a:bodyPr>
          <a:lstStyle/>
          <a:p>
            <a:pPr>
              <a:lnSpc>
                <a:spcPts val="2100"/>
              </a:lnSpc>
              <a:defRPr/>
            </a:pPr>
            <a:r>
              <a:rPr lang="pl-PL" sz="2400" b="1" spc="-80" dirty="0" smtClean="0">
                <a:solidFill>
                  <a:srgbClr val="808080">
                    <a:lumMod val="75000"/>
                  </a:srgbClr>
                </a:solidFill>
              </a:rPr>
              <a:t>Definicja korupcji (legalna) c.d.:</a:t>
            </a: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a:t>
            </a:r>
            <a:endParaRPr lang="pl-PL" altLang="pl-PL" sz="1100" dirty="0">
              <a:solidFill>
                <a:schemeClr val="bg1">
                  <a:lumMod val="50000"/>
                </a:schemeClr>
              </a:solidFill>
            </a:endParaRPr>
          </a:p>
        </p:txBody>
      </p:sp>
    </p:spTree>
    <p:extLst>
      <p:ext uri="{BB962C8B-B14F-4D97-AF65-F5344CB8AC3E}">
        <p14:creationId xmlns:p14="http://schemas.microsoft.com/office/powerpoint/2010/main" val="3061015401"/>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2" name="pole tekstowe 2"/>
          <p:cNvSpPr txBox="1">
            <a:spLocks noChangeArrowheads="1"/>
          </p:cNvSpPr>
          <p:nvPr/>
        </p:nvSpPr>
        <p:spPr bwMode="auto">
          <a:xfrm>
            <a:off x="539749" y="6335713"/>
            <a:ext cx="66960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None/>
            </a:pPr>
            <a:r>
              <a:rPr lang="pl-PL" altLang="pl-PL" sz="1100" dirty="0" smtClean="0">
                <a:solidFill>
                  <a:srgbClr val="808080"/>
                </a:solidFill>
              </a:rPr>
              <a:t>09 \ Przeciwdziałanie zjawiskom korupcyjnym w obszarze szkolnictwa wyższego</a:t>
            </a:r>
            <a:endParaRPr lang="pl-PL" altLang="pl-PL" sz="1100" b="1" dirty="0">
              <a:solidFill>
                <a:srgbClr val="808080"/>
              </a:solidFill>
            </a:endParaRPr>
          </a:p>
        </p:txBody>
      </p:sp>
      <p:sp>
        <p:nvSpPr>
          <p:cNvPr id="4" name="pole tekstowe 3"/>
          <p:cNvSpPr txBox="1"/>
          <p:nvPr/>
        </p:nvSpPr>
        <p:spPr>
          <a:xfrm>
            <a:off x="539750" y="2349500"/>
            <a:ext cx="3833813" cy="574675"/>
          </a:xfrm>
          <a:prstGeom prst="rect">
            <a:avLst/>
          </a:prstGeom>
          <a:noFill/>
        </p:spPr>
        <p:txBody>
          <a:bodyPr lIns="0" tIns="0" rIns="0" bIns="0"/>
          <a:lstStyle/>
          <a:p>
            <a:pPr algn="just">
              <a:lnSpc>
                <a:spcPts val="1900"/>
              </a:lnSpc>
              <a:defRPr/>
            </a:pPr>
            <a:endParaRPr lang="pl-PL" sz="1400" dirty="0">
              <a:solidFill>
                <a:srgbClr val="808080">
                  <a:lumMod val="75000"/>
                </a:srgbClr>
              </a:solidFill>
            </a:endParaRPr>
          </a:p>
        </p:txBody>
      </p:sp>
      <p:sp>
        <p:nvSpPr>
          <p:cNvPr id="7" name="pole tekstowe 6"/>
          <p:cNvSpPr txBox="1"/>
          <p:nvPr/>
        </p:nvSpPr>
        <p:spPr>
          <a:xfrm>
            <a:off x="683568" y="2303815"/>
            <a:ext cx="7965256" cy="3646512"/>
          </a:xfrm>
          <a:prstGeom prst="rect">
            <a:avLst/>
          </a:prstGeom>
          <a:noFill/>
        </p:spPr>
        <p:txBody>
          <a:bodyPr lIns="0" tIns="0" rIns="0" bIns="0"/>
          <a:lstStyle/>
          <a:p>
            <a:pPr algn="just">
              <a:spcAft>
                <a:spcPts val="300"/>
              </a:spcAft>
            </a:pPr>
            <a:r>
              <a:rPr lang="pl-PL" sz="2000" b="1" u="sng" dirty="0"/>
              <a:t>Korupcją</a:t>
            </a:r>
            <a:r>
              <a:rPr lang="pl-PL" sz="2000" dirty="0"/>
              <a:t>, w rozumieniu ustawy o CBA, jest czyn:</a:t>
            </a:r>
          </a:p>
          <a:p>
            <a:pPr marL="342900" indent="-342900" algn="just">
              <a:buFont typeface="Wingdings" panose="05000000000000000000" pitchFamily="2" charset="2"/>
              <a:buChar char="§"/>
            </a:pPr>
            <a:r>
              <a:rPr lang="pl-PL" sz="2000" dirty="0"/>
              <a:t>p</a:t>
            </a:r>
            <a:r>
              <a:rPr lang="pl-PL" sz="2000" dirty="0" smtClean="0"/>
              <a:t>opełniany w toku działalności gospodarczej obejmującej realizację zobowiązań względem władzy (instytucji) publicznej, polegający na żądaniu lub przyjmowaniu bezpośrednio lub pośrednio przez osobę kierującą jednostką niezaliczaną do sektora finansów publicznych lub pracującą w jakimkolwiek charakterze na rzecz takiej jednostki, jakichkolwiek nienależnych korzyści lub przyjmowania propozycji lub obietnicy takich korzyści dla niej samej lub dla jakiejkolwiek innej osoby, w zamian za działanie lub zaniechanie działania, które narusza jej obowiązki i stanowi społecznie szkodliwe odwzajemnienie.  </a:t>
            </a:r>
            <a:endParaRPr lang="pl-PL" sz="2000" dirty="0"/>
          </a:p>
        </p:txBody>
      </p:sp>
      <p:sp>
        <p:nvSpPr>
          <p:cNvPr id="8" name="Prostokąt 7"/>
          <p:cNvSpPr/>
          <p:nvPr/>
        </p:nvSpPr>
        <p:spPr>
          <a:xfrm>
            <a:off x="547389" y="1556792"/>
            <a:ext cx="5472410" cy="361637"/>
          </a:xfrm>
          <a:prstGeom prst="rect">
            <a:avLst/>
          </a:prstGeom>
        </p:spPr>
        <p:txBody>
          <a:bodyPr wrap="square">
            <a:spAutoFit/>
          </a:bodyPr>
          <a:lstStyle/>
          <a:p>
            <a:pPr>
              <a:lnSpc>
                <a:spcPts val="2100"/>
              </a:lnSpc>
              <a:defRPr/>
            </a:pPr>
            <a:r>
              <a:rPr lang="pl-PL" sz="2400" b="1" spc="-80" dirty="0" smtClean="0">
                <a:solidFill>
                  <a:srgbClr val="808080">
                    <a:lumMod val="75000"/>
                  </a:srgbClr>
                </a:solidFill>
              </a:rPr>
              <a:t>Definicja korupcji (legalna) c.d.:</a:t>
            </a:r>
            <a:endParaRPr lang="pl-PL" sz="2400" b="1" spc="-80" dirty="0">
              <a:solidFill>
                <a:srgbClr val="808080">
                  <a:lumMod val="75000"/>
                </a:srgbClr>
              </a:solidFill>
            </a:endParaRPr>
          </a:p>
        </p:txBody>
      </p:sp>
      <p:sp>
        <p:nvSpPr>
          <p:cNvPr id="9" name="pole tekstowe 4"/>
          <p:cNvSpPr txBox="1">
            <a:spLocks noChangeArrowheads="1"/>
          </p:cNvSpPr>
          <p:nvPr/>
        </p:nvSpPr>
        <p:spPr bwMode="auto">
          <a:xfrm>
            <a:off x="7235825" y="6335713"/>
            <a:ext cx="8704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Myriad Pro" pitchFamily="34" charset="0"/>
                <a:cs typeface="Arial" charset="0"/>
              </a:defRPr>
            </a:lvl1pPr>
            <a:lvl2pPr marL="742950" indent="-285750" eaLnBrk="0" hangingPunct="0">
              <a:spcBef>
                <a:spcPct val="20000"/>
              </a:spcBef>
              <a:buChar char="–"/>
              <a:defRPr sz="2800">
                <a:solidFill>
                  <a:schemeClr val="tx1"/>
                </a:solidFill>
                <a:latin typeface="Myriad Pro" pitchFamily="34" charset="0"/>
                <a:cs typeface="Arial" charset="0"/>
              </a:defRPr>
            </a:lvl2pPr>
            <a:lvl3pPr marL="1143000" indent="-228600" eaLnBrk="0" hangingPunct="0">
              <a:spcBef>
                <a:spcPct val="20000"/>
              </a:spcBef>
              <a:buChar char="•"/>
              <a:defRPr sz="2400">
                <a:solidFill>
                  <a:schemeClr val="tx1"/>
                </a:solidFill>
                <a:latin typeface="Myriad Pro" pitchFamily="34" charset="0"/>
                <a:cs typeface="Arial" charset="0"/>
              </a:defRPr>
            </a:lvl3pPr>
            <a:lvl4pPr marL="1600200" indent="-228600" eaLnBrk="0" hangingPunct="0">
              <a:spcBef>
                <a:spcPct val="20000"/>
              </a:spcBef>
              <a:buChar char="–"/>
              <a:defRPr sz="2000">
                <a:solidFill>
                  <a:schemeClr val="tx1"/>
                </a:solidFill>
                <a:latin typeface="Myriad Pro" pitchFamily="34" charset="0"/>
                <a:cs typeface="Arial" charset="0"/>
              </a:defRPr>
            </a:lvl4pPr>
            <a:lvl5pPr marL="2057400" indent="-228600" eaLnBrk="0" hangingPunct="0">
              <a:spcBef>
                <a:spcPct val="20000"/>
              </a:spcBef>
              <a:buChar char="»"/>
              <a:defRPr sz="2000">
                <a:solidFill>
                  <a:schemeClr val="tx1"/>
                </a:solidFill>
                <a:latin typeface="Myriad Pro"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charset="0"/>
              </a:defRPr>
            </a:lvl9pPr>
          </a:lstStyle>
          <a:p>
            <a:pPr eaLnBrk="1" hangingPunct="1">
              <a:spcBef>
                <a:spcPct val="0"/>
              </a:spcBef>
              <a:buFontTx/>
              <a:buNone/>
            </a:pPr>
            <a:r>
              <a:rPr lang="pl-PL" altLang="pl-PL" sz="1100" dirty="0" smtClean="0">
                <a:solidFill>
                  <a:schemeClr val="bg1">
                    <a:lumMod val="50000"/>
                  </a:schemeClr>
                </a:solidFill>
              </a:rPr>
              <a:t>Opracowanie:</a:t>
            </a:r>
          </a:p>
          <a:p>
            <a:pPr eaLnBrk="1" hangingPunct="1">
              <a:spcBef>
                <a:spcPct val="0"/>
              </a:spcBef>
              <a:buFontTx/>
              <a:buNone/>
            </a:pPr>
            <a:r>
              <a:rPr lang="pl-PL" altLang="pl-PL" sz="1100" dirty="0" smtClean="0">
                <a:solidFill>
                  <a:schemeClr val="bg1">
                    <a:lumMod val="50000"/>
                  </a:schemeClr>
                </a:solidFill>
              </a:rPr>
              <a:t>  Alicja Duda </a:t>
            </a:r>
            <a:endParaRPr lang="pl-PL" altLang="pl-PL" sz="1100" dirty="0">
              <a:solidFill>
                <a:schemeClr val="bg1">
                  <a:lumMod val="50000"/>
                </a:schemeClr>
              </a:solidFill>
            </a:endParaRPr>
          </a:p>
        </p:txBody>
      </p:sp>
    </p:spTree>
    <p:extLst>
      <p:ext uri="{BB962C8B-B14F-4D97-AF65-F5344CB8AC3E}">
        <p14:creationId xmlns:p14="http://schemas.microsoft.com/office/powerpoint/2010/main" val="3077881513"/>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Prezentacja01">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Myriad Pro"/>
        <a:ea typeface=""/>
        <a:cs typeface="Arial"/>
      </a:majorFont>
      <a:minorFont>
        <a:latin typeface="Myriad Pro"/>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zentacja01">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Myriad Pro"/>
        <a:ea typeface=""/>
        <a:cs typeface="Arial"/>
      </a:majorFont>
      <a:minorFont>
        <a:latin typeface="Myriad Pro"/>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Prezentacja01</Template>
  <TotalTime>0</TotalTime>
  <Words>4206</Words>
  <Application>Microsoft Office PowerPoint</Application>
  <PresentationFormat>Pokaz na ekranie (4:3)</PresentationFormat>
  <Paragraphs>923</Paragraphs>
  <Slides>59</Slides>
  <Notes>59</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59</vt:i4>
      </vt:variant>
    </vt:vector>
  </HeadingPairs>
  <TitlesOfParts>
    <vt:vector size="66" baseType="lpstr">
      <vt:lpstr>Arial</vt:lpstr>
      <vt:lpstr>Myriad Pro</vt:lpstr>
      <vt:lpstr>Calibri</vt:lpstr>
      <vt:lpstr>Wingdings</vt:lpstr>
      <vt:lpstr>Times New Roman</vt:lpstr>
      <vt:lpstr>Prezentacja01</vt:lpstr>
      <vt:lpstr>1_Prezentacja01</vt:lpstr>
      <vt:lpstr>Przeciwdziałanie zjawiskom  korupcyjnym w obszarze  szkolnictwa wyższego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2011-09-20T08:53:26Z</dcterms:created>
  <dcterms:modified xsi:type="dcterms:W3CDTF">2019-11-14T09:07:58Z</dcterms:modified>
</cp:coreProperties>
</file>