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33" r:id="rId3"/>
    <p:sldId id="334" r:id="rId4"/>
    <p:sldId id="346" r:id="rId5"/>
    <p:sldId id="259" r:id="rId6"/>
    <p:sldId id="316" r:id="rId7"/>
    <p:sldId id="257" r:id="rId8"/>
    <p:sldId id="258" r:id="rId9"/>
    <p:sldId id="352" r:id="rId10"/>
    <p:sldId id="353" r:id="rId11"/>
    <p:sldId id="354" r:id="rId12"/>
    <p:sldId id="260" r:id="rId13"/>
    <p:sldId id="349" r:id="rId14"/>
    <p:sldId id="350" r:id="rId15"/>
    <p:sldId id="355" r:id="rId16"/>
    <p:sldId id="359" r:id="rId17"/>
    <p:sldId id="321" r:id="rId18"/>
    <p:sldId id="351" r:id="rId19"/>
    <p:sldId id="348" r:id="rId20"/>
    <p:sldId id="362" r:id="rId21"/>
    <p:sldId id="361" r:id="rId22"/>
    <p:sldId id="332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415BA-0A4D-45DE-A3E6-A3FE69A8E44E}" type="datetimeFigureOut">
              <a:rPr lang="pl-PL" smtClean="0"/>
              <a:t>2018-11-14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28A34-65D0-45FF-B07F-BF48D47F3E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8997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2852936"/>
            <a:ext cx="7776864" cy="18722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428995534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ChangeArrowheads="1"/>
          </p:cNvSpPr>
          <p:nvPr userDrawn="1"/>
        </p:nvSpPr>
        <p:spPr bwMode="auto">
          <a:xfrm>
            <a:off x="0" y="6503988"/>
            <a:ext cx="6157913" cy="361950"/>
          </a:xfrm>
          <a:prstGeom prst="rect">
            <a:avLst/>
          </a:prstGeom>
          <a:solidFill>
            <a:srgbClr val="84C225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pl-PL" altLang="pl-PL"/>
          </a:p>
        </p:txBody>
      </p:sp>
      <p:sp>
        <p:nvSpPr>
          <p:cNvPr id="8" name="Rectangle 24"/>
          <p:cNvSpPr>
            <a:spLocks noChangeArrowheads="1"/>
          </p:cNvSpPr>
          <p:nvPr userDrawn="1"/>
        </p:nvSpPr>
        <p:spPr bwMode="auto">
          <a:xfrm>
            <a:off x="457200" y="6503988"/>
            <a:ext cx="8686800" cy="361950"/>
          </a:xfrm>
          <a:prstGeom prst="rect">
            <a:avLst/>
          </a:prstGeom>
          <a:solidFill>
            <a:srgbClr val="C7E3B3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pl-PL" altLang="pl-PL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1357313"/>
            <a:ext cx="82296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Zasady realizacji projektu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71750"/>
            <a:ext cx="8229600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 dirty="0"/>
          </a:p>
        </p:txBody>
      </p:sp>
      <p:pic>
        <p:nvPicPr>
          <p:cNvPr id="11" name="Obraz 9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8"/>
            <a:ext cx="282257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0025" y="395288"/>
            <a:ext cx="20843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686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686674" cy="1800200"/>
          </a:xfrm>
        </p:spPr>
        <p:txBody>
          <a:bodyPr/>
          <a:lstStyle/>
          <a:p>
            <a:r>
              <a:rPr lang="pl-PL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Budowa Punktów Selektywnej Zbiórki</a:t>
            </a:r>
            <a:br>
              <a:rPr lang="pl-PL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Odpadów Komunalnych na terenie </a:t>
            </a:r>
            <a:br>
              <a:rPr lang="pl-PL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Związku Miast i Gmin Dorzecza Parsęty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b="1" dirty="0">
              <a:solidFill>
                <a:schemeClr val="tx1"/>
              </a:solidFill>
            </a:endParaRPr>
          </a:p>
          <a:p>
            <a:r>
              <a:rPr lang="pl-PL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Waldemar </a:t>
            </a:r>
            <a:r>
              <a:rPr lang="pl-PL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Miśko</a:t>
            </a:r>
            <a:r>
              <a:rPr lang="pl-PL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Przewodniczący Zarządu </a:t>
            </a:r>
            <a:r>
              <a:rPr lang="pl-PL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ZMiGDP</a:t>
            </a:r>
            <a:endParaRPr lang="pl-PL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Bydgoszcz, 19.11.2018 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90180"/>
            <a:ext cx="7200800" cy="209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46583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2852935"/>
            <a:ext cx="7848872" cy="3714551"/>
          </a:xfrm>
        </p:spPr>
        <p:txBody>
          <a:bodyPr/>
          <a:lstStyle/>
          <a:p>
            <a:pPr algn="just"/>
            <a:endParaRPr lang="pl-PL" b="1" dirty="0">
              <a:solidFill>
                <a:schemeClr val="tx1"/>
              </a:solidFill>
            </a:endParaRPr>
          </a:p>
          <a:p>
            <a:pPr algn="just"/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39347118-7A2A-4D91-8AEA-C61E3CDD9A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" t="4587" r="3508" b="10129"/>
          <a:stretch/>
        </p:blipFill>
        <p:spPr bwMode="auto">
          <a:xfrm>
            <a:off x="1763688" y="2738785"/>
            <a:ext cx="5819000" cy="371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908B343-672F-427F-A359-C13E2AB60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44" y="1212447"/>
            <a:ext cx="7773074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9639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2852936"/>
            <a:ext cx="7776864" cy="237626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terenie wybranych PSZOK zaprojektowano również ścieżki edukacyjne.</a:t>
            </a:r>
          </a:p>
          <a:p>
            <a:pPr algn="just"/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672" y="5517232"/>
            <a:ext cx="2664296" cy="7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841A16E8-D86C-44B0-9003-8F168D1961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0627"/>
            <a:ext cx="3960440" cy="2970330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6E566E84-EE20-4F3D-8E97-4CDAF7D329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271673"/>
            <a:ext cx="2994079" cy="224555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FA7E67F0-4986-4BEE-A940-93318F6D23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63" y="1239657"/>
            <a:ext cx="7773074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9221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268761"/>
            <a:ext cx="7772400" cy="864096"/>
          </a:xfrm>
        </p:spPr>
        <p:txBody>
          <a:bodyPr/>
          <a:lstStyle/>
          <a:p>
            <a:r>
              <a:rPr lang="pl-PL" sz="3200" dirty="0"/>
              <a:t>Efekty projektu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2348880"/>
            <a:ext cx="7704856" cy="2736304"/>
          </a:xfrm>
        </p:spPr>
        <p:txBody>
          <a:bodyPr/>
          <a:lstStyle/>
          <a:p>
            <a:pPr algn="just"/>
            <a:r>
              <a:rPr lang="pl-PL" dirty="0">
                <a:solidFill>
                  <a:schemeClr val="tx1"/>
                </a:solidFill>
              </a:rPr>
              <a:t>W wyniku realizacji projektu zostaną osiągnięte następujące efekty:</a:t>
            </a:r>
          </a:p>
          <a:p>
            <a:pPr marL="342900" indent="-342900" algn="just">
              <a:buFontTx/>
              <a:buChar char="-"/>
            </a:pPr>
            <a:r>
              <a:rPr lang="pl-PL" dirty="0">
                <a:solidFill>
                  <a:schemeClr val="tx1"/>
                </a:solidFill>
              </a:rPr>
              <a:t>Liczba wspartych PSZOK – 10 szt.</a:t>
            </a:r>
          </a:p>
          <a:p>
            <a:pPr marL="342900" indent="-342900" algn="just">
              <a:buFontTx/>
              <a:buChar char="-"/>
            </a:pPr>
            <a:r>
              <a:rPr lang="pl-PL" dirty="0">
                <a:solidFill>
                  <a:schemeClr val="tx1"/>
                </a:solidFill>
              </a:rPr>
              <a:t>Liczba osób objętych systemem gospodarowania odpadami – 94 415 osób.</a:t>
            </a:r>
          </a:p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89240"/>
            <a:ext cx="2664296" cy="7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D16C2196-51EE-45EB-9C95-0709F6593C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15350" r="10626" b="24800"/>
          <a:stretch/>
        </p:blipFill>
        <p:spPr>
          <a:xfrm>
            <a:off x="4169161" y="3541059"/>
            <a:ext cx="4176464" cy="2821906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170483310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845115"/>
          </a:xfrm>
        </p:spPr>
        <p:txBody>
          <a:bodyPr/>
          <a:lstStyle/>
          <a:p>
            <a:r>
              <a:rPr lang="pl-PL" sz="3200" dirty="0"/>
              <a:t>Efekty projektu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2329899"/>
            <a:ext cx="7704856" cy="2736304"/>
          </a:xfrm>
        </p:spPr>
        <p:txBody>
          <a:bodyPr/>
          <a:lstStyle/>
          <a:p>
            <a:pPr algn="just"/>
            <a:r>
              <a:rPr lang="pl-PL" dirty="0">
                <a:solidFill>
                  <a:schemeClr val="tx1"/>
                </a:solidFill>
              </a:rPr>
              <a:t>Do tej pory zostały zakończone prace związane z budową PSZOK w miejscowościach: Gościno, Postomino i Białogard.</a:t>
            </a:r>
          </a:p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E0317C32-CDFB-4BF3-8877-B061AB14D6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4" t="1" b="2296"/>
          <a:stretch/>
        </p:blipFill>
        <p:spPr>
          <a:xfrm>
            <a:off x="4932040" y="2994178"/>
            <a:ext cx="3658615" cy="3185676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58C14D36-BE87-4C18-BD01-41756FA38F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19471"/>
            <a:ext cx="3380120" cy="253509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015DC7D2-4F7F-4EE8-A6B4-29833945EEC0}"/>
              </a:ext>
            </a:extLst>
          </p:cNvPr>
          <p:cNvSpPr/>
          <p:nvPr/>
        </p:nvSpPr>
        <p:spPr>
          <a:xfrm>
            <a:off x="836318" y="6092254"/>
            <a:ext cx="25654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defRPr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PSZOK w miejscowości Białogard</a:t>
            </a:r>
          </a:p>
        </p:txBody>
      </p:sp>
    </p:spTree>
    <p:extLst>
      <p:ext uri="{BB962C8B-B14F-4D97-AF65-F5344CB8AC3E}">
        <p14:creationId xmlns:p14="http://schemas.microsoft.com/office/powerpoint/2010/main" val="72416803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268761"/>
            <a:ext cx="7772400" cy="936103"/>
          </a:xfrm>
        </p:spPr>
        <p:txBody>
          <a:bodyPr/>
          <a:lstStyle/>
          <a:p>
            <a:r>
              <a:rPr lang="pl-PL" sz="3200" dirty="0"/>
              <a:t>Efekty projektu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68947" y="2852936"/>
            <a:ext cx="7704856" cy="2736304"/>
          </a:xfrm>
        </p:spPr>
        <p:txBody>
          <a:bodyPr/>
          <a:lstStyle/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89240"/>
            <a:ext cx="2664296" cy="7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3B8C8B7E-A5DF-45C7-8D0D-6A2DE9B8A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746" y="2627264"/>
            <a:ext cx="3722344" cy="3076127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C8315834-08E5-4220-A0C7-05E82960DF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04"/>
          <a:stretch/>
        </p:blipFill>
        <p:spPr>
          <a:xfrm>
            <a:off x="622210" y="2627264"/>
            <a:ext cx="3877782" cy="2313903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7AA23566-17F5-4E85-A0A1-41E4E915D5F6}"/>
              </a:ext>
            </a:extLst>
          </p:cNvPr>
          <p:cNvSpPr/>
          <p:nvPr/>
        </p:nvSpPr>
        <p:spPr>
          <a:xfrm>
            <a:off x="668947" y="5111868"/>
            <a:ext cx="24561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PSZOK w miejscowości Gościno.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06619869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268761"/>
            <a:ext cx="7772400" cy="936103"/>
          </a:xfrm>
        </p:spPr>
        <p:txBody>
          <a:bodyPr/>
          <a:lstStyle/>
          <a:p>
            <a:r>
              <a:rPr lang="pl-PL" sz="3200" dirty="0"/>
              <a:t>Efekty projektu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68947" y="2852936"/>
            <a:ext cx="7704856" cy="2736304"/>
          </a:xfrm>
        </p:spPr>
        <p:txBody>
          <a:bodyPr/>
          <a:lstStyle/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89240"/>
            <a:ext cx="2664296" cy="7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7AA23566-17F5-4E85-A0A1-41E4E915D5F6}"/>
              </a:ext>
            </a:extLst>
          </p:cNvPr>
          <p:cNvSpPr/>
          <p:nvPr/>
        </p:nvSpPr>
        <p:spPr>
          <a:xfrm>
            <a:off x="4568137" y="5647597"/>
            <a:ext cx="26180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PSZOK w miejscowości Postomino.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0EDC2BF-8D3C-4D01-80F4-82C28BEAFC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5" t="16244" r="815" b="845"/>
          <a:stretch/>
        </p:blipFill>
        <p:spPr>
          <a:xfrm>
            <a:off x="683568" y="2836875"/>
            <a:ext cx="3744416" cy="2708687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FDD65AA8-ECC7-4695-B578-3EEFDCD49E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6" t="23177" r="6087" b="927"/>
          <a:stretch/>
        </p:blipFill>
        <p:spPr>
          <a:xfrm>
            <a:off x="4543096" y="2827216"/>
            <a:ext cx="3964303" cy="2708687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3038149064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894172"/>
          </a:xfrm>
        </p:spPr>
        <p:txBody>
          <a:bodyPr/>
          <a:lstStyle/>
          <a:p>
            <a:r>
              <a:rPr lang="pl-PL" sz="3200" dirty="0"/>
              <a:t>Efekty projektu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68947" y="2852936"/>
            <a:ext cx="7704856" cy="2736304"/>
          </a:xfrm>
        </p:spPr>
        <p:txBody>
          <a:bodyPr/>
          <a:lstStyle/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89240"/>
            <a:ext cx="2664296" cy="7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dtytuł 2">
            <a:extLst>
              <a:ext uri="{FF2B5EF4-FFF2-40B4-BE49-F238E27FC236}">
                <a16:creationId xmlns:a16="http://schemas.microsoft.com/office/drawing/2014/main" xmlns="" id="{E53B91A0-7C29-4347-AED5-B8C70590C2CE}"/>
              </a:ext>
            </a:extLst>
          </p:cNvPr>
          <p:cNvSpPr txBox="1">
            <a:spLocks/>
          </p:cNvSpPr>
          <p:nvPr/>
        </p:nvSpPr>
        <p:spPr bwMode="auto">
          <a:xfrm>
            <a:off x="659770" y="2306948"/>
            <a:ext cx="7776864" cy="285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Zakończono również montaż </a:t>
            </a:r>
            <a:r>
              <a:rPr lang="pl-PL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półpodziemnych</a:t>
            </a:r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gniazd na odpady komunalne w 70 lokalizacjach na terenie miasta Szczecinek.</a:t>
            </a:r>
          </a:p>
          <a:p>
            <a:pPr algn="just"/>
            <a:endPara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 algn="just"/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7246FE17-A2A7-4CFB-98B9-D775CBABD9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7" t="28534" r="1857" b="1868"/>
          <a:stretch/>
        </p:blipFill>
        <p:spPr>
          <a:xfrm>
            <a:off x="467544" y="3068960"/>
            <a:ext cx="3508230" cy="2232248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E55983E5-959F-4E06-89AD-A388AF61DA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4" r="14563"/>
          <a:stretch/>
        </p:blipFill>
        <p:spPr>
          <a:xfrm>
            <a:off x="4255097" y="2926364"/>
            <a:ext cx="4166592" cy="2778236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45410879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268761"/>
            <a:ext cx="7772400" cy="936104"/>
          </a:xfrm>
        </p:spPr>
        <p:txBody>
          <a:bodyPr/>
          <a:lstStyle/>
          <a:p>
            <a:r>
              <a:rPr lang="pl-PL" sz="3200" dirty="0"/>
              <a:t>Promocja projektu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2852936"/>
            <a:ext cx="7776864" cy="2376264"/>
          </a:xfrm>
        </p:spPr>
        <p:txBody>
          <a:bodyPr/>
          <a:lstStyle/>
          <a:p>
            <a:pPr algn="just"/>
            <a:r>
              <a:rPr lang="pl-PL" dirty="0"/>
              <a:t> </a:t>
            </a:r>
          </a:p>
          <a:p>
            <a:pPr algn="just"/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89240"/>
            <a:ext cx="2664296" cy="7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dtytuł 2"/>
          <p:cNvSpPr txBox="1">
            <a:spLocks/>
          </p:cNvSpPr>
          <p:nvPr/>
        </p:nvSpPr>
        <p:spPr bwMode="auto">
          <a:xfrm>
            <a:off x="659770" y="2780928"/>
            <a:ext cx="77768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pl-PL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Kampania edukacyjna</a:t>
            </a:r>
          </a:p>
          <a:p>
            <a:pPr lvl="0" algn="just">
              <a:lnSpc>
                <a:spcPct val="150000"/>
              </a:lnSpc>
            </a:pPr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ramach projektu, w Ośrodku Edukacji Ekologicznej w Lipiu organizowane są dwudniowe warsztaty edukacyjne dla dzieci z zakresu gospodarowania odpadami i selektywnej zbiórki odpadów komunalnych.</a:t>
            </a:r>
          </a:p>
          <a:p>
            <a:pPr lvl="0" algn="just">
              <a:lnSpc>
                <a:spcPct val="150000"/>
              </a:lnSpc>
            </a:pPr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Zaplanowanych zostało 100 takich warsztatów, w których weźmie udział ok. 3000 osób.</a:t>
            </a:r>
          </a:p>
          <a:p>
            <a:pPr algn="just"/>
            <a:endParaRPr lang="pl-PL" dirty="0">
              <a:solidFill>
                <a:schemeClr val="tx1"/>
              </a:solidFill>
            </a:endParaRPr>
          </a:p>
          <a:p>
            <a:r>
              <a:rPr lang="pl-PL" dirty="0"/>
              <a:t> </a:t>
            </a:r>
          </a:p>
          <a:p>
            <a:pPr lvl="0" algn="just"/>
            <a:endParaRPr lang="pl-P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5583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268761"/>
            <a:ext cx="7772400" cy="764542"/>
          </a:xfrm>
        </p:spPr>
        <p:txBody>
          <a:bodyPr/>
          <a:lstStyle/>
          <a:p>
            <a:r>
              <a:rPr lang="pl-PL" sz="3200" dirty="0"/>
              <a:t>Promocja projektu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2852936"/>
            <a:ext cx="7776864" cy="2376264"/>
          </a:xfrm>
        </p:spPr>
        <p:txBody>
          <a:bodyPr/>
          <a:lstStyle/>
          <a:p>
            <a:pPr algn="just"/>
            <a:r>
              <a:rPr lang="pl-PL" dirty="0"/>
              <a:t> </a:t>
            </a:r>
          </a:p>
          <a:p>
            <a:pPr algn="just"/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89240"/>
            <a:ext cx="2664296" cy="7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dtytuł 2"/>
          <p:cNvSpPr txBox="1">
            <a:spLocks/>
          </p:cNvSpPr>
          <p:nvPr/>
        </p:nvSpPr>
        <p:spPr bwMode="auto">
          <a:xfrm>
            <a:off x="659770" y="2312335"/>
            <a:ext cx="7776864" cy="284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pl-PL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Kampania edukacyjna</a:t>
            </a:r>
          </a:p>
          <a:p>
            <a:pPr algn="just"/>
            <a:endParaRPr lang="pl-PL" dirty="0">
              <a:solidFill>
                <a:schemeClr val="tx1"/>
              </a:solidFill>
            </a:endParaRPr>
          </a:p>
          <a:p>
            <a:r>
              <a:rPr lang="pl-PL" dirty="0"/>
              <a:t> </a:t>
            </a:r>
          </a:p>
          <a:p>
            <a:pPr lvl="0" algn="just"/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7" name="Obraz 1">
            <a:extLst>
              <a:ext uri="{FF2B5EF4-FFF2-40B4-BE49-F238E27FC236}">
                <a16:creationId xmlns:a16="http://schemas.microsoft.com/office/drawing/2014/main" xmlns="" id="{6F40592E-8CCC-4C1F-83FC-B036F5B010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202" y="2636912"/>
            <a:ext cx="3900545" cy="302433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9" descr="zdjęcie_nr_9.JPG">
            <a:extLst>
              <a:ext uri="{FF2B5EF4-FFF2-40B4-BE49-F238E27FC236}">
                <a16:creationId xmlns:a16="http://schemas.microsoft.com/office/drawing/2014/main" xmlns="" id="{BAA1FFBD-77FF-4B83-AB2D-950AF7C17D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842389"/>
            <a:ext cx="3312368" cy="2483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3816437758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7772400" cy="864096"/>
          </a:xfrm>
        </p:spPr>
        <p:txBody>
          <a:bodyPr/>
          <a:lstStyle/>
          <a:p>
            <a:r>
              <a:rPr lang="pl-PL" sz="3200" dirty="0"/>
              <a:t>Promocja projektu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2852936"/>
            <a:ext cx="7776864" cy="2376264"/>
          </a:xfrm>
        </p:spPr>
        <p:txBody>
          <a:bodyPr/>
          <a:lstStyle/>
          <a:p>
            <a:pPr algn="just"/>
            <a:r>
              <a:rPr lang="pl-PL" dirty="0"/>
              <a:t> </a:t>
            </a:r>
          </a:p>
          <a:p>
            <a:pPr algn="just"/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89240"/>
            <a:ext cx="2664296" cy="7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dtytuł 2"/>
          <p:cNvSpPr txBox="1">
            <a:spLocks/>
          </p:cNvSpPr>
          <p:nvPr/>
        </p:nvSpPr>
        <p:spPr bwMode="auto">
          <a:xfrm>
            <a:off x="659770" y="2780928"/>
            <a:ext cx="77768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pl-PL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Emisja spotów radiowych</a:t>
            </a:r>
          </a:p>
          <a:p>
            <a:pPr algn="just">
              <a:lnSpc>
                <a:spcPct val="150000"/>
              </a:lnSpc>
            </a:pPr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czterech stacjach radiowych: Polskie Radio Koszalin, RMF MAXXX, Radio Eska, Radio Plus, trwa emisja krótkich spotów promujących projekt.</a:t>
            </a:r>
          </a:p>
          <a:p>
            <a:pPr algn="just">
              <a:lnSpc>
                <a:spcPct val="150000"/>
              </a:lnSpc>
            </a:pPr>
            <a:endPara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Ponadto realizowane są inne działania promocyjne: montowane są tablice pamiątkowe w miejscach realizacji projektu, publikowane informacje w prasie, stworzona została podstrona internetowa dedykowana projektowi.</a:t>
            </a:r>
          </a:p>
          <a:p>
            <a:r>
              <a:rPr lang="pl-PL" dirty="0"/>
              <a:t> </a:t>
            </a:r>
          </a:p>
          <a:p>
            <a:pPr lvl="0" algn="just"/>
            <a:endParaRPr lang="pl-P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5750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3200" dirty="0"/>
              <a:t>Związek Miast i Gmin Dorzecza Parsęty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2852936"/>
            <a:ext cx="7776864" cy="2376264"/>
          </a:xfrm>
        </p:spPr>
        <p:txBody>
          <a:bodyPr/>
          <a:lstStyle/>
          <a:p>
            <a:pPr algn="just"/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Związek Miast i Gmin Dorzecza Parsęty zrzesza 19 gmin członkowskich               zlokalizowanych na terenie województwa zachodniopomorskiego.</a:t>
            </a:r>
            <a:endParaRPr lang="pl-PL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dramonia\AppData\Local\Temp\XPgrpwise\ZMiGDP_na_tle_Polski.tif">
            <a:extLst>
              <a:ext uri="{FF2B5EF4-FFF2-40B4-BE49-F238E27FC236}">
                <a16:creationId xmlns:a16="http://schemas.microsoft.com/office/drawing/2014/main" xmlns="" id="{E0F7385D-612A-40C9-8B75-1A978360F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76" t="21594" r="6435" b="21961"/>
          <a:stretch/>
        </p:blipFill>
        <p:spPr bwMode="auto">
          <a:xfrm>
            <a:off x="611560" y="3512501"/>
            <a:ext cx="3204539" cy="294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5E95F4F8-8981-42D9-AAA7-094C5BD25A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32" y="3512501"/>
            <a:ext cx="4176464" cy="295275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039314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7E01373E-23CD-4D58-9787-F0D3DBE897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83" b="11859"/>
          <a:stretch/>
        </p:blipFill>
        <p:spPr>
          <a:xfrm>
            <a:off x="5148064" y="4083857"/>
            <a:ext cx="3408900" cy="244827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7897082" cy="1512168"/>
          </a:xfrm>
        </p:spPr>
        <p:txBody>
          <a:bodyPr/>
          <a:lstStyle/>
          <a:p>
            <a:r>
              <a:rPr lang="pl-PL" sz="3200" dirty="0"/>
              <a:t>Rozbudowa sieci Punktów Selektywnej Zbiórki Odpadów komunalnych na terenie </a:t>
            </a:r>
            <a:r>
              <a:rPr lang="pl-PL" sz="3200" dirty="0" err="1"/>
              <a:t>ZMiGDP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2852936"/>
            <a:ext cx="7776864" cy="2376264"/>
          </a:xfrm>
        </p:spPr>
        <p:txBody>
          <a:bodyPr/>
          <a:lstStyle/>
          <a:p>
            <a:pPr algn="just"/>
            <a:r>
              <a:rPr lang="pl-PL" dirty="0"/>
              <a:t> </a:t>
            </a:r>
          </a:p>
          <a:p>
            <a:pPr algn="just"/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89240"/>
            <a:ext cx="2664296" cy="7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dtytuł 2"/>
          <p:cNvSpPr txBox="1">
            <a:spLocks/>
          </p:cNvSpPr>
          <p:nvPr/>
        </p:nvSpPr>
        <p:spPr bwMode="auto">
          <a:xfrm>
            <a:off x="659770" y="2780928"/>
            <a:ext cx="77768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ramach VI naboru dla działania 2.2. Gospodarka odpadami </a:t>
            </a:r>
            <a:r>
              <a:rPr lang="pl-PL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POIiŚ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Związek złożył dokumentację aplikacyjną na realizację kolejnego projektu.</a:t>
            </a:r>
          </a:p>
          <a:p>
            <a:pPr algn="just"/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/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Całkowita wartość projektu: 11 160 000,00 zł</a:t>
            </a:r>
          </a:p>
          <a:p>
            <a:pPr algn="just" eaLnBrk="0" fontAlgn="base" hangingPunct="0"/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Koszty kwalifikowane: 	   9 154 000,00 zł</a:t>
            </a:r>
          </a:p>
          <a:p>
            <a:pPr algn="just" eaLnBrk="0" fontAlgn="base" hangingPunct="0"/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Dofinansowanie: 		   7 780 900,00 zł</a:t>
            </a:r>
          </a:p>
          <a:p>
            <a:pPr algn="just">
              <a:lnSpc>
                <a:spcPct val="150000"/>
              </a:lnSpc>
            </a:pPr>
            <a:endPara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/>
              <a:t> </a:t>
            </a:r>
          </a:p>
          <a:p>
            <a:pPr lvl="0" algn="just"/>
            <a:endParaRPr lang="pl-P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16547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A70263E-7B6E-4076-97CF-1F5A24A140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3200" dirty="0"/>
              <a:t>Rozbudowa sieci Punktów Selektywnej Zbiórki Odpadów Komunalnych </a:t>
            </a:r>
            <a:br>
              <a:rPr lang="pl-PL" sz="3200" dirty="0"/>
            </a:br>
            <a:r>
              <a:rPr lang="pl-PL" sz="3200" dirty="0"/>
              <a:t>na terenie </a:t>
            </a:r>
            <a:r>
              <a:rPr lang="pl-PL" sz="3200" dirty="0" err="1"/>
              <a:t>ZMiGDP</a:t>
            </a:r>
            <a:endParaRPr lang="pl-PL" sz="32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3E1E4868-E960-4101-A9F5-2EEC82C700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będzie polegał na budowie 2 punktów selektywnej zbiórki odpadów komunalnych: w miejscowości Tychowo oraz w </a:t>
            </a:r>
            <a:r>
              <a:rPr lang="pl-PL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Korzyścienku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 Kołobrzegiem.</a:t>
            </a:r>
          </a:p>
          <a:p>
            <a:pPr algn="just"/>
            <a:endParaRPr lang="pl-PL" sz="1800" dirty="0">
              <a:solidFill>
                <a:schemeClr val="tx1"/>
              </a:solidFill>
            </a:endParaRPr>
          </a:p>
          <a:p>
            <a:pPr algn="just"/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miejscowości Postomino zostanie rozbudowany istniejący PSZOK o dwie hale na potrzeby materiałów i sprzętu do ponownego użytku. </a:t>
            </a:r>
          </a:p>
          <a:p>
            <a:pPr algn="just"/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Dodatkowo na terenie Miasta Szczecinek zostanie rozbudowa sieć </a:t>
            </a:r>
            <a:r>
              <a:rPr lang="pl-PL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półpodziemych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gniazd do selektywnej zbiórki odpadów o pojemniki na bioodpady. 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574057371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2852936"/>
            <a:ext cx="7776864" cy="2736304"/>
          </a:xfrm>
        </p:spPr>
        <p:txBody>
          <a:bodyPr/>
          <a:lstStyle/>
          <a:p>
            <a:pPr algn="just"/>
            <a:r>
              <a:rPr lang="pl-PL" dirty="0"/>
              <a:t> </a:t>
            </a:r>
          </a:p>
          <a:p>
            <a:pPr algn="just"/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 bwMode="auto">
          <a:xfrm>
            <a:off x="674780" y="2780928"/>
            <a:ext cx="783502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endParaRPr lang="pl-PL" dirty="0">
              <a:solidFill>
                <a:schemeClr val="tx1"/>
              </a:solidFill>
            </a:endParaRPr>
          </a:p>
          <a:p>
            <a:pPr lvl="0" algn="just"/>
            <a:endParaRPr lang="pl-PL" dirty="0">
              <a:solidFill>
                <a:schemeClr val="tx1"/>
              </a:solidFill>
            </a:endParaRPr>
          </a:p>
          <a:p>
            <a:pPr lvl="0" algn="just"/>
            <a:endParaRPr lang="pl-PL" u="sng" dirty="0">
              <a:solidFill>
                <a:schemeClr val="tx1"/>
              </a:solidFill>
            </a:endParaRPr>
          </a:p>
          <a:p>
            <a:pPr lvl="0" algn="just"/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78" y="5589240"/>
            <a:ext cx="26638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E274D595-3C1C-4D43-BE5C-C90186753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268760"/>
            <a:ext cx="6120680" cy="446609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8B631ACE-3DD0-4D40-8623-E55AED0ED0E1}"/>
              </a:ext>
            </a:extLst>
          </p:cNvPr>
          <p:cNvSpPr txBox="1"/>
          <p:nvPr/>
        </p:nvSpPr>
        <p:spPr>
          <a:xfrm>
            <a:off x="2407040" y="2775984"/>
            <a:ext cx="4126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i="1" dirty="0">
                <a:latin typeface="Calibri" panose="020F0502020204030204" pitchFamily="34" charset="0"/>
                <a:cs typeface="Calibri" panose="020F0502020204030204" pitchFamily="34" charset="0"/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152691914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3200" dirty="0"/>
              <a:t>Związek Miast i Gmin Dorzecza Parsęty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51112" y="2996952"/>
            <a:ext cx="7704856" cy="331236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endParaRPr lang="pl-PL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l-PL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głównych zadań Związku należą działania na rzecz rozwoju infrastruktury turystycznej, administracyjnej, technicznej, komunikacyjnej, informatycznej, gospodarczej oraz działania na rzecz ochrony klimatu.</a:t>
            </a:r>
          </a:p>
          <a:p>
            <a:pPr algn="just"/>
            <a:endParaRPr lang="pl-PL" sz="1800" dirty="0">
              <a:solidFill>
                <a:schemeClr val="tx1"/>
              </a:solidFill>
              <a:latin typeface="Arial" charset="0"/>
            </a:endParaRPr>
          </a:p>
          <a:p>
            <a:pPr algn="just"/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6615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2852936"/>
            <a:ext cx="7776864" cy="2376264"/>
          </a:xfrm>
        </p:spPr>
        <p:txBody>
          <a:bodyPr/>
          <a:lstStyle/>
          <a:p>
            <a:pPr algn="just" eaLnBrk="0" fontAlgn="base" hangingPunct="0">
              <a:lnSpc>
                <a:spcPct val="150000"/>
              </a:lnSpc>
            </a:pPr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Wniosek o dofinansowanie został złożony 28.02.2016 r.</a:t>
            </a:r>
          </a:p>
          <a:p>
            <a:pPr algn="just" eaLnBrk="0" fontAlgn="base" hangingPunct="0">
              <a:lnSpc>
                <a:spcPct val="150000"/>
              </a:lnSpc>
            </a:pPr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Umowa o dofinansowanie została podpisana w dniu 13 lutego 2017 r.</a:t>
            </a:r>
          </a:p>
          <a:p>
            <a:pPr algn="just" eaLnBrk="0" fontAlgn="base" hangingPunct="0">
              <a:lnSpc>
                <a:spcPct val="150000"/>
              </a:lnSpc>
            </a:pPr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Dofinansowanie w 85% pochodzi z Programu Operacyjnego Infrastruktura                             i Środowisko 2014-2020, Oś priorytetowa II – Ochrona Środowiska, w tym Działanie 2.2. Gospodarka odpadami komunalnymi Typ projektu 2.2.2. </a:t>
            </a:r>
          </a:p>
          <a:p>
            <a:pPr algn="just" eaLnBrk="0" fontAlgn="base" hangingPunct="0"/>
            <a:endPara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89240"/>
            <a:ext cx="2664296" cy="7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EBEE450-9A22-4CA5-BCD3-24A5BB8AA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203653"/>
            <a:ext cx="7773074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803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2852936"/>
            <a:ext cx="7776864" cy="2376264"/>
          </a:xfrm>
        </p:spPr>
        <p:txBody>
          <a:bodyPr/>
          <a:lstStyle/>
          <a:p>
            <a:pPr algn="just"/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Celem ogólnym projektu jest poprawa stanu środowiska poprzez ograniczenie negatywnego oddziaływania odpadów komunalnych na terenie Związku Miast i Gmin Dorzecza Parsęty i gmin sąsiednich. </a:t>
            </a:r>
          </a:p>
          <a:p>
            <a:pPr algn="just"/>
            <a:endPara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Celem bezpośrednim projektu jest natomiast budowa PSZOK w 12 gminach na terenie Związku Miast i Gmin Dorzecza Parsęty i gminach sąsiednich, które umożliwią odbiór odpadów komunalnych od mieszkańców, a w dalszej kolejności przekazanie ich do sortowni i dalsze zagospodarowanie zgodnie z przeznaczeniem.</a:t>
            </a:r>
          </a:p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89240"/>
            <a:ext cx="2664296" cy="7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FEB8391F-9167-41E7-B993-2E1DA21F2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82" y="1268760"/>
            <a:ext cx="7773074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514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2672916"/>
            <a:ext cx="7776864" cy="237626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Przedsięwzięcie polega na budowie w 10 gminach punktów do selektywnego zbierania odpadów komunalnych. Na terenie dwóch miejscowości wykonane zostaną dodatkowo </a:t>
            </a:r>
            <a:r>
              <a:rPr lang="pl-PL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półpodziemne</a:t>
            </a:r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/podziemne gniazda do selektywnej zbiórki odpadów.</a:t>
            </a:r>
          </a:p>
          <a:p>
            <a:pPr algn="just"/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89240"/>
            <a:ext cx="2664296" cy="7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38B98EF5-B476-470B-982C-C4425D01F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58" y="1203653"/>
            <a:ext cx="7773074" cy="146926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CD2C5A32-BFE0-4332-BF5C-19209C5199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42" y="3861048"/>
            <a:ext cx="3528392" cy="2646294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235614756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2852936"/>
            <a:ext cx="7772400" cy="2376264"/>
          </a:xfrm>
        </p:spPr>
        <p:txBody>
          <a:bodyPr/>
          <a:lstStyle/>
          <a:p>
            <a:pPr algn="just"/>
            <a:r>
              <a:rPr lang="pl-PL" sz="1800" b="1" dirty="0">
                <a:solidFill>
                  <a:schemeClr val="tx1"/>
                </a:solidFill>
              </a:rPr>
              <a:t>Całkowita wartość projektu: 				     16 482 411,25 PLN</a:t>
            </a:r>
          </a:p>
          <a:p>
            <a:pPr algn="just"/>
            <a:r>
              <a:rPr lang="pl-PL" sz="1800" b="1" dirty="0">
                <a:solidFill>
                  <a:schemeClr val="tx1"/>
                </a:solidFill>
              </a:rPr>
              <a:t>Wysokość kosztów kwalifikowanych:			     13 531 602,64 PLN</a:t>
            </a:r>
          </a:p>
          <a:p>
            <a:pPr algn="just"/>
            <a:r>
              <a:rPr lang="pl-PL" sz="1800" b="1" dirty="0">
                <a:solidFill>
                  <a:schemeClr val="tx1"/>
                </a:solidFill>
              </a:rPr>
              <a:t>Wysokość dofinansowania </a:t>
            </a:r>
            <a:r>
              <a:rPr lang="pl-PL" sz="1800" b="1" dirty="0" err="1">
                <a:solidFill>
                  <a:schemeClr val="tx1"/>
                </a:solidFill>
              </a:rPr>
              <a:t>POIiŚ</a:t>
            </a:r>
            <a:r>
              <a:rPr lang="pl-PL" sz="1800" b="1" dirty="0">
                <a:solidFill>
                  <a:schemeClr val="tx1"/>
                </a:solidFill>
              </a:rPr>
              <a:t> (85% kosztów </a:t>
            </a:r>
            <a:r>
              <a:rPr lang="pl-PL" sz="1800" b="1" dirty="0" err="1">
                <a:solidFill>
                  <a:schemeClr val="tx1"/>
                </a:solidFill>
              </a:rPr>
              <a:t>kwalifik</a:t>
            </a:r>
            <a:r>
              <a:rPr lang="pl-PL" sz="1800" b="1" dirty="0">
                <a:solidFill>
                  <a:schemeClr val="tx1"/>
                </a:solidFill>
              </a:rPr>
              <a:t>.):       11 501 862,15 PLN</a:t>
            </a:r>
          </a:p>
          <a:p>
            <a:pPr algn="just"/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89240"/>
            <a:ext cx="2664296" cy="7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94021D45-2751-496D-8AEF-620596D1C9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12103" b="6197"/>
          <a:stretch/>
        </p:blipFill>
        <p:spPr>
          <a:xfrm>
            <a:off x="3631432" y="4257091"/>
            <a:ext cx="4824536" cy="1944217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DF85D0F6-82A4-477F-8886-CC1442298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63" y="1203653"/>
            <a:ext cx="7773074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993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2852936"/>
            <a:ext cx="7776864" cy="237626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realizowany jest w partnerstwie 13 podmiotów.</a:t>
            </a:r>
          </a:p>
          <a:p>
            <a:pPr algn="just">
              <a:lnSpc>
                <a:spcPct val="150000"/>
              </a:lnSpc>
            </a:pPr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projekcie uczestniczą: Związek Miast i Gmin Dorzecza Parsęty, Miasto Białogard, Miasto Szczecinek, Miasto Kołobrzeg, Gmina Karlino, Gmina Gościno, Gmina Dygowo, Gmina Grzmiąca, Gmina Szczecinek, Gmina Ustronie Morskie, Gmina Siemyśl, Gminne Przedsiębiorstwo Komunalne Sp. z o.o. w Postominie, Przedsiębiorstwo Usług Komunalnych w Bornem Sulinowie Sp. z o.o.</a:t>
            </a:r>
          </a:p>
          <a:p>
            <a:pPr algn="just"/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89240"/>
            <a:ext cx="2664296" cy="7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5F0799C6-3570-45F7-87EC-02BF56B4A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203653"/>
            <a:ext cx="7773074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9064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2852936"/>
            <a:ext cx="7776864" cy="237626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Punkty Selektywnej Zbiórki Odpadów Komunalnych zostaną wyposażone w następujące elementy: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utwardzony, szczelny plac z betonowej kostki betonowej,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ogrodzenie,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oświetlenie terenu, 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kontener socjalny dla obsługi,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waga najazdowa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kontenery i pojemniki na odpady</a:t>
            </a:r>
          </a:p>
          <a:p>
            <a:pPr algn="just"/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672" y="5517232"/>
            <a:ext cx="2664296" cy="7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36AE2013-83AF-48BB-AF58-BED2D2B64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94" y="1239657"/>
            <a:ext cx="7773074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508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2033</TotalTime>
  <Words>642</Words>
  <Application>Microsoft Office PowerPoint</Application>
  <PresentationFormat>Pokaz na ekranie (4:3)</PresentationFormat>
  <Paragraphs>86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5" baseType="lpstr">
      <vt:lpstr>Arial</vt:lpstr>
      <vt:lpstr>Calibri</vt:lpstr>
      <vt:lpstr>Motyw pakietu Office</vt:lpstr>
      <vt:lpstr>Budowa Punktów Selektywnej Zbiórki Odpadów Komunalnych na terenie  Związku Miast i Gmin Dorzecza Parsęty</vt:lpstr>
      <vt:lpstr>Związek Miast i Gmin Dorzecza Parsęty</vt:lpstr>
      <vt:lpstr>Związek Miast i Gmin Dorzecza Parsęty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Efekty projektu</vt:lpstr>
      <vt:lpstr>Efekty projektu</vt:lpstr>
      <vt:lpstr>Efekty projektu</vt:lpstr>
      <vt:lpstr>Efekty projektu</vt:lpstr>
      <vt:lpstr>Efekty projektu</vt:lpstr>
      <vt:lpstr>Promocja projektu</vt:lpstr>
      <vt:lpstr>Promocja projektu</vt:lpstr>
      <vt:lpstr>Promocja projektu</vt:lpstr>
      <vt:lpstr>Rozbudowa sieci Punktów Selektywnej Zbiórki Odpadów komunalnych na terenie ZMiGDP</vt:lpstr>
      <vt:lpstr>Rozbudowa sieci Punktów Selektywnej Zbiórki Odpadów Komunalnych  na terenie ZMiGDP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dramonia</dc:creator>
  <cp:lastModifiedBy>MK</cp:lastModifiedBy>
  <cp:revision>152</cp:revision>
  <dcterms:created xsi:type="dcterms:W3CDTF">2017-10-19T09:24:29Z</dcterms:created>
  <dcterms:modified xsi:type="dcterms:W3CDTF">2018-11-14T07:03:37Z</dcterms:modified>
</cp:coreProperties>
</file>