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9"/>
  </p:notesMasterIdLst>
  <p:sldIdLst>
    <p:sldId id="450" r:id="rId2"/>
    <p:sldId id="475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476" r:id="rId36"/>
    <p:sldId id="511" r:id="rId37"/>
    <p:sldId id="51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5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2016-05-25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A3FB2C-D244-4562-9D39-7B6BE057ED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5302548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4CB385-5B63-4F29-8A02-8D599BEA69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953550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4B03AF-8054-40DD-B5B8-1D3953E425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999506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337785-9866-4705-8BC2-A76C0B033C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907286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2016-05-25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http://www.strazakbhp.pl/zdjecia/db/006.gif" TargetMode="External"/><Relationship Id="rId4" Type="http://schemas.openxmlformats.org/officeDocument/2006/relationships/image" Target="../media/image3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5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Obsługa techniczna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Norbert Ruciński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8764" y="1452621"/>
            <a:ext cx="8763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odwodnić </a:t>
            </a:r>
            <a:r>
              <a:rPr lang="pl-PL" altLang="pl-PL" dirty="0">
                <a:latin typeface="Arial" panose="020B0604020202020204" pitchFamily="34" charset="0"/>
              </a:rPr>
              <a:t>zbiorniki powietrza (szczególnie ważne w okresie zimowym),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działanie hamulca zasadniczego i postojowego,</a:t>
            </a:r>
          </a:p>
        </p:txBody>
      </p:sp>
      <p:pic>
        <p:nvPicPr>
          <p:cNvPr id="119818" name="Picture 10" descr="zbiornik powiet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76538"/>
            <a:ext cx="47244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661150" y="4851400"/>
            <a:ext cx="20320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odwadniacz mechaniczny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1023938" y="2773363"/>
            <a:ext cx="4724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 flipV="1">
            <a:off x="3767138" y="4816475"/>
            <a:ext cx="2895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14300" y="1517171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49263" indent="-449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sprawdzić </a:t>
            </a:r>
            <a:r>
              <a:rPr lang="pl-PL" altLang="pl-PL" sz="2000" dirty="0">
                <a:latin typeface="Arial" panose="020B0604020202020204" pitchFamily="34" charset="0"/>
              </a:rPr>
              <a:t>działanie świateł zewnętrznych i wewnętrznych, kontrolek w kabinie i na stanowiskach obsługi wyposażenia pożarniczego, sygnałów dźwiękowych i wycieraczek,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ciśnienie powietrza w oponach i stan opon,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sprawdzić zamocowanie kół jezdnych (dokręcenie nakrętek).</a:t>
            </a:r>
          </a:p>
        </p:txBody>
      </p:sp>
      <p:pic>
        <p:nvPicPr>
          <p:cNvPr id="171013" name="Picture 5" descr="Ciśnienie w ogumieniu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6992"/>
            <a:ext cx="54102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81000" y="4423792"/>
            <a:ext cx="1524000" cy="1524000"/>
          </a:xfrm>
          <a:prstGeom prst="ellipse">
            <a:avLst/>
          </a:prstGeom>
          <a:solidFill>
            <a:srgbClr val="FFE2C5">
              <a:alpha val="50000"/>
            </a:srgb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733800" y="6328792"/>
            <a:ext cx="4292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wartości ciśnień w ogumieniu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533400" y="4957192"/>
            <a:ext cx="1219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200" b="1">
                <a:latin typeface="Times New Roman" panose="02020603050405020304" pitchFamily="18" charset="0"/>
              </a:rPr>
              <a:t>0,4 MPa</a:t>
            </a: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2209800" y="3356992"/>
            <a:ext cx="5410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3733800" y="51857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6781800" y="5109592"/>
            <a:ext cx="228600" cy="228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6248400" y="5338192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 flipH="1" flipV="1">
            <a:off x="3962400" y="5414392"/>
            <a:ext cx="533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905000" y="5261992"/>
            <a:ext cx="1828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12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2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codzienna)</a:t>
            </a: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-18534" y="1483403"/>
            <a:ext cx="88392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i ewentualnie uzupełnić </a:t>
            </a:r>
            <a:r>
              <a:rPr lang="pl-PL" altLang="pl-PL" dirty="0">
                <a:latin typeface="Arial" panose="020B0604020202020204" pitchFamily="34" charset="0"/>
              </a:rPr>
              <a:t>szczeliwo w komorach 	                                    	 uszczelniających oraz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poziom oleju w </a:t>
            </a:r>
            <a:r>
              <a:rPr lang="pl-PL" altLang="pl-PL" dirty="0">
                <a:latin typeface="Arial" panose="020B0604020202020204" pitchFamily="34" charset="0"/>
              </a:rPr>
              <a:t>przekładni pompy (1),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poziom oleju w tłokowej pompie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próżniowej</a:t>
            </a:r>
            <a:r>
              <a:rPr lang="pl-PL" altLang="pl-PL" dirty="0">
                <a:latin typeface="Arial" panose="020B0604020202020204" pitchFamily="34" charset="0"/>
              </a:rPr>
              <a:t> (2)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stan i naciąg pasków napędzających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pompę próżniową,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połączenia śrubowe 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 autopompy,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4705" name="Picture 17" descr="autopompa - rosenba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862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80010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6705600" y="24384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4859338" y="3644900"/>
            <a:ext cx="3889375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6934200" y="2895600"/>
            <a:ext cx="1066800" cy="2667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H="1">
            <a:off x="7924800" y="2895600"/>
            <a:ext cx="304800" cy="1676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solidFill>
                  <a:srgbClr val="FFC000"/>
                </a:solidFill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AUTOPOMPA:</a:t>
            </a:r>
            <a:endParaRPr lang="pl-PL" altLang="pl-PL" sz="31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4655" y="205580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endParaRPr lang="pl-PL" alt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1340768"/>
            <a:ext cx="8991600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kompletność wyposażenia pojazdu,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szczelność połączeń i przewodów paliwowych niezależnego ogrzewania kabiny i przedziału autopompy,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skuteczność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zamknięć drzwi kabiny i skrytek sprzętowych,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sprawdzić poprawność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zamocowania sprzętu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wewnątrz skrytek, w kabinie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i na dachu</a:t>
            </a:r>
            <a:r>
              <a:rPr lang="pl-PL" altLang="pl-PL" dirty="0">
                <a:latin typeface="Arial" panose="020B0604020202020204" pitchFamily="34" charset="0"/>
              </a:rPr>
              <a:t> (zawsze przed 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odjazdem z miejsca akcji lub</a:t>
            </a:r>
          </a:p>
          <a:p>
            <a:pPr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ćwiczeń),</a:t>
            </a:r>
          </a:p>
          <a:p>
            <a:pPr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wykonać inne czynności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wyszczególnione w instrukcji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obsługi.</a:t>
            </a:r>
            <a:r>
              <a:rPr lang="pl-PL" altLang="pl-PL" dirty="0"/>
              <a:t>	</a:t>
            </a:r>
          </a:p>
          <a:p>
            <a:pPr algn="just">
              <a:spcBef>
                <a:spcPct val="20000"/>
              </a:spcBef>
              <a:buFontTx/>
              <a:buNone/>
            </a:pPr>
            <a:endParaRPr lang="pl-PL" altLang="pl-PL" dirty="0"/>
          </a:p>
        </p:txBody>
      </p:sp>
      <p:pic>
        <p:nvPicPr>
          <p:cNvPr id="167942" name="Picture 6" descr="116-1629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4876800" y="2895600"/>
            <a:ext cx="3810000" cy="3581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876800" y="2971800"/>
            <a:ext cx="3810000" cy="3505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572000" y="3048000"/>
            <a:ext cx="4343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685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 Źle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700" dirty="0" smtClean="0">
                <a:latin typeface="Arial" panose="020B0604020202020204" pitchFamily="34" charset="0"/>
              </a:rPr>
              <a:t>)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700" dirty="0" smtClean="0">
                <a:latin typeface="Arial" panose="020B0604020202020204" pitchFamily="34" charset="0"/>
              </a:rPr>
              <a:t>NADWOZIE I WYPOSAŻENIE POŻARNICZE:</a:t>
            </a:r>
            <a:endParaRPr lang="pl-PL" altLang="pl-PL" sz="60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1450890"/>
            <a:ext cx="9144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0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91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8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sprawdzić </a:t>
            </a:r>
            <a:r>
              <a:rPr lang="pl-PL" altLang="pl-PL" dirty="0">
                <a:latin typeface="Arial" panose="020B0604020202020204" pitchFamily="34" charset="0"/>
              </a:rPr>
              <a:t>stan poszycia i powłok lakierniczych,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stan uszczelek (m. in. żaluzji, złączy ssawnych i tłocznych)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elementy mocujące zabudowę, zbiorniki i autopompę,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wszystkie punkty smarowe zaopatrzone w smary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oraz płyny zgodnie z planem smarowania i uzupełniania płynów,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napęd bębna zwijadła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szybkiego natarcia (ewentualnie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nasmarować),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filtry siatkowe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w rurociągach układu wodnego,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zbiornik wody i środka </a:t>
            </a:r>
            <a:r>
              <a:rPr lang="pl-PL" altLang="pl-PL" dirty="0" err="1">
                <a:latin typeface="Arial" panose="020B0604020202020204" pitchFamily="34" charset="0"/>
              </a:rPr>
              <a:t>pianotwór</a:t>
            </a:r>
            <a:r>
              <a:rPr lang="pl-PL" altLang="pl-PL" dirty="0"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	czego (szczelność, czystość, 	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mocowanie falochronów,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zabezpieczenie przed korozją).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3061" name="Picture 5" descr="Rewizja zbiornika - bez opi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14713"/>
            <a:ext cx="38909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581525" y="6342062"/>
            <a:ext cx="2757487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mocowanie falochronów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V="1">
            <a:off x="5940151" y="4606925"/>
            <a:ext cx="1232173" cy="170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922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>
                <a:latin typeface="Arial" panose="020B0604020202020204" pitchFamily="34" charset="0"/>
              </a:rPr>
              <a:t>Obsługi techniczne </a:t>
            </a:r>
            <a:r>
              <a:rPr lang="pl-PL" altLang="pl-PL" sz="4000" dirty="0" smtClean="0">
                <a:latin typeface="Arial" panose="020B0604020202020204" pitchFamily="34" charset="0"/>
              </a:rPr>
              <a:t>okresowe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endParaRPr lang="pl-PL" altLang="pl-PL" sz="1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4000" dirty="0" smtClean="0">
                <a:latin typeface="Arial" panose="020B0604020202020204" pitchFamily="34" charset="0"/>
              </a:rPr>
              <a:t>KONSERWACJA ZABUDOWY POŻARNICZEJ </a:t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/>
            </a:r>
            <a:br>
              <a:rPr lang="pl-PL" altLang="pl-PL" sz="4000" dirty="0" smtClean="0">
                <a:latin typeface="Arial" panose="020B0604020202020204" pitchFamily="34" charset="0"/>
              </a:rPr>
            </a:br>
            <a:r>
              <a:rPr lang="pl-PL" altLang="pl-PL" sz="4000" dirty="0" smtClean="0">
                <a:latin typeface="Arial" panose="020B0604020202020204" pitchFamily="34" charset="0"/>
              </a:rPr>
              <a:t>I UKŁADU WODNO PIANOWEGO:</a:t>
            </a:r>
          </a:p>
          <a:p>
            <a:pPr algn="ctr"/>
            <a:endParaRPr lang="pl-PL" altLang="pl-PL" sz="2800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21594"/>
            <a:ext cx="8839200" cy="47244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Przystawka dodatkowego odbioru mocy (PDOM)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służy do napędu urządzeń dodatkowych, takich jak: autopompa, agregat prądotwórczy, wciągarka, żuraw hydrauliczny.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Przystawka może być umieszczona na silniku, w skrzyni biegów, skrzyni rozdzielczej lub moście napędowym.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Włączenie przystawki dokonuje się na wolnych obrotach silnika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dźwigni zmiany biegów ustawionej w położeniu neutralnym.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Jazda z włączoną przystawką jest możliwa (o ile producent tego nie zabrania), jednak należy unikać zmiany biegów i nadmiernej prędkości jazdy.</a:t>
            </a:r>
          </a:p>
        </p:txBody>
      </p:sp>
      <p:pic>
        <p:nvPicPr>
          <p:cNvPr id="186373" name="Picture 5" descr="symbol P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692775"/>
            <a:ext cx="81121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410200" y="6067425"/>
            <a:ext cx="2133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PDOM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 flipV="1">
            <a:off x="4572000" y="6110288"/>
            <a:ext cx="8382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1394227"/>
            <a:ext cx="8763000" cy="2297112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kombinacja podzespołów do pobierania, przechowywania i tłoczenia wody i/lub wodnego roztworu przy zmiennych ciśnieniach i w</a:t>
            </a:r>
            <a:r>
              <a:rPr lang="pl-PL" altLang="pl-PL" sz="2400" dirty="0">
                <a:latin typeface="Arial" panose="020B0604020202020204" pitchFamily="34" charset="0"/>
              </a:rPr>
              <a:t>ydajnościach.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(wg PN-EN 1846-3)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997325" algn="l"/>
              </a:tabLst>
            </a:pPr>
            <a:endParaRPr lang="pl-PL" altLang="pl-PL" sz="1200" dirty="0"/>
          </a:p>
        </p:txBody>
      </p:sp>
      <p:pic>
        <p:nvPicPr>
          <p:cNvPr id="187401" name="Picture 9" descr="113-1340_IMG - 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0973"/>
            <a:ext cx="3087496" cy="3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7787"/>
            <a:ext cx="9144000" cy="722313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ŚREDNIEGO SAMOCHODU RATOWNICZO-GAŚNICZEGO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800" dirty="0"/>
          </a:p>
        </p:txBody>
      </p:sp>
      <p:pic>
        <p:nvPicPr>
          <p:cNvPr id="188439" name="Picture 2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6324600" y="44958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/>
              <a:t>AUTOPOMPA</a:t>
            </a:r>
          </a:p>
        </p:txBody>
      </p:sp>
      <p:sp>
        <p:nvSpPr>
          <p:cNvPr id="188442" name="Line 26"/>
          <p:cNvSpPr>
            <a:spLocks noChangeShapeType="1"/>
          </p:cNvSpPr>
          <p:nvPr/>
        </p:nvSpPr>
        <p:spPr bwMode="auto">
          <a:xfrm flipH="1">
            <a:off x="4648200" y="4800600"/>
            <a:ext cx="23622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44" name="Line 28"/>
          <p:cNvSpPr>
            <a:spLocks noChangeShapeType="1"/>
          </p:cNvSpPr>
          <p:nvPr/>
        </p:nvSpPr>
        <p:spPr bwMode="auto">
          <a:xfrm flipH="1">
            <a:off x="4648200" y="4572000"/>
            <a:ext cx="1676400" cy="381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4964" y="1484784"/>
            <a:ext cx="8686800" cy="40386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uruchomienie autopompy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wykonywane w kabinie: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zaciągn</a:t>
            </a:r>
            <a:r>
              <a:rPr lang="pl-PL" altLang="pl-PL" sz="2400" dirty="0">
                <a:latin typeface="Arial" panose="020B0604020202020204" pitchFamily="34" charset="0"/>
              </a:rPr>
              <a:t>ąć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hamulec postojowy,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dźwigni</a:t>
            </a:r>
            <a:r>
              <a:rPr lang="pl-PL" altLang="pl-PL" sz="2400" dirty="0"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zmiany biegów </a:t>
            </a:r>
            <a:r>
              <a:rPr lang="pl-PL" altLang="pl-PL" sz="2400" dirty="0">
                <a:latin typeface="Arial" panose="020B0604020202020204" pitchFamily="34" charset="0"/>
              </a:rPr>
              <a:t>ustawić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położeniu neutralnym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(jeżeli nie ma innych zaleceń producenta)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0" algn="l"/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z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ałączyć przystawkę dodatkowego odbioru mocy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0" algn="l"/>
                <a:tab pos="187325" algn="l"/>
              </a:tabLst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189447" name="Picture 7" descr="symbol P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8112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8" name="Picture 8" descr="symbol hamul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32728" y="1508488"/>
            <a:ext cx="4745647" cy="5349511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Układ </a:t>
            </a:r>
            <a:r>
              <a:rPr lang="pl-PL" altLang="pl-PL" sz="2400" b="1" dirty="0">
                <a:latin typeface="Arial" panose="020B0604020202020204" pitchFamily="34" charset="0"/>
              </a:rPr>
              <a:t>wodno-pianowy – uruchomienie autopompy</a:t>
            </a:r>
            <a:endParaRPr lang="pl-PL" altLang="pl-PL" sz="1600" i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i="1" dirty="0">
                <a:latin typeface="Arial" panose="020B0604020202020204" pitchFamily="34" charset="0"/>
              </a:rPr>
              <a:t>Czynności na stanowisku obsługi autopompy: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przełączyć zawór główny </a:t>
            </a:r>
            <a:r>
              <a:rPr lang="pl-PL" altLang="pl-PL" sz="2400" dirty="0">
                <a:latin typeface="Arial" panose="020B0604020202020204" pitchFamily="34" charset="0"/>
              </a:rPr>
              <a:t>(1)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wodno-pianowego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pl-PL" altLang="pl-PL" sz="2400" dirty="0">
                <a:latin typeface="Arial" panose="020B0604020202020204" pitchFamily="34" charset="0"/>
              </a:rPr>
              <a:t>stosownie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rodzaju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wykonywanej pracy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(zasilanie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 samochodu lub ze zbiornika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zewnętrznego)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otworzyć zawory pomiędzy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autopompą a liniami tłocznymi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(linią szybkiego natarcia,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linią tłoczną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wężową</a:t>
            </a:r>
            <a:r>
              <a:rPr lang="pl-PL" altLang="pl-PL" sz="2400" dirty="0">
                <a:latin typeface="Arial" panose="020B0604020202020204" pitchFamily="34" charset="0"/>
              </a:rPr>
              <a:t> (2)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lub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działkiem)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wytworzyć w układzie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żądane ciśnienie tłoczenia.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90470" name="Picture 1030" descr="Przedział autopompy - obsłu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28800"/>
            <a:ext cx="3946525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1" name="Text Box 1031"/>
          <p:cNvSpPr txBox="1">
            <a:spLocks noChangeArrowheads="1"/>
          </p:cNvSpPr>
          <p:nvPr/>
        </p:nvSpPr>
        <p:spPr bwMode="auto">
          <a:xfrm>
            <a:off x="8153400" y="106680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90472" name="Text Box 1032"/>
          <p:cNvSpPr txBox="1">
            <a:spLocks noChangeArrowheads="1"/>
          </p:cNvSpPr>
          <p:nvPr/>
        </p:nvSpPr>
        <p:spPr bwMode="auto">
          <a:xfrm>
            <a:off x="4228563" y="4580720"/>
            <a:ext cx="457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90475" name="Rectangle 1035"/>
          <p:cNvSpPr>
            <a:spLocks noChangeArrowheads="1"/>
          </p:cNvSpPr>
          <p:nvPr/>
        </p:nvSpPr>
        <p:spPr bwMode="auto">
          <a:xfrm>
            <a:off x="5006975" y="1828800"/>
            <a:ext cx="3933825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0473" name="Line 1033"/>
          <p:cNvSpPr>
            <a:spLocks noChangeShapeType="1"/>
          </p:cNvSpPr>
          <p:nvPr/>
        </p:nvSpPr>
        <p:spPr bwMode="auto">
          <a:xfrm>
            <a:off x="4648200" y="5029200"/>
            <a:ext cx="17526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0474" name="Line 1034"/>
          <p:cNvSpPr>
            <a:spLocks noChangeShapeType="1"/>
          </p:cNvSpPr>
          <p:nvPr/>
        </p:nvSpPr>
        <p:spPr bwMode="auto">
          <a:xfrm flipH="1">
            <a:off x="7772400" y="1524000"/>
            <a:ext cx="609600" cy="3581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95089" cy="218598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Obsługa techniczna samochodów </a:t>
            </a:r>
            <a:r>
              <a:rPr lang="pl-PL" dirty="0" smtClean="0"/>
              <a:t>pożarniczych;</a:t>
            </a:r>
          </a:p>
          <a:p>
            <a:r>
              <a:rPr lang="pl-PL" dirty="0" smtClean="0"/>
              <a:t>Przygotowanie </a:t>
            </a:r>
            <a:r>
              <a:rPr lang="pl-PL" dirty="0"/>
              <a:t>samochodu do ruchu </a:t>
            </a:r>
            <a:r>
              <a:rPr lang="pl-PL" dirty="0" smtClean="0"/>
              <a:t>drogowego;</a:t>
            </a:r>
          </a:p>
          <a:p>
            <a:r>
              <a:rPr lang="pl-PL" dirty="0" smtClean="0"/>
              <a:t>Podstawowe </a:t>
            </a:r>
            <a:r>
              <a:rPr lang="pl-PL" dirty="0"/>
              <a:t>czynności techniczne, eksploatacyjne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konserwacyjne.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164964" y="1988840"/>
            <a:ext cx="8686800" cy="3505200"/>
          </a:xfrm>
          <a:noFill/>
          <a:ln/>
        </p:spPr>
        <p:txBody>
          <a:bodyPr>
            <a:normAutofit/>
          </a:bodyPr>
          <a:lstStyle/>
          <a:p>
            <a:pPr marL="363538" indent="-363538" algn="ctr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>
                <a:latin typeface="Arial" panose="020B0604020202020204" pitchFamily="34" charset="0"/>
              </a:rPr>
              <a:t>Układ wodno-pianowy – wyłączenie autopompy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powoli obniżyć obroty autopompy do wartości minimalnej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silnik pojazdu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363538" indent="-363538" algn="just">
              <a:lnSpc>
                <a:spcPct val="8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363538" indent="-363538" algn="just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rzed odjazdem z miejsca akcji rozłączyć przystawkę  dodatkowego odbioru mocy</a:t>
            </a:r>
            <a:r>
              <a:rPr lang="pl-PL" altLang="pl-PL" sz="2400" dirty="0">
                <a:cs typeface="Times New Roman" panose="02020603050405020304" pitchFamily="18" charset="0"/>
              </a:rPr>
              <a:t>. </a:t>
            </a:r>
          </a:p>
          <a:p>
            <a:pPr marL="363538" indent="-363538">
              <a:lnSpc>
                <a:spcPct val="80000"/>
              </a:lnSpc>
              <a:buFontTx/>
              <a:buNone/>
              <a:tabLst>
                <a:tab pos="187325" algn="l"/>
              </a:tabLst>
            </a:pPr>
            <a:endParaRPr lang="pl-PL" altLang="pl-PL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55270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629025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4500"/>
            <a:ext cx="9468544" cy="2438400"/>
          </a:xfrm>
          <a:noFill/>
          <a:ln/>
        </p:spPr>
        <p:txBody>
          <a:bodyPr>
            <a:noAutofit/>
          </a:bodyPr>
          <a:lstStyle/>
          <a:p>
            <a:pPr marL="363538" indent="-363538">
              <a:lnSpc>
                <a:spcPct val="90000"/>
              </a:lnSpc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Czynności </a:t>
            </a:r>
            <a:r>
              <a:rPr lang="pl-PL" altLang="pl-PL" sz="2000" b="1" dirty="0">
                <a:latin typeface="Arial" panose="020B0604020202020204" pitchFamily="34" charset="0"/>
              </a:rPr>
              <a:t>po zakończeniu pracy autopompy</a:t>
            </a:r>
            <a:endParaRPr lang="pl-PL" altLang="pl-PL" sz="1400" b="1" dirty="0">
              <a:latin typeface="Arial" panose="020B0604020202020204" pitchFamily="34" charset="0"/>
            </a:endParaRPr>
          </a:p>
          <a:p>
            <a:pPr marL="363538" indent="-363538"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przepłukać autopompę czystą wodą (po użyciu środka </a:t>
            </a:r>
            <a:r>
              <a:rPr lang="pl-PL" altLang="pl-PL" sz="2000" dirty="0" smtClean="0">
                <a:latin typeface="Arial" panose="020B0604020202020204" pitchFamily="34" charset="0"/>
              </a:rPr>
              <a:t>pianotwórczego</a:t>
            </a:r>
            <a:r>
              <a:rPr lang="pl-PL" altLang="pl-PL" sz="2000" dirty="0">
                <a:latin typeface="Arial" panose="020B0604020202020204" pitchFamily="34" charset="0"/>
              </a:rPr>
              <a:t>),</a:t>
            </a:r>
          </a:p>
          <a:p>
            <a:pPr marL="363538" indent="-363538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starannie odwodnić autopompę i cały układ wodno-pianowy. </a:t>
            </a: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endParaRPr lang="pl-PL" altLang="pl-PL" sz="2000" dirty="0"/>
          </a:p>
          <a:p>
            <a:pPr marL="363538" indent="-363538" algn="just">
              <a:lnSpc>
                <a:spcPct val="90000"/>
              </a:lnSpc>
              <a:buFontTx/>
              <a:buNone/>
            </a:pPr>
            <a:r>
              <a:rPr lang="pl-PL" altLang="pl-PL" sz="2000" dirty="0"/>
              <a:t> </a:t>
            </a:r>
          </a:p>
        </p:txBody>
      </p:sp>
      <p:pic>
        <p:nvPicPr>
          <p:cNvPr id="136209" name="Picture 17" descr="IMG_24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95600"/>
            <a:ext cx="35814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048000" y="6172200"/>
            <a:ext cx="3186113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 dirty="0"/>
              <a:t>zawory odwadniające</a:t>
            </a:r>
          </a:p>
        </p:txBody>
      </p:sp>
      <p:pic>
        <p:nvPicPr>
          <p:cNvPr id="136212" name="Picture 20" descr="odwodnienie pompy - 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304800" y="2895600"/>
            <a:ext cx="3581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4191000" y="2895600"/>
            <a:ext cx="4724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 flipH="1" flipV="1">
            <a:off x="3276600" y="4343400"/>
            <a:ext cx="228600" cy="1828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V="1">
            <a:off x="5257800" y="5105400"/>
            <a:ext cx="12954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15227" y="1628801"/>
            <a:ext cx="9144000" cy="5229200"/>
          </a:xfrm>
          <a:noFill/>
          <a:ln/>
        </p:spPr>
        <p:txBody>
          <a:bodyPr/>
          <a:lstStyle/>
          <a:p>
            <a:pPr marL="449263" indent="-449263" algn="ctr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i="1" dirty="0">
                <a:solidFill>
                  <a:srgbClr val="CC0000"/>
                </a:solidFill>
                <a:latin typeface="Arial" panose="020B0604020202020204" pitchFamily="34" charset="0"/>
              </a:rPr>
              <a:t>Próba powinna być wykonywana co najmniej raz w miesiącu.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Przebieg próby:</a:t>
            </a:r>
          </a:p>
          <a:p>
            <a:pPr marL="449263" indent="-449263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odwodnić układ,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zamknąć zawory spustowe, nasady ssawne i ciśnieniowe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uruchomić autopompę i przy pomocy pompy próżniowej uzyskać podciśnieni</a:t>
            </a:r>
            <a:r>
              <a:rPr lang="pl-PL" altLang="pl-PL" sz="2400" dirty="0">
                <a:latin typeface="Arial" panose="020B0604020202020204" pitchFamily="34" charset="0"/>
              </a:rPr>
              <a:t>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układzie </a:t>
            </a:r>
            <a:r>
              <a:rPr lang="pl-PL" altLang="pl-PL" sz="2400" dirty="0">
                <a:latin typeface="Arial" panose="020B0604020202020204" pitchFamily="34" charset="0"/>
              </a:rPr>
              <a:t>około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</a:t>
            </a:r>
          </a:p>
          <a:p>
            <a:pPr marL="449263" indent="-449263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wyłączyć autopompę i przez minutę obserwować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manowakuometrze ubytek podciśnienia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-449263" algn="just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jest szczelny, jeżeli podciśnienie spadnie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 ciągu jednej minuty mniej niż 0,1 bar.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Jeżeli nie uda się wytworzyć podciśnienia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0,85 bar, również świadczy to o nieszczelności 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układu.</a:t>
            </a:r>
          </a:p>
          <a:p>
            <a:pPr marL="449263" indent="-449263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9096" r="36102" b="21295"/>
          <a:stretch>
            <a:fillRect/>
          </a:stretch>
        </p:blipFill>
        <p:spPr bwMode="auto">
          <a:xfrm>
            <a:off x="6670598" y="4517259"/>
            <a:ext cx="2286000" cy="223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marL="449263" indent="-449263" algn="ctr"/>
            <a:r>
              <a:rPr lang="pl-PL" altLang="pl-PL" sz="2800" dirty="0">
                <a:latin typeface="Arial" panose="020B0604020202020204" pitchFamily="34" charset="0"/>
              </a:rPr>
              <a:t>Szczelność układu wodno-pianowego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(próba szczelności „na sucho”)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51096"/>
            <a:ext cx="8839200" cy="39655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niektórych warunkach ruchu</a:t>
            </a:r>
            <a:r>
              <a:rPr lang="pl-PL" altLang="pl-PL" sz="2400" dirty="0">
                <a:latin typeface="Arial" panose="020B0604020202020204" pitchFamily="34" charset="0"/>
              </a:rPr>
              <a:t>, np.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podczas jazdy po błotnistej drodze lub innej śliskiej nawierzchni</a:t>
            </a:r>
            <a:r>
              <a:rPr lang="pl-PL" altLang="pl-PL" sz="2400" dirty="0">
                <a:latin typeface="Arial" panose="020B0604020202020204" pitchFamily="34" charset="0"/>
              </a:rPr>
              <a:t>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działanie mechanizmu różnicowego jest niepożądane i wówczas stosuje się jego blokowanie.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Blokada sprawia, że oba koła jednej osi są połączone na sztywno i obracają się z jednakową prędkością, niezależnie od przyczepności kół.</a:t>
            </a:r>
            <a:r>
              <a:rPr lang="pl-PL" altLang="pl-PL" sz="1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2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400" dirty="0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1327" name="Picture 15" descr="mechanizm różnic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7609"/>
            <a:ext cx="4953000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474519" y="3834209"/>
            <a:ext cx="3276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mechanizm różnicowy</a:t>
            </a: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 flipH="1">
            <a:off x="2982144" y="4291409"/>
            <a:ext cx="39624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urządzeń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dodatkowych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Rodzaje napędów - blok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8401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5883275" y="3306763"/>
            <a:ext cx="2895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tylnego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33400" y="6248400"/>
            <a:ext cx="3200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mostu przedniego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5257800" y="624840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/>
              <a:t>blokada skrzyni rozdzielczej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3733800" y="4800600"/>
            <a:ext cx="1524000" cy="1676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H="1" flipV="1">
            <a:off x="4800600" y="2133600"/>
            <a:ext cx="1676400" cy="1143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 flipH="1">
            <a:off x="4800600" y="3733800"/>
            <a:ext cx="1752600" cy="914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flipH="1" flipV="1">
            <a:off x="2743200" y="4800600"/>
            <a:ext cx="457200" cy="1447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31639" y="250031"/>
            <a:ext cx="7227889" cy="11627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l-PL" altLang="pl-PL" sz="2800" dirty="0"/>
              <a:t/>
            </a:r>
            <a:br>
              <a:rPr lang="pl-PL" altLang="pl-PL" sz="2800" dirty="0"/>
            </a:br>
            <a:r>
              <a:rPr lang="pl-PL" altLang="pl-PL" sz="2800" dirty="0" smtClean="0">
                <a:latin typeface="Arial" panose="020B0604020202020204" pitchFamily="34" charset="0"/>
              </a:rPr>
              <a:t>Blokady </a:t>
            </a:r>
            <a:r>
              <a:rPr lang="pl-PL" altLang="pl-PL" sz="2800" dirty="0">
                <a:latin typeface="Arial" panose="020B0604020202020204" pitchFamily="34" charset="0"/>
              </a:rPr>
              <a:t>mechanizmów różnicowych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1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altLang="pl-PL" sz="2800" dirty="0"/>
          </a:p>
          <a:p>
            <a:pPr algn="ctr"/>
            <a:endParaRPr lang="pl-PL" altLang="pl-PL" sz="2800" dirty="0"/>
          </a:p>
        </p:txBody>
      </p:sp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71625"/>
            <a:ext cx="9144000" cy="4883150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Blokady </a:t>
            </a:r>
            <a:r>
              <a:rPr lang="pl-PL" altLang="pl-PL" sz="2400" b="1" dirty="0">
                <a:latin typeface="Arial" panose="020B0604020202020204" pitchFamily="34" charset="0"/>
              </a:rPr>
              <a:t>mechanizmów różnicowych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mechanizmów różnicowych powinny być włączane przez kierowcę tylko doraźnie, aby nie doszło do przeciążenia i zniszczenia elementów doprowadzających moment obrotowy do kół, np. półosi.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Po wjechaniu na nawierzchnię o dobrej przyczepności należy niezwłocznie wyłączyć blokadę.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Blokady należy włączać przy zatrzymanym pojeździe, chyba że producent dopuszcza możliwość włączenia podczas jazdy (tylko wtedy, gdy pojazd wolno się toczy).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Blokad nie wolno włączać w przypadku buksowania kół.</a:t>
            </a:r>
          </a:p>
        </p:txBody>
      </p:sp>
      <p:pic>
        <p:nvPicPr>
          <p:cNvPr id="142348" name="Picture 12" descr="Piktogramy 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7368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048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międzyosiow</a:t>
            </a:r>
            <a:r>
              <a:rPr lang="pl-PL" altLang="pl-PL">
                <a:latin typeface="Times New Roman" panose="02020603050405020304" pitchFamily="18" charset="0"/>
              </a:rPr>
              <a:t>ej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 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podłużn</a:t>
            </a:r>
            <a:r>
              <a:rPr lang="pl-PL" altLang="pl-PL">
                <a:latin typeface="Times New Roman" panose="02020603050405020304" pitchFamily="18" charset="0"/>
              </a:rPr>
              <a:t>ej) 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6705600" y="5257800"/>
            <a:ext cx="2209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symbol blokady 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międzykołowe</a:t>
            </a:r>
            <a:r>
              <a:rPr lang="pl-PL" altLang="pl-PL">
                <a:latin typeface="Times New Roman" panose="02020603050405020304" pitchFamily="18" charset="0"/>
              </a:rPr>
              <a:t>j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>
                <a:latin typeface="Times New Roman" panose="02020603050405020304" pitchFamily="18" charset="0"/>
              </a:rPr>
              <a:t>(</a:t>
            </a: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poprzeczne</a:t>
            </a:r>
            <a:r>
              <a:rPr lang="pl-PL" altLang="pl-PL">
                <a:latin typeface="Times New Roman" panose="02020603050405020304" pitchFamily="18" charset="0"/>
              </a:rPr>
              <a:t>j)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2514600" y="57912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>
            <a:off x="5867400" y="57912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016" y="1507332"/>
            <a:ext cx="8839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Typy wciągarek stosowanych w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samochodach pożarniczych</a:t>
            </a:r>
            <a:r>
              <a:rPr lang="pl-PL" altLang="pl-PL" sz="2400" dirty="0">
                <a:latin typeface="Arial" panose="020B0604020202020204" pitchFamily="34" charset="0"/>
              </a:rPr>
              <a:t>: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o napędzie elektrycznym (głównie w samochodach </a:t>
            </a:r>
            <a:r>
              <a:rPr lang="pl-PL" altLang="pl-PL" sz="2400" dirty="0">
                <a:latin typeface="Arial" panose="020B0604020202020204" pitchFamily="34" charset="0"/>
              </a:rPr>
              <a:t>	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ratowniczo-gaśniczych</a:t>
            </a:r>
            <a:r>
              <a:rPr lang="pl-PL" altLang="pl-PL" sz="2400" dirty="0">
                <a:latin typeface="Arial" panose="020B0604020202020204" pitchFamily="34" charset="0"/>
              </a:rPr>
              <a:t> i lekkich ratownictwa technicznego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mechaniczne napędzane od silnika (STAR 266)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wciągarki hydrauliczne, stosowane głównie w średnich i 	  	 ciężkich samochodach ratownictwa technicznego.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b="1" dirty="0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314700" y="248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76133" name="Picture 5" descr="IMG_1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2" y="4221088"/>
            <a:ext cx="3077288" cy="24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7" descr="IMG_1466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4" y="4222868"/>
            <a:ext cx="2609005" cy="1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160522" y="6229177"/>
            <a:ext cx="253567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>
                <a:latin typeface="Times New Roman" panose="02020603050405020304" pitchFamily="18" charset="0"/>
              </a:rPr>
              <a:t>wciągarka elektryczna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971600" y="4221088"/>
            <a:ext cx="2990800" cy="24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160522" y="4222868"/>
            <a:ext cx="2535678" cy="187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3814155" y="5195020"/>
            <a:ext cx="1346365" cy="74857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484784"/>
            <a:ext cx="8810625" cy="2583979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Lina wciągarki powinna być prowadzona prostopadle do osi bębna.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Długa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praca przy większym odchyleniu liny powoduje układanie się liny z jednej strony bębna, co może spowodować zaklinowanie się liny, zniszczenie liny lub wciągarki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b="1" dirty="0"/>
          </a:p>
        </p:txBody>
      </p:sp>
      <p:pic>
        <p:nvPicPr>
          <p:cNvPr id="149515" name="Picture 11" descr="Wciągarka - odchyle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05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92287"/>
            <a:ext cx="8839200" cy="846138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do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zmian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kierunku ciągnięcia.</a:t>
            </a:r>
            <a:r>
              <a:rPr lang="pl-PL" altLang="pl-PL" sz="2400" dirty="0">
                <a:cs typeface="Times New Roman" panose="02020603050405020304" pitchFamily="18" charset="0"/>
              </a:rPr>
              <a:t> </a:t>
            </a:r>
            <a:endParaRPr lang="pl-PL" altLang="pl-PL" sz="2400" b="1" dirty="0"/>
          </a:p>
        </p:txBody>
      </p:sp>
      <p:pic>
        <p:nvPicPr>
          <p:cNvPr id="178183" name="Picture 7" descr="Wciągarka - stosowanie zblocza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630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524000" y="5715000"/>
            <a:ext cx="14224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 flipV="1">
            <a:off x="1066800" y="4572000"/>
            <a:ext cx="838200" cy="1143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420019"/>
            <a:ext cx="9361040" cy="175815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Wciągarka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Zastosowanie zblocza powoduje zwiększenia siły </a:t>
            </a:r>
            <a:r>
              <a:rPr lang="pl-PL" altLang="pl-PL" sz="2400" dirty="0" smtClean="0">
                <a:latin typeface="Arial" panose="020B0604020202020204" pitchFamily="34" charset="0"/>
              </a:rPr>
              <a:t>uciągu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ok. 50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%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Prędkość </a:t>
            </a:r>
            <a:r>
              <a:rPr lang="pl-PL" altLang="pl-PL" sz="2400" dirty="0">
                <a:latin typeface="Arial" panose="020B0604020202020204" pitchFamily="34" charset="0"/>
              </a:rPr>
              <a:t>wyciągania maleje wtedy o połowę. </a:t>
            </a:r>
          </a:p>
          <a:p>
            <a:pPr marL="0" indent="0">
              <a:buFontTx/>
              <a:buNone/>
            </a:pPr>
            <a:endParaRPr lang="pl-PL" altLang="pl-PL" sz="2400" b="1" dirty="0">
              <a:latin typeface="Arial" panose="020B0604020202020204" pitchFamily="34" charset="0"/>
            </a:endParaRPr>
          </a:p>
        </p:txBody>
      </p:sp>
      <p:pic>
        <p:nvPicPr>
          <p:cNvPr id="179207" name="Picture 7" descr="Wciągarka - stosowanie zblocza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219200" y="6019800"/>
            <a:ext cx="1481138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zblocze</a:t>
            </a:r>
            <a:endParaRPr lang="pl-PL" altLang="pl-PL" b="1" dirty="0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4930775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mocowania haka (do szekli)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2743200" y="3657600"/>
            <a:ext cx="4572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H="1" flipV="1">
            <a:off x="762000" y="5029200"/>
            <a:ext cx="9906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111"/>
            <a:ext cx="9144000" cy="24905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    Podstawowe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funkcje: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transport ludzi, </a:t>
            </a:r>
            <a:r>
              <a:rPr lang="pl-PL" altLang="pl-PL" sz="2400" dirty="0">
                <a:latin typeface="Arial" panose="020B0604020202020204" pitchFamily="34" charset="0"/>
              </a:rPr>
              <a:t>sprzętu i środków gaśniczych na miejsce akcji,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2400" dirty="0">
                <a:latin typeface="Arial" panose="020B0604020202020204" pitchFamily="34" charset="0"/>
              </a:rPr>
              <a:t>prądów gaśniczych,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energi</a:t>
            </a:r>
            <a:r>
              <a:rPr lang="pl-PL" altLang="pl-PL" sz="2400" dirty="0" smtClean="0">
                <a:latin typeface="Arial" panose="020B0604020202020204" pitchFamily="34" charset="0"/>
              </a:rPr>
              <a:t>ę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hydrauliczn</a:t>
            </a:r>
            <a:r>
              <a:rPr lang="pl-PL" altLang="pl-PL" sz="2400" dirty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lub pneumatyczn</a:t>
            </a:r>
            <a:r>
              <a:rPr lang="pl-PL" altLang="pl-PL" sz="2400" dirty="0" smtClean="0"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dotarcie do </a:t>
            </a:r>
            <a:r>
              <a:rPr lang="pl-PL" altLang="pl-PL" sz="2400" dirty="0" smtClean="0">
                <a:latin typeface="Arial" panose="020B0604020202020204" pitchFamily="34" charset="0"/>
              </a:rPr>
              <a:t>poszkodowanych </a:t>
            </a:r>
            <a:r>
              <a:rPr lang="pl-PL" altLang="pl-PL" sz="2400" dirty="0">
                <a:latin typeface="Arial" panose="020B0604020202020204" pitchFamily="34" charset="0"/>
              </a:rPr>
              <a:t>i umożliwienie ewakuacji,</a:t>
            </a:r>
          </a:p>
          <a:p>
            <a:pPr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usunięcie powstałych szkód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82439" y="3153444"/>
            <a:ext cx="3747022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b="1" dirty="0"/>
              <a:t>Pojazd nie przygotowany odpowiednio do pracy może być niebezpieczny lub bezużyteczny.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0" y="1394042"/>
            <a:ext cx="89817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pl-PL" altLang="pl-PL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pl-PL" altLang="pl-PL" sz="2400" b="1" dirty="0"/>
              <a:t>Samochód pożarniczy</a:t>
            </a:r>
            <a:r>
              <a:rPr lang="pl-PL" altLang="pl-PL" sz="2400" dirty="0"/>
              <a:t> - jest </a:t>
            </a:r>
            <a:r>
              <a:rPr lang="pl-PL" altLang="pl-PL" sz="2400" dirty="0" smtClean="0"/>
              <a:t>podstawowym narzędziem </a:t>
            </a:r>
            <a:r>
              <a:rPr lang="pl-PL" altLang="pl-PL" sz="2400" dirty="0"/>
              <a:t>pracy strażaka.</a:t>
            </a:r>
            <a:br>
              <a:rPr lang="pl-PL" altLang="pl-PL" sz="2400" dirty="0"/>
            </a:br>
            <a:endParaRPr lang="pl-PL" altLang="pl-PL" sz="2400" dirty="0"/>
          </a:p>
        </p:txBody>
      </p:sp>
      <p:pic>
        <p:nvPicPr>
          <p:cNvPr id="197639" name="Picture 7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8284"/>
            <a:ext cx="4191753" cy="27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652" y="141314"/>
            <a:ext cx="6264696" cy="1252728"/>
          </a:xfrm>
        </p:spPr>
        <p:txBody>
          <a:bodyPr/>
          <a:lstStyle/>
          <a:p>
            <a:r>
              <a:rPr lang="pl-PL" altLang="pl-PL" sz="4800" dirty="0"/>
              <a:t>Samochód pożarniczy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29544"/>
            <a:ext cx="8991600" cy="1497806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Wciągarka </a:t>
            </a:r>
            <a:r>
              <a:rPr lang="pl-PL" altLang="pl-PL" sz="2000" b="1" dirty="0">
                <a:latin typeface="Arial" panose="020B0604020202020204" pitchFamily="34" charset="0"/>
              </a:rPr>
              <a:t>- </a:t>
            </a:r>
            <a:r>
              <a:rPr lang="pl-PL" altLang="pl-PL" sz="2000" dirty="0">
                <a:latin typeface="Arial" panose="020B0604020202020204" pitchFamily="34" charset="0"/>
              </a:rPr>
              <a:t>podczas obsługi wciągarki powinny być zachowane szczególne warunki bezpieczeństwa. Naprężona lina w momencie pęknięcia posiada olbrzymią siłę rażenia – przecina przeszkody znajdujące się na jej drodze.</a:t>
            </a:r>
          </a:p>
          <a:p>
            <a:pPr marL="0" indent="0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800" dirty="0"/>
          </a:p>
          <a:p>
            <a:pPr marL="0" indent="0">
              <a:buFontTx/>
              <a:buNone/>
            </a:pPr>
            <a:endParaRPr lang="pl-PL" altLang="pl-PL" sz="2400" b="1" dirty="0"/>
          </a:p>
        </p:txBody>
      </p:sp>
      <p:pic>
        <p:nvPicPr>
          <p:cNvPr id="180230" name="Picture 6" descr="Wciągarka - urwanie liny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9538"/>
            <a:ext cx="6477000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638800" y="5715000"/>
            <a:ext cx="320040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potencjalne pole rażenia zerwanej liny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 flipV="1">
            <a:off x="3886200" y="6019800"/>
            <a:ext cx="17526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5302250" y="2495550"/>
            <a:ext cx="268446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wektor prędkości zerwanej liny</a:t>
            </a:r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2133600" y="2743200"/>
            <a:ext cx="3124200" cy="1752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228600" y="5486400"/>
            <a:ext cx="1501775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punkt pęknięcia liny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flipV="1">
            <a:off x="990600" y="4800600"/>
            <a:ext cx="6096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53344"/>
            <a:ext cx="8763000" cy="3263106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W samochodach pożarniczych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stos</a:t>
            </a:r>
            <a:r>
              <a:rPr lang="pl-PL" altLang="pl-PL" sz="2400" dirty="0">
                <a:latin typeface="Arial" panose="020B0604020202020204" pitchFamily="34" charset="0"/>
              </a:rPr>
              <a:t>uje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pl-PL" altLang="pl-PL" sz="2400" dirty="0">
                <a:latin typeface="Arial" panose="020B0604020202020204" pitchFamily="34" charset="0"/>
              </a:rPr>
              <a:t>ię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powietrzne urządzenia grzewcze pracujące niezależnie od pracy silnika.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Do podgrzewania powietrza jest wykorzystywane ciepło ze spalania paliwa</a:t>
            </a:r>
            <a:r>
              <a:rPr lang="pl-PL" altLang="pl-PL" sz="2400" dirty="0">
                <a:latin typeface="Arial" panose="020B0604020202020204" pitchFamily="34" charset="0"/>
              </a:rPr>
              <a:t>, podawanego ze zbiornika samochodu do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komor</a:t>
            </a:r>
            <a:r>
              <a:rPr lang="pl-PL" altLang="pl-PL" sz="2400" dirty="0">
                <a:latin typeface="Arial" panose="020B0604020202020204" pitchFamily="34" charset="0"/>
              </a:rPr>
              <a:t>y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spalania</a:t>
            </a:r>
            <a:r>
              <a:rPr lang="pl-PL" altLang="pl-PL" sz="2400" dirty="0">
                <a:latin typeface="Arial" panose="020B0604020202020204" pitchFamily="34" charset="0"/>
              </a:rPr>
              <a:t> urządzenia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. Komora znajduje się w użebrowanym wymienniku ciepła. Powietrze przepływa przez wymiennik, ogrzewa się i jest kierowane do kabiny lub przedziału autopompy.</a:t>
            </a:r>
          </a:p>
          <a:p>
            <a:pPr marL="0" indent="0">
              <a:buFontTx/>
              <a:buNone/>
              <a:tabLst>
                <a:tab pos="187325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81254" name="Picture 6" descr="Webast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857250" y="4495800"/>
            <a:ext cx="333375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niezależne ogrzewanie </a:t>
            </a:r>
            <a:br>
              <a:rPr lang="pl-PL" altLang="pl-PL" sz="2000" b="1" dirty="0"/>
            </a:br>
            <a:r>
              <a:rPr lang="pl-PL" altLang="pl-PL" sz="2000" b="1" dirty="0"/>
              <a:t>przedziału autopompy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4953000" y="41148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882650" y="5867400"/>
            <a:ext cx="330835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 dirty="0"/>
              <a:t>odprowadzenie spalin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191000" y="5029200"/>
            <a:ext cx="1676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4191000" y="6096000"/>
            <a:ext cx="914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00808"/>
            <a:ext cx="8763000" cy="2871192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Niezależne </a:t>
            </a:r>
            <a:r>
              <a:rPr lang="pl-PL" altLang="pl-PL" sz="2400" b="1" dirty="0">
                <a:latin typeface="Arial" panose="020B0604020202020204" pitchFamily="34" charset="0"/>
              </a:rPr>
              <a:t>ogrzewanie kabiny i przedziału autopompy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zasady bezpieczeństwa przy obsłudze urządzeń: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przy tankowaniu zbiornika paliwa samochodu urządzenie 	   	 powinno być wyłączone i wychłodzone,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w pobliżu urządzenia zabrania się przechowywania 	   	  	 jakichkolwiek przedmiotów (występowanie wysokiej 	  	 	 temperatury),</a:t>
            </a:r>
          </a:p>
          <a:p>
            <a:pPr marL="0" indent="0">
              <a:lnSpc>
                <a:spcPct val="90000"/>
              </a:lnSpc>
              <a:buFontTx/>
              <a:buBlip>
                <a:blip r:embed="rId2"/>
              </a:buBlip>
              <a:tabLst>
                <a:tab pos="1873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eksploatacja urządzeń w garażach i pomieszczeniach </a:t>
            </a:r>
            <a:r>
              <a:rPr lang="pl-PL" altLang="pl-PL" sz="2400" dirty="0" smtClean="0">
                <a:latin typeface="Arial" panose="020B0604020202020204" pitchFamily="34" charset="0"/>
              </a:rPr>
              <a:t>zamkniętych   	 jest </a:t>
            </a:r>
            <a:r>
              <a:rPr lang="pl-PL" altLang="pl-PL" sz="2400" dirty="0">
                <a:latin typeface="Arial" panose="020B0604020202020204" pitchFamily="34" charset="0"/>
              </a:rPr>
              <a:t>zabroniona.</a:t>
            </a:r>
          </a:p>
        </p:txBody>
      </p:sp>
      <p:pic>
        <p:nvPicPr>
          <p:cNvPr id="177162" name="Picture 10" descr="Webasto - sterow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4290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029200" y="44958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bsługa wyposażenia pożarniczego </a:t>
            </a:r>
            <a:b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urządzeń dodatkowych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327543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/>
              <a:t>Zabrania się przechowywania materiałów pędnych i smarów w garażach, pomieszczeniach piwnicznych, na poddaszach i strychach oraz w obrębie klatek schodowych, korytarzy i w innych pomieszczeniach </a:t>
            </a:r>
            <a:r>
              <a:rPr lang="pl-PL" altLang="pl-PL" sz="2400" dirty="0" smtClean="0"/>
              <a:t>ogólnodostępnych.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Paliwa</a:t>
            </a:r>
            <a:r>
              <a:rPr lang="pl-PL" altLang="pl-PL" sz="2400" dirty="0"/>
              <a:t>, oleje i smary powinny być przechowywane w wolno stojących magazynach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pobliżu lub na ścianie obiektu powinien znajdować się dobrze widoczny znak „Zakaz palenia i używania otwartego ognia</a:t>
            </a:r>
            <a:r>
              <a:rPr lang="pl-PL" altLang="pl-PL" sz="2400" dirty="0" smtClean="0"/>
              <a:t>”.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pomieszczeniu musi być sprawna wentylacja grawitacyjna</a:t>
            </a:r>
            <a:r>
              <a:rPr lang="pl-PL" altLang="pl-PL" sz="2400" dirty="0" smtClean="0"/>
              <a:t>. </a:t>
            </a:r>
          </a:p>
          <a:p>
            <a:pPr marL="342900" indent="-342900">
              <a:lnSpc>
                <a:spcPct val="80000"/>
              </a:lnSpc>
              <a:tabLst>
                <a:tab pos="288925" algn="l"/>
              </a:tabLst>
            </a:pPr>
            <a:r>
              <a:rPr lang="pl-PL" altLang="pl-PL" sz="2400" dirty="0" smtClean="0"/>
              <a:t>Pomieszczenie </a:t>
            </a:r>
            <a:r>
              <a:rPr lang="pl-PL" altLang="pl-PL" sz="2400" dirty="0"/>
              <a:t>magazynu powinno posiadać oświetlenie </a:t>
            </a:r>
            <a:br>
              <a:rPr lang="pl-PL" altLang="pl-PL" sz="2400" dirty="0"/>
            </a:br>
            <a:r>
              <a:rPr lang="pl-PL" altLang="pl-PL" sz="2400" dirty="0" smtClean="0"/>
              <a:t>i </a:t>
            </a:r>
            <a:r>
              <a:rPr lang="pl-PL" altLang="pl-PL" sz="2400" dirty="0"/>
              <a:t>wyłączniki tego oświetlenia dostępne z zewnątrz.</a:t>
            </a:r>
          </a:p>
          <a:p>
            <a:pPr marL="3175" indent="-3175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r>
              <a:rPr lang="pl-PL" altLang="pl-PL" sz="2400" dirty="0"/>
              <a:t>	</a:t>
            </a:r>
            <a:endParaRPr lang="pl-PL" altLang="pl-PL" sz="2400" b="1" dirty="0"/>
          </a:p>
          <a:p>
            <a:pPr marL="3175" indent="-3175" algn="ctr">
              <a:lnSpc>
                <a:spcPct val="80000"/>
              </a:lnSpc>
              <a:buFontTx/>
              <a:buNone/>
              <a:tabLst>
                <a:tab pos="288925" algn="l"/>
              </a:tabLst>
            </a:pPr>
            <a:endParaRPr lang="pl-PL" altLang="pl-PL" sz="2400" b="1" dirty="0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0050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50534" name="Picture 6" descr="BA00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8250"/>
            <a:ext cx="22860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paliw </a:t>
            </a:r>
            <a:r>
              <a:rPr lang="pl-PL" altLang="pl-PL" sz="2800" dirty="0">
                <a:latin typeface="Arial" panose="020B0604020202020204" pitchFamily="34" charset="0"/>
              </a:rPr>
              <a:t>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-32196" y="1311327"/>
            <a:ext cx="8281044" cy="42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-3175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76400" indent="-5334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24100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956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67100" indent="-3810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243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3815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387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295900" indent="-3810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/>
              <a:t>	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W pomieszczeniu powinny znajdować się gaśnice oraz 	instrukcje 	bezpieczeństwa, umieszczone w łatwo 	dostępnym i w dobrze widocznym miejscu.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Drzwi magazynu powinny być wykonane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z materiału niepalnego i otwierać się na zewnątrz.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Podłoga powinna być wykonana z materiału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ogniotrwałego i nieiskrzącego.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Materiały niebezpieczne pożarowo należy przechowywać 	wyłącznie w pojemnikach wykonanych z materiałów co  	najmniej trudno zapalnych, odprowadzających ładunki                        	elektryczności statycznej, posiadających szczelne 	zamknięcie i zabezpieczonych przed stłuczeniem.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	Narzędzia do otwierania naczyń z paliwem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powinny być wykonane z materiału nieiskrzącego.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pl-PL" altLang="pl-PL" sz="1800" b="1" dirty="0"/>
          </a:p>
        </p:txBody>
      </p:sp>
      <p:pic>
        <p:nvPicPr>
          <p:cNvPr id="182278" name="Picture 6" descr="gaśnice - f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69" y="2065363"/>
            <a:ext cx="15589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7" descr="http://www.strazakbhp.pl/zdjecia/db/006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55" y="4869160"/>
            <a:ext cx="1336961" cy="1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zasady przechowywania paliw i </a:t>
            </a:r>
            <a:r>
              <a:rPr lang="pl-PL" altLang="pl-PL" sz="2800" dirty="0" smtClean="0">
                <a:latin typeface="Arial" panose="020B0604020202020204" pitchFamily="34" charset="0"/>
              </a:rPr>
              <a:t>smarów</a:t>
            </a:r>
            <a:endParaRPr lang="pl-PL" altLang="pl-PL" sz="2800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określić zasady obsługi samochodów pożarniczych;</a:t>
            </a:r>
          </a:p>
          <a:p>
            <a:pPr lvl="0"/>
            <a:r>
              <a:rPr lang="pl-PL" dirty="0"/>
              <a:t>określić warunki gwarancji i użytkowania samochodu, czasookresy przeglądów gwarancyjnych i badań technicznych;</a:t>
            </a:r>
          </a:p>
          <a:p>
            <a:pPr lvl="0"/>
            <a:r>
              <a:rPr lang="pl-PL" dirty="0"/>
              <a:t>obsłużyć techniczne wyposażenie sprzętu dodatkowego (instalacja wodno-pianowa, nagrzewnica, wyciągarka, blokada mostu itp.);</a:t>
            </a:r>
          </a:p>
          <a:p>
            <a:pPr lvl="0"/>
            <a:r>
              <a:rPr lang="pl-PL" dirty="0"/>
              <a:t>wymienić zasady przechowywania paliw i smarów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7504" y="1340768"/>
            <a:ext cx="885698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Kaliciecki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H.: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Podręcznik kierowcy mechanika straży pożarnych.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Instytut Wydawniczy CRZZ, Warszawa 1977.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samochodowe. Samochody ciężarowe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WKŁ, Warszawa 2006.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Rozporządzenie Ministra Spraw Wewnętrznych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 Administracji w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sprawie ochrony przeciwpożarowej budynków, innych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obiektów budowlanych i terenów.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PowerWinch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Instrukcja obsługi. Wyciągarki elektryczne prądu stałego. Model PW 45. </a:t>
            </a: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 err="1">
                <a:latin typeface="Arial" panose="020B0604020202020204" pitchFamily="34" charset="0"/>
                <a:cs typeface="Times New Roman" panose="02020603050405020304" pitchFamily="18" charset="0"/>
              </a:rPr>
              <a:t>SuperWinch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. Mały podręcznik bezpieczeństwa i technik pracy </a:t>
            </a:r>
            <a:r>
              <a:rPr lang="pl-PL" altLang="pl-PL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wyciągarką. </a:t>
            </a: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Obsługa oraz serwis – Podręcznik - NH20.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/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3333FF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pl-PL" altLang="pl-PL" b="1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Samochód gaśniczy JELCZ 010/014, 010R/014R. Instrukcja użytkowania</a:t>
            </a:r>
            <a:r>
              <a:rPr lang="pl-PL" altLang="pl-PL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Zakłady Samochodowe „JELCZ” S.A. </a:t>
            </a:r>
            <a:r>
              <a:rPr lang="pl-PL" altLang="pl-PL" i="1" dirty="0">
                <a:latin typeface="Arial" panose="020B0604020202020204" pitchFamily="34" charset="0"/>
              </a:rPr>
              <a:t>Instrukcja obsługi podwozia samochodu ciężarowego P-422DS, P-442DS.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11 - 	Karta katalogowa </a:t>
            </a:r>
            <a:r>
              <a:rPr lang="pl-PL" altLang="pl-PL" dirty="0" err="1">
                <a:latin typeface="Arial" panose="020B0604020202020204" pitchFamily="34" charset="0"/>
              </a:rPr>
              <a:t>Rosenbauer</a:t>
            </a:r>
            <a:r>
              <a:rPr lang="pl-PL" altLang="pl-PL" dirty="0">
                <a:latin typeface="Arial" panose="020B0604020202020204" pitchFamily="34" charset="0"/>
              </a:rPr>
              <a:t> - pompa NH 20.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Prochowski L., Żuchowski A.: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Pojazdy 			   samochodowe. Samochody ci</a:t>
            </a:r>
            <a:r>
              <a:rPr lang="pl-PL" altLang="pl-PL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ę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żarowe</a:t>
            </a:r>
            <a:r>
              <a:rPr lang="pl-PL" altLang="pl-PL" i="1" dirty="0">
                <a:latin typeface="Arial" panose="020B0604020202020204" pitchFamily="34" charset="0"/>
              </a:rPr>
              <a:t> </a:t>
            </a:r>
            <a:r>
              <a:rPr lang="pl-PL" altLang="pl-PL" i="1" dirty="0">
                <a:latin typeface="Arial" panose="020B0604020202020204" pitchFamily="34" charset="0"/>
                <a:cs typeface="Times New Roman" panose="02020603050405020304" pitchFamily="18" charset="0"/>
              </a:rPr>
              <a:t>i autobusy.</a:t>
            </a:r>
            <a:r>
              <a:rPr lang="pl-PL" altLang="pl-PL" i="1" dirty="0">
                <a:latin typeface="Arial" panose="020B0604020202020204" pitchFamily="34" charset="0"/>
              </a:rPr>
              <a:t> 		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WKŁ, Warszawa 2006.</a:t>
            </a: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DANE ŹRÓDŁOWE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87" y="1463675"/>
            <a:ext cx="9022388" cy="26114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Użytkownik </a:t>
            </a:r>
            <a:r>
              <a:rPr lang="pl-PL" altLang="pl-PL" sz="2000" dirty="0">
                <a:latin typeface="Arial" panose="020B0604020202020204" pitchFamily="34" charset="0"/>
              </a:rPr>
              <a:t>samochodu pożarniczego powinien:</a:t>
            </a: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wykorzystywać </a:t>
            </a:r>
            <a:r>
              <a:rPr lang="pl-PL" altLang="pl-PL" sz="2000" dirty="0">
                <a:latin typeface="Arial" panose="020B0604020202020204" pitchFamily="34" charset="0"/>
              </a:rPr>
              <a:t>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przeznaczeniem</a:t>
            </a:r>
            <a:r>
              <a:rPr lang="pl-PL" altLang="pl-PL" sz="2000" dirty="0">
                <a:latin typeface="Arial" panose="020B0604020202020204" pitchFamily="34" charset="0"/>
              </a:rPr>
              <a:t> 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stosowa</a:t>
            </a:r>
            <a:r>
              <a:rPr lang="pl-PL" altLang="pl-PL" sz="2000" dirty="0">
                <a:latin typeface="Arial" panose="020B0604020202020204" pitchFamily="34" charset="0"/>
              </a:rPr>
              <a:t>ć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si</a:t>
            </a:r>
            <a:r>
              <a:rPr lang="pl-PL" altLang="pl-PL" sz="2000" dirty="0">
                <a:latin typeface="Arial" panose="020B0604020202020204" pitchFamily="34" charset="0"/>
              </a:rPr>
              <a:t>ę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zaleceń podanych w instrukcji </a:t>
            </a:r>
            <a:r>
              <a:rPr lang="pl-PL" altLang="pl-PL" sz="2000" dirty="0">
                <a:latin typeface="Arial" panose="020B0604020202020204" pitchFamily="34" charset="0"/>
              </a:rPr>
              <a:t>(instrukcjach)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obsługi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342900" indent="-342900" algn="just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starannie 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terminowo wykonywać </a:t>
            </a:r>
            <a:r>
              <a:rPr lang="pl-PL" altLang="pl-PL" sz="2000" dirty="0">
                <a:latin typeface="Arial" panose="020B0604020202020204" pitchFamily="34" charset="0"/>
              </a:rPr>
              <a:t>czynności obsługowe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przegl</a:t>
            </a:r>
            <a:r>
              <a:rPr lang="pl-PL" altLang="pl-PL" sz="2000" dirty="0">
                <a:latin typeface="Arial" panose="020B0604020202020204" pitchFamily="34" charset="0"/>
              </a:rPr>
              <a:t>ą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dy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stosować </a:t>
            </a:r>
            <a:r>
              <a:rPr lang="pl-PL" altLang="pl-PL" sz="2000" dirty="0">
                <a:latin typeface="Arial" panose="020B0604020202020204" pitchFamily="34" charset="0"/>
              </a:rPr>
              <a:t>materiały eksploatacyjne i ich wymiany zgodnie z  </a:t>
            </a:r>
            <a:r>
              <a:rPr lang="pl-PL" altLang="pl-PL" sz="2000" dirty="0" smtClean="0">
                <a:latin typeface="Arial" panose="020B0604020202020204" pitchFamily="34" charset="0"/>
              </a:rPr>
              <a:t>zaleceniami </a:t>
            </a:r>
            <a:r>
              <a:rPr lang="pl-PL" altLang="pl-PL" sz="2000" dirty="0">
                <a:latin typeface="Arial" panose="020B0604020202020204" pitchFamily="34" charset="0"/>
              </a:rPr>
              <a:t>producenta,</a:t>
            </a:r>
          </a:p>
          <a:p>
            <a:pPr marL="342900" indent="-342900">
              <a:tabLst>
                <a:tab pos="187325" algn="l"/>
              </a:tabLst>
            </a:pPr>
            <a:r>
              <a:rPr lang="pl-PL" altLang="pl-PL" sz="2000" dirty="0" smtClean="0">
                <a:latin typeface="Arial" panose="020B0604020202020204" pitchFamily="34" charset="0"/>
              </a:rPr>
              <a:t>stale </a:t>
            </a:r>
            <a:r>
              <a:rPr lang="pl-PL" altLang="pl-PL" sz="2000" dirty="0">
                <a:latin typeface="Arial" panose="020B0604020202020204" pitchFamily="34" charset="0"/>
              </a:rPr>
              <a:t>troszczyć się o stan techniczny, </a:t>
            </a:r>
            <a:r>
              <a:rPr lang="pl-PL" altLang="pl-PL" sz="2000" dirty="0" smtClean="0">
                <a:latin typeface="Arial" panose="020B0604020202020204" pitchFamily="34" charset="0"/>
              </a:rPr>
              <a:t>                      </a:t>
            </a:r>
            <a:r>
              <a:rPr lang="pl-PL" altLang="pl-PL" sz="2000" dirty="0">
                <a:latin typeface="Arial" panose="020B0604020202020204" pitchFamily="34" charset="0"/>
              </a:rPr>
              <a:t>	  	 czystość </a:t>
            </a:r>
            <a:r>
              <a:rPr lang="pl-PL" altLang="pl-PL" sz="2000" dirty="0" smtClean="0">
                <a:latin typeface="Arial" panose="020B0604020202020204" pitchFamily="34" charset="0"/>
              </a:rPr>
              <a:t>i wygląd </a:t>
            </a:r>
            <a:r>
              <a:rPr lang="pl-PL" altLang="pl-PL" sz="2000" dirty="0">
                <a:latin typeface="Arial" panose="020B0604020202020204" pitchFamily="34" charset="0"/>
              </a:rPr>
              <a:t>zewnętrzny pojazdu.</a:t>
            </a:r>
            <a:r>
              <a:rPr lang="pl-PL" altLang="pl-PL" sz="2000" dirty="0"/>
              <a:t>  </a:t>
            </a:r>
          </a:p>
          <a:p>
            <a:pPr marL="0" indent="0">
              <a:buFontTx/>
              <a:buChar char="-"/>
              <a:tabLst>
                <a:tab pos="187325" algn="l"/>
              </a:tabLst>
            </a:pPr>
            <a:endParaRPr lang="pl-PL" altLang="pl-PL" sz="1800" dirty="0"/>
          </a:p>
        </p:txBody>
      </p:sp>
      <p:pic>
        <p:nvPicPr>
          <p:cNvPr id="120844" name="Picture 12" descr="Instrukcja obsługi nadwoz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99" y="4365104"/>
            <a:ext cx="3657600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6" name="Picture 14" descr="Instrukcja obsługi podwoz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00400"/>
            <a:ext cx="2574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791200" y="5029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40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82439" y="1628801"/>
            <a:ext cx="827709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ałoga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może liczyć maksymalnie taką ilość osób, jaką przewidział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producent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bowiązkiem każdej osoby jest zapięcie pasów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bezpieczeństwa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k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ierowca w czasie jazdy do </a:t>
            </a:r>
            <a:r>
              <a:rPr lang="pl-PL" altLang="pl-PL" sz="2000" dirty="0">
                <a:latin typeface="Arial" panose="020B0604020202020204" pitchFamily="34" charset="0"/>
              </a:rPr>
              <a:t>akcji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dostosować prędkość do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warunków na drodze,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drodze powrotnej, z akcji, </a:t>
            </a:r>
            <a:r>
              <a:rPr lang="pl-PL" altLang="pl-PL" sz="2000" dirty="0">
                <a:latin typeface="Arial" panose="020B0604020202020204" pitchFamily="34" charset="0"/>
              </a:rPr>
              <a:t>kierowca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powinien przestrzegać wszystkich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przepisów wynikających z prawa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o ruchu drogowym </a:t>
            </a:r>
            <a:r>
              <a:rPr lang="pl-PL" altLang="pl-PL" sz="2000" dirty="0">
                <a:latin typeface="Arial" panose="020B0604020202020204" pitchFamily="34" charset="0"/>
              </a:rPr>
              <a:t>(n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ie wolno wtedy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włączać sygnałów uprzywilejowania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oraz przekraczać dozwolonej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prędkości jazdy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dirty="0"/>
          </a:p>
        </p:txBody>
      </p:sp>
      <p:pic>
        <p:nvPicPr>
          <p:cNvPr id="163846" name="Picture 6" descr="Kabina - gaśnic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903240" cy="38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04788" y="1601924"/>
            <a:ext cx="9144000" cy="44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449263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abronione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jest dokonywanie przeróbek i wprowadzanie zmian konstrukcyjnych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zabronione jest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przeciąża</a:t>
            </a:r>
            <a:r>
              <a:rPr lang="pl-PL" altLang="pl-PL" sz="2000" dirty="0">
                <a:latin typeface="Arial" panose="020B0604020202020204" pitchFamily="34" charset="0"/>
              </a:rPr>
              <a:t>nie samochodu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np. </a:t>
            </a:r>
            <a:r>
              <a:rPr lang="pl-PL" altLang="pl-PL" sz="2000" dirty="0">
                <a:latin typeface="Arial" panose="020B0604020202020204" pitchFamily="34" charset="0"/>
              </a:rPr>
              <a:t>poprzez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wł</a:t>
            </a:r>
            <a:r>
              <a:rPr lang="pl-PL" altLang="pl-PL" sz="2000" dirty="0">
                <a:latin typeface="Arial" panose="020B0604020202020204" pitchFamily="34" charset="0"/>
              </a:rPr>
              <a:t>ożenie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dodatkowe</a:t>
            </a:r>
            <a:r>
              <a:rPr lang="pl-PL" altLang="pl-PL" sz="2000" dirty="0">
                <a:latin typeface="Arial" panose="020B0604020202020204" pitchFamily="34" charset="0"/>
              </a:rPr>
              <a:t>go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wyposażeni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czy </a:t>
            </a:r>
            <a:r>
              <a:rPr lang="pl-PL" altLang="pl-PL" sz="2000" dirty="0">
                <a:latin typeface="Arial" panose="020B0604020202020204" pitchFamily="34" charset="0"/>
              </a:rPr>
              <a:t>zamontowanie 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dodatkow</a:t>
            </a:r>
            <a:r>
              <a:rPr lang="pl-PL" altLang="pl-PL" sz="2000" dirty="0" smtClean="0">
                <a:latin typeface="Arial" panose="020B0604020202020204" pitchFamily="34" charset="0"/>
              </a:rPr>
              <a:t>ego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Przeciążenie samochodu lub przekroczenie nacisków na osie</a:t>
            </a:r>
            <a:r>
              <a:rPr lang="pl-PL" altLang="pl-PL" sz="2000" dirty="0">
                <a:latin typeface="Arial" panose="020B0604020202020204" pitchFamily="34" charset="0"/>
              </a:rPr>
              <a:t>, to: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dłuższa droga hamowania,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zmiana sterowności pojazdu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obniż</a:t>
            </a:r>
            <a:r>
              <a:rPr lang="pl-PL" altLang="pl-PL" sz="2000" dirty="0">
                <a:latin typeface="Arial" panose="020B0604020202020204" pitchFamily="34" charset="0"/>
              </a:rPr>
              <a:t>enie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trwałoś</a:t>
            </a:r>
            <a:r>
              <a:rPr lang="pl-PL" altLang="pl-PL" sz="2000" dirty="0">
                <a:latin typeface="Arial" panose="020B0604020202020204" pitchFamily="34" charset="0"/>
              </a:rPr>
              <a:t>ci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elementów nośnych </a:t>
            </a:r>
            <a:r>
              <a:rPr lang="pl-PL" altLang="pl-PL" sz="2000" dirty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podzespołów.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r>
              <a:rPr lang="pl-PL" altLang="pl-PL" sz="2000" dirty="0"/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l-PL" altLang="pl-PL" sz="2000" dirty="0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4191000" y="3276600"/>
            <a:ext cx="1905000" cy="1143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64873" name="Picture 9" descr="Tabliczka identyfikacyjna podwozia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24200"/>
            <a:ext cx="4820904" cy="23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5004048" y="3677326"/>
            <a:ext cx="15240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Podstawowe warunki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użytkowania samochodu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88764" y="1556792"/>
            <a:ext cx="87630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Podział czynności obsługowych: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przygotowanie samochodu do jazdy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(obsługa codzienna - OC),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okresowe czynności obsługowe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(przegląd gwarancyjny - PG,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obsługa techniczna - OT-1                                                         	 i OT-2),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obsługi sezonowe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 (letnia - OL i zimowa - OZ)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</p:txBody>
      </p:sp>
      <p:pic>
        <p:nvPicPr>
          <p:cNvPr id="175111" name="Picture 7" descr="Kabina podniesi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18" y="2636912"/>
            <a:ext cx="3380531" cy="3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Obsługa techniczna </a:t>
            </a:r>
            <a:r>
              <a:rPr lang="pl-PL" altLang="pl-PL" sz="2800" dirty="0" smtClean="0">
                <a:latin typeface="Arial" panose="020B0604020202020204" pitchFamily="34" charset="0"/>
              </a:rPr>
              <a:t>pojazdu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43624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ramach obsługi codziennej należy: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czystość pojazdu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(ewentualnie wyczyścić i umyć)</a:t>
            </a:r>
            <a:r>
              <a:rPr lang="pl-PL" altLang="pl-PL" dirty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 sprawdzić poziom paliwa w zbiorniku i ewentualnie dopełnić,</a:t>
            </a:r>
          </a:p>
        </p:txBody>
      </p:sp>
      <p:pic>
        <p:nvPicPr>
          <p:cNvPr id="166933" name="Picture 21" descr="IMG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036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33400" y="37737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olejem napędowym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533400" y="537396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zbiornik z AdBlue (silniki Euro 4)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3962400" y="324036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4" name="Rectangle 32"/>
          <p:cNvSpPr>
            <a:spLocks noChangeArrowheads="1"/>
          </p:cNvSpPr>
          <p:nvPr/>
        </p:nvSpPr>
        <p:spPr bwMode="auto">
          <a:xfrm>
            <a:off x="3962400" y="3240360"/>
            <a:ext cx="4495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3124200" y="4230960"/>
            <a:ext cx="2057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V="1">
            <a:off x="3124200" y="5450160"/>
            <a:ext cx="47244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1565393"/>
            <a:ext cx="899160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dirty="0" smtClean="0">
                <a:latin typeface="Arial" panose="020B0604020202020204" pitchFamily="34" charset="0"/>
              </a:rPr>
              <a:t>skontrolować </a:t>
            </a:r>
            <a:r>
              <a:rPr lang="pl-PL" altLang="pl-PL" dirty="0">
                <a:latin typeface="Arial" panose="020B0604020202020204" pitchFamily="34" charset="0"/>
              </a:rPr>
              <a:t>i ewentualnie uzupełnić poziom oleju w silniku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i pompie wtryskowej,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skontrolować i ewentualnie uzupełnić poziom cieczy chłodzącej </a:t>
            </a: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szczelność układu chłodzenia silnika,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pl-PL" altLang="pl-PL" dirty="0">
                <a:latin typeface="Arial" panose="020B0604020202020204" pitchFamily="34" charset="0"/>
              </a:rPr>
              <a:t>sprawdzić poziom </a:t>
            </a:r>
            <a:r>
              <a:rPr lang="pl-PL" altLang="pl-PL" dirty="0" smtClean="0">
                <a:latin typeface="Arial" panose="020B0604020202020204" pitchFamily="34" charset="0"/>
              </a:rPr>
              <a:t>innych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płynów </a:t>
            </a:r>
            <a:r>
              <a:rPr lang="pl-PL" altLang="pl-PL" dirty="0">
                <a:latin typeface="Arial" panose="020B0604020202020204" pitchFamily="34" charset="0"/>
              </a:rPr>
              <a:t>eksploatacyjnych </a:t>
            </a:r>
            <a:r>
              <a:rPr lang="pl-PL" altLang="pl-PL" dirty="0" smtClean="0">
                <a:latin typeface="Arial" panose="020B0604020202020204" pitchFamily="34" charset="0"/>
              </a:rPr>
              <a:t/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w </a:t>
            </a:r>
            <a:r>
              <a:rPr lang="pl-PL" altLang="pl-PL" dirty="0">
                <a:latin typeface="Arial" panose="020B0604020202020204" pitchFamily="34" charset="0"/>
              </a:rPr>
              <a:t>zbiornikach,</a:t>
            </a:r>
          </a:p>
        </p:txBody>
      </p:sp>
      <p:pic>
        <p:nvPicPr>
          <p:cNvPr id="169990" name="Picture 6" descr="Zbiorniki płyn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5836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4596705" y="4441511"/>
            <a:ext cx="457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5968305" y="4441511"/>
            <a:ext cx="5334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8178105" y="4212911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V="1">
            <a:off x="7492305" y="4517711"/>
            <a:ext cx="4572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4285555" y="3476311"/>
            <a:ext cx="4572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Przygotowanie samochodu do jazdy             (obsługa codzienna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1692</TotalTime>
  <Words>1597</Words>
  <Application>Microsoft Office PowerPoint</Application>
  <PresentationFormat>Pokaz na ekranie (4:3)</PresentationFormat>
  <Paragraphs>342</Paragraphs>
  <Slides>37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5 Obsługa techniczna samochodów pożarniczych</vt:lpstr>
      <vt:lpstr>MATERIAŁ NAUCZANIA</vt:lpstr>
      <vt:lpstr>Samochód pożarniczy</vt:lpstr>
      <vt:lpstr>Podstawowe warunki  użytkowania samochodu</vt:lpstr>
      <vt:lpstr>Podstawowe warunki  użytkowania samochodu</vt:lpstr>
      <vt:lpstr>Podstawowe warunki  użytkowania samochodu</vt:lpstr>
      <vt:lpstr>Obsługa techniczna pojazdu</vt:lpstr>
      <vt:lpstr>Przygotowanie samochodu do jazdy               (obsługa codzienna)</vt:lpstr>
      <vt:lpstr>Przygotowanie samochodu do jazdy             (obsługa codzienna)</vt:lpstr>
      <vt:lpstr>Prezentacja programu PowerPoint</vt:lpstr>
      <vt:lpstr>Przygotowanie samochodu do jazdy             (obsługa codzienna)</vt:lpstr>
      <vt:lpstr>Przygotowanie samochodu do jazdy             (obsługa codzienna) AUTOPOMPA:</vt:lpstr>
      <vt:lpstr>Przygotowanie samochodu do jazdy             (obsługa codzienna) NADWOZIE I WYPOSAŻENIE POŻARNICZE:</vt:lpstr>
      <vt:lpstr>Prezentacja programu PowerPoint</vt:lpstr>
      <vt:lpstr>Obsługa wyposażenia pożarniczego  i urządzeń dodatkowych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Szczelność układu wodno-pianowego  (próba szczelności „na sucho”) </vt:lpstr>
      <vt:lpstr>Obsługa wyposażenia pożarniczego  i urządzeń dodatkowych</vt:lpstr>
      <vt:lpstr>Prezentacja programu PowerPoint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Obsługa wyposażenia pożarniczego  i urządzeń dodatkowych</vt:lpstr>
      <vt:lpstr>Podstawowe zasady przechowywania  paliw i smarów</vt:lpstr>
      <vt:lpstr>Prezentacja programu PowerPoint</vt:lpstr>
      <vt:lpstr>CELE  SZCZEGÓŁOWE</vt:lpstr>
      <vt:lpstr>DANE ŹRÓDŁOWE</vt:lpstr>
      <vt:lpstr>DANE ŹRÓDŁOWE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210</cp:revision>
  <dcterms:created xsi:type="dcterms:W3CDTF">2014-03-01T12:20:49Z</dcterms:created>
  <dcterms:modified xsi:type="dcterms:W3CDTF">2016-05-25T11:41:34Z</dcterms:modified>
</cp:coreProperties>
</file>