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63" r:id="rId2"/>
    <p:sldId id="276" r:id="rId3"/>
    <p:sldId id="262" r:id="rId4"/>
    <p:sldId id="267" r:id="rId5"/>
    <p:sldId id="268" r:id="rId6"/>
    <p:sldId id="269" r:id="rId7"/>
    <p:sldId id="275" r:id="rId8"/>
    <p:sldId id="272" r:id="rId9"/>
    <p:sldId id="281" r:id="rId10"/>
    <p:sldId id="266" r:id="rId11"/>
    <p:sldId id="280" r:id="rId12"/>
    <p:sldId id="288" r:id="rId13"/>
    <p:sldId id="273" r:id="rId14"/>
    <p:sldId id="274" r:id="rId15"/>
    <p:sldId id="279" r:id="rId16"/>
    <p:sldId id="271" r:id="rId17"/>
    <p:sldId id="278" r:id="rId18"/>
    <p:sldId id="283" r:id="rId19"/>
    <p:sldId id="282" r:id="rId20"/>
    <p:sldId id="277" r:id="rId21"/>
    <p:sldId id="285" r:id="rId22"/>
    <p:sldId id="284" r:id="rId23"/>
    <p:sldId id="286" r:id="rId24"/>
    <p:sldId id="296" r:id="rId25"/>
    <p:sldId id="295" r:id="rId26"/>
    <p:sldId id="294" r:id="rId27"/>
    <p:sldId id="287" r:id="rId28"/>
    <p:sldId id="307" r:id="rId29"/>
    <p:sldId id="304" r:id="rId30"/>
    <p:sldId id="310" r:id="rId31"/>
    <p:sldId id="297" r:id="rId32"/>
    <p:sldId id="293" r:id="rId33"/>
    <p:sldId id="301" r:id="rId34"/>
    <p:sldId id="292" r:id="rId35"/>
    <p:sldId id="300" r:id="rId36"/>
    <p:sldId id="299" r:id="rId37"/>
    <p:sldId id="291" r:id="rId38"/>
    <p:sldId id="298" r:id="rId39"/>
    <p:sldId id="290" r:id="rId40"/>
    <p:sldId id="305" r:id="rId41"/>
    <p:sldId id="303" r:id="rId42"/>
    <p:sldId id="309" r:id="rId43"/>
    <p:sldId id="289" r:id="rId44"/>
    <p:sldId id="308" r:id="rId45"/>
    <p:sldId id="302" r:id="rId4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5" autoAdjust="0"/>
    <p:restoredTop sz="58839" autoAdjust="0"/>
  </p:normalViewPr>
  <p:slideViewPr>
    <p:cSldViewPr snapToGrid="0">
      <p:cViewPr varScale="1">
        <p:scale>
          <a:sx n="39" d="100"/>
          <a:sy n="39" d="100"/>
        </p:scale>
        <p:origin x="17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88C49-FDFA-4C17-8F9D-069223E0BCAD}" type="datetimeFigureOut">
              <a:rPr lang="pl-PL" smtClean="0"/>
              <a:t>21.02.2023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B75AE-7D27-4E11-9E3E-06B50A87DCF5}" type="slidenum">
              <a:rPr lang="pl-PL" smtClean="0"/>
              <a:t>‹#›</a:t>
            </a:fld>
            <a:endParaRPr lang="pl-PL"/>
          </a:p>
        </p:txBody>
      </p:sp>
    </p:spTree>
    <p:extLst>
      <p:ext uri="{BB962C8B-B14F-4D97-AF65-F5344CB8AC3E}">
        <p14:creationId xmlns:p14="http://schemas.microsoft.com/office/powerpoint/2010/main" val="424836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1</a:t>
            </a:fld>
            <a:endParaRPr lang="pl-PL"/>
          </a:p>
        </p:txBody>
      </p:sp>
    </p:spTree>
    <p:extLst>
      <p:ext uri="{BB962C8B-B14F-4D97-AF65-F5344CB8AC3E}">
        <p14:creationId xmlns:p14="http://schemas.microsoft.com/office/powerpoint/2010/main" val="421125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10</a:t>
            </a:fld>
            <a:endParaRPr lang="pl-PL"/>
          </a:p>
        </p:txBody>
      </p:sp>
    </p:spTree>
    <p:extLst>
      <p:ext uri="{BB962C8B-B14F-4D97-AF65-F5344CB8AC3E}">
        <p14:creationId xmlns:p14="http://schemas.microsoft.com/office/powerpoint/2010/main" val="307109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11</a:t>
            </a:fld>
            <a:endParaRPr lang="pl-PL"/>
          </a:p>
        </p:txBody>
      </p:sp>
    </p:spTree>
    <p:extLst>
      <p:ext uri="{BB962C8B-B14F-4D97-AF65-F5344CB8AC3E}">
        <p14:creationId xmlns:p14="http://schemas.microsoft.com/office/powerpoint/2010/main" val="3324413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12</a:t>
            </a:fld>
            <a:endParaRPr lang="pl-PL"/>
          </a:p>
        </p:txBody>
      </p:sp>
    </p:spTree>
    <p:extLst>
      <p:ext uri="{BB962C8B-B14F-4D97-AF65-F5344CB8AC3E}">
        <p14:creationId xmlns:p14="http://schemas.microsoft.com/office/powerpoint/2010/main" val="4283502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13</a:t>
            </a:fld>
            <a:endParaRPr lang="pl-PL"/>
          </a:p>
        </p:txBody>
      </p:sp>
    </p:spTree>
    <p:extLst>
      <p:ext uri="{BB962C8B-B14F-4D97-AF65-F5344CB8AC3E}">
        <p14:creationId xmlns:p14="http://schemas.microsoft.com/office/powerpoint/2010/main" val="232141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14</a:t>
            </a:fld>
            <a:endParaRPr lang="pl-PL"/>
          </a:p>
        </p:txBody>
      </p:sp>
    </p:spTree>
    <p:extLst>
      <p:ext uri="{BB962C8B-B14F-4D97-AF65-F5344CB8AC3E}">
        <p14:creationId xmlns:p14="http://schemas.microsoft.com/office/powerpoint/2010/main" val="255461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15</a:t>
            </a:fld>
            <a:endParaRPr lang="pl-PL"/>
          </a:p>
        </p:txBody>
      </p:sp>
    </p:spTree>
    <p:extLst>
      <p:ext uri="{BB962C8B-B14F-4D97-AF65-F5344CB8AC3E}">
        <p14:creationId xmlns:p14="http://schemas.microsoft.com/office/powerpoint/2010/main" val="2747897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16</a:t>
            </a:fld>
            <a:endParaRPr lang="pl-PL"/>
          </a:p>
        </p:txBody>
      </p:sp>
    </p:spTree>
    <p:extLst>
      <p:ext uri="{BB962C8B-B14F-4D97-AF65-F5344CB8AC3E}">
        <p14:creationId xmlns:p14="http://schemas.microsoft.com/office/powerpoint/2010/main" val="987006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b="0"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17</a:t>
            </a:fld>
            <a:endParaRPr lang="pl-PL"/>
          </a:p>
        </p:txBody>
      </p:sp>
    </p:spTree>
    <p:extLst>
      <p:ext uri="{BB962C8B-B14F-4D97-AF65-F5344CB8AC3E}">
        <p14:creationId xmlns:p14="http://schemas.microsoft.com/office/powerpoint/2010/main" val="2560997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18</a:t>
            </a:fld>
            <a:endParaRPr lang="pl-PL"/>
          </a:p>
        </p:txBody>
      </p:sp>
    </p:spTree>
    <p:extLst>
      <p:ext uri="{BB962C8B-B14F-4D97-AF65-F5344CB8AC3E}">
        <p14:creationId xmlns:p14="http://schemas.microsoft.com/office/powerpoint/2010/main" val="1591373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19</a:t>
            </a:fld>
            <a:endParaRPr lang="pl-PL"/>
          </a:p>
        </p:txBody>
      </p:sp>
    </p:spTree>
    <p:extLst>
      <p:ext uri="{BB962C8B-B14F-4D97-AF65-F5344CB8AC3E}">
        <p14:creationId xmlns:p14="http://schemas.microsoft.com/office/powerpoint/2010/main" val="244845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2</a:t>
            </a:fld>
            <a:endParaRPr lang="pl-PL"/>
          </a:p>
        </p:txBody>
      </p:sp>
    </p:spTree>
    <p:extLst>
      <p:ext uri="{BB962C8B-B14F-4D97-AF65-F5344CB8AC3E}">
        <p14:creationId xmlns:p14="http://schemas.microsoft.com/office/powerpoint/2010/main" val="1625500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20</a:t>
            </a:fld>
            <a:endParaRPr lang="pl-PL"/>
          </a:p>
        </p:txBody>
      </p:sp>
    </p:spTree>
    <p:extLst>
      <p:ext uri="{BB962C8B-B14F-4D97-AF65-F5344CB8AC3E}">
        <p14:creationId xmlns:p14="http://schemas.microsoft.com/office/powerpoint/2010/main" val="297815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21</a:t>
            </a:fld>
            <a:endParaRPr lang="pl-PL"/>
          </a:p>
        </p:txBody>
      </p:sp>
    </p:spTree>
    <p:extLst>
      <p:ext uri="{BB962C8B-B14F-4D97-AF65-F5344CB8AC3E}">
        <p14:creationId xmlns:p14="http://schemas.microsoft.com/office/powerpoint/2010/main" val="2138779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22</a:t>
            </a:fld>
            <a:endParaRPr lang="pl-PL"/>
          </a:p>
        </p:txBody>
      </p:sp>
    </p:spTree>
    <p:extLst>
      <p:ext uri="{BB962C8B-B14F-4D97-AF65-F5344CB8AC3E}">
        <p14:creationId xmlns:p14="http://schemas.microsoft.com/office/powerpoint/2010/main" val="730440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23</a:t>
            </a:fld>
            <a:endParaRPr lang="pl-PL"/>
          </a:p>
        </p:txBody>
      </p:sp>
    </p:spTree>
    <p:extLst>
      <p:ext uri="{BB962C8B-B14F-4D97-AF65-F5344CB8AC3E}">
        <p14:creationId xmlns:p14="http://schemas.microsoft.com/office/powerpoint/2010/main" val="4013226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24</a:t>
            </a:fld>
            <a:endParaRPr lang="pl-PL"/>
          </a:p>
        </p:txBody>
      </p:sp>
    </p:spTree>
    <p:extLst>
      <p:ext uri="{BB962C8B-B14F-4D97-AF65-F5344CB8AC3E}">
        <p14:creationId xmlns:p14="http://schemas.microsoft.com/office/powerpoint/2010/main" val="2659664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25</a:t>
            </a:fld>
            <a:endParaRPr lang="pl-PL"/>
          </a:p>
        </p:txBody>
      </p:sp>
    </p:spTree>
    <p:extLst>
      <p:ext uri="{BB962C8B-B14F-4D97-AF65-F5344CB8AC3E}">
        <p14:creationId xmlns:p14="http://schemas.microsoft.com/office/powerpoint/2010/main" val="4067672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26</a:t>
            </a:fld>
            <a:endParaRPr lang="pl-PL"/>
          </a:p>
        </p:txBody>
      </p:sp>
    </p:spTree>
    <p:extLst>
      <p:ext uri="{BB962C8B-B14F-4D97-AF65-F5344CB8AC3E}">
        <p14:creationId xmlns:p14="http://schemas.microsoft.com/office/powerpoint/2010/main" val="181498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27</a:t>
            </a:fld>
            <a:endParaRPr lang="pl-PL"/>
          </a:p>
        </p:txBody>
      </p:sp>
    </p:spTree>
    <p:extLst>
      <p:ext uri="{BB962C8B-B14F-4D97-AF65-F5344CB8AC3E}">
        <p14:creationId xmlns:p14="http://schemas.microsoft.com/office/powerpoint/2010/main" val="170000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28</a:t>
            </a:fld>
            <a:endParaRPr lang="pl-PL"/>
          </a:p>
        </p:txBody>
      </p:sp>
    </p:spTree>
    <p:extLst>
      <p:ext uri="{BB962C8B-B14F-4D97-AF65-F5344CB8AC3E}">
        <p14:creationId xmlns:p14="http://schemas.microsoft.com/office/powerpoint/2010/main" val="3536792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29</a:t>
            </a:fld>
            <a:endParaRPr lang="pl-PL"/>
          </a:p>
        </p:txBody>
      </p:sp>
    </p:spTree>
    <p:extLst>
      <p:ext uri="{BB962C8B-B14F-4D97-AF65-F5344CB8AC3E}">
        <p14:creationId xmlns:p14="http://schemas.microsoft.com/office/powerpoint/2010/main" val="217999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3</a:t>
            </a:fld>
            <a:endParaRPr lang="pl-PL"/>
          </a:p>
        </p:txBody>
      </p:sp>
    </p:spTree>
    <p:extLst>
      <p:ext uri="{BB962C8B-B14F-4D97-AF65-F5344CB8AC3E}">
        <p14:creationId xmlns:p14="http://schemas.microsoft.com/office/powerpoint/2010/main" val="16625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30</a:t>
            </a:fld>
            <a:endParaRPr lang="pl-PL"/>
          </a:p>
        </p:txBody>
      </p:sp>
    </p:spTree>
    <p:extLst>
      <p:ext uri="{BB962C8B-B14F-4D97-AF65-F5344CB8AC3E}">
        <p14:creationId xmlns:p14="http://schemas.microsoft.com/office/powerpoint/2010/main" val="1169346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31</a:t>
            </a:fld>
            <a:endParaRPr lang="pl-PL"/>
          </a:p>
        </p:txBody>
      </p:sp>
    </p:spTree>
    <p:extLst>
      <p:ext uri="{BB962C8B-B14F-4D97-AF65-F5344CB8AC3E}">
        <p14:creationId xmlns:p14="http://schemas.microsoft.com/office/powerpoint/2010/main" val="3953735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32</a:t>
            </a:fld>
            <a:endParaRPr lang="pl-PL"/>
          </a:p>
        </p:txBody>
      </p:sp>
    </p:spTree>
    <p:extLst>
      <p:ext uri="{BB962C8B-B14F-4D97-AF65-F5344CB8AC3E}">
        <p14:creationId xmlns:p14="http://schemas.microsoft.com/office/powerpoint/2010/main" val="1176632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33</a:t>
            </a:fld>
            <a:endParaRPr lang="pl-PL"/>
          </a:p>
        </p:txBody>
      </p:sp>
    </p:spTree>
    <p:extLst>
      <p:ext uri="{BB962C8B-B14F-4D97-AF65-F5344CB8AC3E}">
        <p14:creationId xmlns:p14="http://schemas.microsoft.com/office/powerpoint/2010/main" val="4238132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34</a:t>
            </a:fld>
            <a:endParaRPr lang="pl-PL"/>
          </a:p>
        </p:txBody>
      </p:sp>
    </p:spTree>
    <p:extLst>
      <p:ext uri="{BB962C8B-B14F-4D97-AF65-F5344CB8AC3E}">
        <p14:creationId xmlns:p14="http://schemas.microsoft.com/office/powerpoint/2010/main" val="1390268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35</a:t>
            </a:fld>
            <a:endParaRPr lang="pl-PL"/>
          </a:p>
        </p:txBody>
      </p:sp>
    </p:spTree>
    <p:extLst>
      <p:ext uri="{BB962C8B-B14F-4D97-AF65-F5344CB8AC3E}">
        <p14:creationId xmlns:p14="http://schemas.microsoft.com/office/powerpoint/2010/main" val="3523794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36</a:t>
            </a:fld>
            <a:endParaRPr lang="pl-PL"/>
          </a:p>
        </p:txBody>
      </p:sp>
    </p:spTree>
    <p:extLst>
      <p:ext uri="{BB962C8B-B14F-4D97-AF65-F5344CB8AC3E}">
        <p14:creationId xmlns:p14="http://schemas.microsoft.com/office/powerpoint/2010/main" val="1938831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37</a:t>
            </a:fld>
            <a:endParaRPr lang="pl-PL"/>
          </a:p>
        </p:txBody>
      </p:sp>
    </p:spTree>
    <p:extLst>
      <p:ext uri="{BB962C8B-B14F-4D97-AF65-F5344CB8AC3E}">
        <p14:creationId xmlns:p14="http://schemas.microsoft.com/office/powerpoint/2010/main" val="1178336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38</a:t>
            </a:fld>
            <a:endParaRPr lang="pl-PL"/>
          </a:p>
        </p:txBody>
      </p:sp>
    </p:spTree>
    <p:extLst>
      <p:ext uri="{BB962C8B-B14F-4D97-AF65-F5344CB8AC3E}">
        <p14:creationId xmlns:p14="http://schemas.microsoft.com/office/powerpoint/2010/main" val="80498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39</a:t>
            </a:fld>
            <a:endParaRPr lang="pl-PL"/>
          </a:p>
        </p:txBody>
      </p:sp>
    </p:spTree>
    <p:extLst>
      <p:ext uri="{BB962C8B-B14F-4D97-AF65-F5344CB8AC3E}">
        <p14:creationId xmlns:p14="http://schemas.microsoft.com/office/powerpoint/2010/main" val="127928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4</a:t>
            </a:fld>
            <a:endParaRPr lang="pl-PL"/>
          </a:p>
        </p:txBody>
      </p:sp>
    </p:spTree>
    <p:extLst>
      <p:ext uri="{BB962C8B-B14F-4D97-AF65-F5344CB8AC3E}">
        <p14:creationId xmlns:p14="http://schemas.microsoft.com/office/powerpoint/2010/main" val="1796882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40</a:t>
            </a:fld>
            <a:endParaRPr lang="pl-PL"/>
          </a:p>
        </p:txBody>
      </p:sp>
    </p:spTree>
    <p:extLst>
      <p:ext uri="{BB962C8B-B14F-4D97-AF65-F5344CB8AC3E}">
        <p14:creationId xmlns:p14="http://schemas.microsoft.com/office/powerpoint/2010/main" val="1802050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41</a:t>
            </a:fld>
            <a:endParaRPr lang="pl-PL"/>
          </a:p>
        </p:txBody>
      </p:sp>
    </p:spTree>
    <p:extLst>
      <p:ext uri="{BB962C8B-B14F-4D97-AF65-F5344CB8AC3E}">
        <p14:creationId xmlns:p14="http://schemas.microsoft.com/office/powerpoint/2010/main" val="3292336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42</a:t>
            </a:fld>
            <a:endParaRPr lang="pl-PL"/>
          </a:p>
        </p:txBody>
      </p:sp>
    </p:spTree>
    <p:extLst>
      <p:ext uri="{BB962C8B-B14F-4D97-AF65-F5344CB8AC3E}">
        <p14:creationId xmlns:p14="http://schemas.microsoft.com/office/powerpoint/2010/main" val="1612079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4FAB75AE-7D27-4E11-9E3E-06B50A87DCF5}" type="slidenum">
              <a:rPr lang="pl-PL" smtClean="0"/>
              <a:t>43</a:t>
            </a:fld>
            <a:endParaRPr lang="pl-PL"/>
          </a:p>
        </p:txBody>
      </p:sp>
    </p:spTree>
    <p:extLst>
      <p:ext uri="{BB962C8B-B14F-4D97-AF65-F5344CB8AC3E}">
        <p14:creationId xmlns:p14="http://schemas.microsoft.com/office/powerpoint/2010/main" val="543237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44</a:t>
            </a:fld>
            <a:endParaRPr lang="pl-PL"/>
          </a:p>
        </p:txBody>
      </p:sp>
    </p:spTree>
    <p:extLst>
      <p:ext uri="{BB962C8B-B14F-4D97-AF65-F5344CB8AC3E}">
        <p14:creationId xmlns:p14="http://schemas.microsoft.com/office/powerpoint/2010/main" val="1597468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45</a:t>
            </a:fld>
            <a:endParaRPr lang="pl-PL"/>
          </a:p>
        </p:txBody>
      </p:sp>
    </p:spTree>
    <p:extLst>
      <p:ext uri="{BB962C8B-B14F-4D97-AF65-F5344CB8AC3E}">
        <p14:creationId xmlns:p14="http://schemas.microsoft.com/office/powerpoint/2010/main" val="380998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5</a:t>
            </a:fld>
            <a:endParaRPr lang="pl-PL"/>
          </a:p>
        </p:txBody>
      </p:sp>
    </p:spTree>
    <p:extLst>
      <p:ext uri="{BB962C8B-B14F-4D97-AF65-F5344CB8AC3E}">
        <p14:creationId xmlns:p14="http://schemas.microsoft.com/office/powerpoint/2010/main" val="150332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lnSpc>
                <a:spcPct val="150000"/>
              </a:lnSpc>
              <a:buNone/>
            </a:pPr>
            <a:endParaRPr lang="pl-PL" dirty="0">
              <a:latin typeface="Lato" panose="020F0502020204030203" pitchFamily="34" charset="-18"/>
            </a:endParaRPr>
          </a:p>
        </p:txBody>
      </p:sp>
      <p:sp>
        <p:nvSpPr>
          <p:cNvPr id="4" name="Symbol zastępczy numeru slajdu 3"/>
          <p:cNvSpPr>
            <a:spLocks noGrp="1"/>
          </p:cNvSpPr>
          <p:nvPr>
            <p:ph type="sldNum" sz="quarter" idx="5"/>
          </p:nvPr>
        </p:nvSpPr>
        <p:spPr/>
        <p:txBody>
          <a:bodyPr/>
          <a:lstStyle/>
          <a:p>
            <a:fld id="{4FAB75AE-7D27-4E11-9E3E-06B50A87DCF5}" type="slidenum">
              <a:rPr lang="pl-PL" smtClean="0"/>
              <a:t>6</a:t>
            </a:fld>
            <a:endParaRPr lang="pl-PL"/>
          </a:p>
        </p:txBody>
      </p:sp>
    </p:spTree>
    <p:extLst>
      <p:ext uri="{BB962C8B-B14F-4D97-AF65-F5344CB8AC3E}">
        <p14:creationId xmlns:p14="http://schemas.microsoft.com/office/powerpoint/2010/main" val="343753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7</a:t>
            </a:fld>
            <a:endParaRPr lang="pl-PL"/>
          </a:p>
        </p:txBody>
      </p:sp>
    </p:spTree>
    <p:extLst>
      <p:ext uri="{BB962C8B-B14F-4D97-AF65-F5344CB8AC3E}">
        <p14:creationId xmlns:p14="http://schemas.microsoft.com/office/powerpoint/2010/main" val="372295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8</a:t>
            </a:fld>
            <a:endParaRPr lang="pl-PL"/>
          </a:p>
        </p:txBody>
      </p:sp>
    </p:spTree>
    <p:extLst>
      <p:ext uri="{BB962C8B-B14F-4D97-AF65-F5344CB8AC3E}">
        <p14:creationId xmlns:p14="http://schemas.microsoft.com/office/powerpoint/2010/main" val="81406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AB75AE-7D27-4E11-9E3E-06B50A87DCF5}" type="slidenum">
              <a:rPr lang="pl-PL" smtClean="0"/>
              <a:t>9</a:t>
            </a:fld>
            <a:endParaRPr lang="pl-PL"/>
          </a:p>
        </p:txBody>
      </p:sp>
    </p:spTree>
    <p:extLst>
      <p:ext uri="{BB962C8B-B14F-4D97-AF65-F5344CB8AC3E}">
        <p14:creationId xmlns:p14="http://schemas.microsoft.com/office/powerpoint/2010/main" val="423415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930B4B-7C69-48AD-7094-5CB438F575A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7771A089-BDED-538E-F42B-049DB7BEB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6411C59-8C6C-6351-0491-506A91207FB3}"/>
              </a:ext>
            </a:extLst>
          </p:cNvPr>
          <p:cNvSpPr>
            <a:spLocks noGrp="1"/>
          </p:cNvSpPr>
          <p:nvPr>
            <p:ph type="dt" sz="half" idx="10"/>
          </p:nvPr>
        </p:nvSpPr>
        <p:spPr/>
        <p:txBody>
          <a:bodyPr/>
          <a:lstStyle/>
          <a:p>
            <a:fld id="{2DDC4F92-6E76-0340-96BC-7BF4A9A20E2F}" type="datetimeFigureOut">
              <a:rPr lang="pl-PL" smtClean="0"/>
              <a:t>21.02.2023</a:t>
            </a:fld>
            <a:endParaRPr lang="pl-PL"/>
          </a:p>
        </p:txBody>
      </p:sp>
      <p:sp>
        <p:nvSpPr>
          <p:cNvPr id="5" name="Symbol zastępczy stopki 4">
            <a:extLst>
              <a:ext uri="{FF2B5EF4-FFF2-40B4-BE49-F238E27FC236}">
                <a16:creationId xmlns:a16="http://schemas.microsoft.com/office/drawing/2014/main" id="{4F85B696-9B3B-6A24-E2CE-C20956794A9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0AF7111-770C-E739-8B01-1BDB3A59A016}"/>
              </a:ext>
            </a:extLst>
          </p:cNvPr>
          <p:cNvSpPr>
            <a:spLocks noGrp="1"/>
          </p:cNvSpPr>
          <p:nvPr>
            <p:ph type="sldNum" sz="quarter" idx="12"/>
          </p:nvPr>
        </p:nvSpPr>
        <p:spPr/>
        <p:txBody>
          <a:bodyPr/>
          <a:lstStyle/>
          <a:p>
            <a:fld id="{B0E00603-E75F-324C-A8B4-AA0AF4AA1F94}" type="slidenum">
              <a:rPr lang="pl-PL" smtClean="0"/>
              <a:t>‹#›</a:t>
            </a:fld>
            <a:endParaRPr lang="pl-PL"/>
          </a:p>
        </p:txBody>
      </p:sp>
    </p:spTree>
    <p:extLst>
      <p:ext uri="{BB962C8B-B14F-4D97-AF65-F5344CB8AC3E}">
        <p14:creationId xmlns:p14="http://schemas.microsoft.com/office/powerpoint/2010/main" val="397839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2873BE-3FC2-F06A-F9CB-956DFA22F5F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FC6CD424-6F99-B8D6-3293-29612D7DCD9E}"/>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79DC642-3119-630D-79D9-13756329C435}"/>
              </a:ext>
            </a:extLst>
          </p:cNvPr>
          <p:cNvSpPr>
            <a:spLocks noGrp="1"/>
          </p:cNvSpPr>
          <p:nvPr>
            <p:ph type="dt" sz="half" idx="10"/>
          </p:nvPr>
        </p:nvSpPr>
        <p:spPr/>
        <p:txBody>
          <a:bodyPr/>
          <a:lstStyle/>
          <a:p>
            <a:fld id="{2DDC4F92-6E76-0340-96BC-7BF4A9A20E2F}" type="datetimeFigureOut">
              <a:rPr lang="pl-PL" smtClean="0"/>
              <a:t>21.02.2023</a:t>
            </a:fld>
            <a:endParaRPr lang="pl-PL"/>
          </a:p>
        </p:txBody>
      </p:sp>
      <p:sp>
        <p:nvSpPr>
          <p:cNvPr id="5" name="Symbol zastępczy stopki 4">
            <a:extLst>
              <a:ext uri="{FF2B5EF4-FFF2-40B4-BE49-F238E27FC236}">
                <a16:creationId xmlns:a16="http://schemas.microsoft.com/office/drawing/2014/main" id="{1A6B0EF6-5143-0D43-88F8-AEBBB3E24A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FF22CCF-AFC1-A682-6695-46F2CD097F57}"/>
              </a:ext>
            </a:extLst>
          </p:cNvPr>
          <p:cNvSpPr>
            <a:spLocks noGrp="1"/>
          </p:cNvSpPr>
          <p:nvPr>
            <p:ph type="sldNum" sz="quarter" idx="12"/>
          </p:nvPr>
        </p:nvSpPr>
        <p:spPr/>
        <p:txBody>
          <a:bodyPr/>
          <a:lstStyle/>
          <a:p>
            <a:fld id="{B0E00603-E75F-324C-A8B4-AA0AF4AA1F94}" type="slidenum">
              <a:rPr lang="pl-PL" smtClean="0"/>
              <a:t>‹#›</a:t>
            </a:fld>
            <a:endParaRPr lang="pl-PL"/>
          </a:p>
        </p:txBody>
      </p:sp>
    </p:spTree>
    <p:extLst>
      <p:ext uri="{BB962C8B-B14F-4D97-AF65-F5344CB8AC3E}">
        <p14:creationId xmlns:p14="http://schemas.microsoft.com/office/powerpoint/2010/main" val="402779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0408AED6-73E3-D157-A9E1-E40F091F3C48}"/>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A58EA28-5201-3AB2-39C8-0C916251BD45}"/>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16A0376-5D6A-EFE5-A535-D5CBC08F5460}"/>
              </a:ext>
            </a:extLst>
          </p:cNvPr>
          <p:cNvSpPr>
            <a:spLocks noGrp="1"/>
          </p:cNvSpPr>
          <p:nvPr>
            <p:ph type="dt" sz="half" idx="10"/>
          </p:nvPr>
        </p:nvSpPr>
        <p:spPr/>
        <p:txBody>
          <a:bodyPr/>
          <a:lstStyle/>
          <a:p>
            <a:fld id="{2DDC4F92-6E76-0340-96BC-7BF4A9A20E2F}" type="datetimeFigureOut">
              <a:rPr lang="pl-PL" smtClean="0"/>
              <a:t>21.02.2023</a:t>
            </a:fld>
            <a:endParaRPr lang="pl-PL"/>
          </a:p>
        </p:txBody>
      </p:sp>
      <p:sp>
        <p:nvSpPr>
          <p:cNvPr id="5" name="Symbol zastępczy stopki 4">
            <a:extLst>
              <a:ext uri="{FF2B5EF4-FFF2-40B4-BE49-F238E27FC236}">
                <a16:creationId xmlns:a16="http://schemas.microsoft.com/office/drawing/2014/main" id="{F784D9EC-00DD-1892-D874-892FC3B0037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7F80CED-F574-DB23-B58A-7B4E55008D47}"/>
              </a:ext>
            </a:extLst>
          </p:cNvPr>
          <p:cNvSpPr>
            <a:spLocks noGrp="1"/>
          </p:cNvSpPr>
          <p:nvPr>
            <p:ph type="sldNum" sz="quarter" idx="12"/>
          </p:nvPr>
        </p:nvSpPr>
        <p:spPr/>
        <p:txBody>
          <a:bodyPr/>
          <a:lstStyle/>
          <a:p>
            <a:fld id="{B0E00603-E75F-324C-A8B4-AA0AF4AA1F94}" type="slidenum">
              <a:rPr lang="pl-PL" smtClean="0"/>
              <a:t>‹#›</a:t>
            </a:fld>
            <a:endParaRPr lang="pl-PL"/>
          </a:p>
        </p:txBody>
      </p:sp>
    </p:spTree>
    <p:extLst>
      <p:ext uri="{BB962C8B-B14F-4D97-AF65-F5344CB8AC3E}">
        <p14:creationId xmlns:p14="http://schemas.microsoft.com/office/powerpoint/2010/main" val="300431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1ABF15-FC3D-06A5-443E-E4086BB19A7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EA3BD14-9B9A-0729-91B4-C1962C2A3EC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160AF9-5D0F-A541-20D6-D791CEE30714}"/>
              </a:ext>
            </a:extLst>
          </p:cNvPr>
          <p:cNvSpPr>
            <a:spLocks noGrp="1"/>
          </p:cNvSpPr>
          <p:nvPr>
            <p:ph type="dt" sz="half" idx="10"/>
          </p:nvPr>
        </p:nvSpPr>
        <p:spPr/>
        <p:txBody>
          <a:bodyPr/>
          <a:lstStyle/>
          <a:p>
            <a:fld id="{2DDC4F92-6E76-0340-96BC-7BF4A9A20E2F}" type="datetimeFigureOut">
              <a:rPr lang="pl-PL" smtClean="0"/>
              <a:t>21.02.2023</a:t>
            </a:fld>
            <a:endParaRPr lang="pl-PL"/>
          </a:p>
        </p:txBody>
      </p:sp>
      <p:sp>
        <p:nvSpPr>
          <p:cNvPr id="5" name="Symbol zastępczy stopki 4">
            <a:extLst>
              <a:ext uri="{FF2B5EF4-FFF2-40B4-BE49-F238E27FC236}">
                <a16:creationId xmlns:a16="http://schemas.microsoft.com/office/drawing/2014/main" id="{72C3E6EA-1031-5BE1-389E-232B3DB848D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41D5B13-54FA-62B3-6BFB-BB48DE5D2A70}"/>
              </a:ext>
            </a:extLst>
          </p:cNvPr>
          <p:cNvSpPr>
            <a:spLocks noGrp="1"/>
          </p:cNvSpPr>
          <p:nvPr>
            <p:ph type="sldNum" sz="quarter" idx="12"/>
          </p:nvPr>
        </p:nvSpPr>
        <p:spPr/>
        <p:txBody>
          <a:bodyPr/>
          <a:lstStyle/>
          <a:p>
            <a:fld id="{B0E00603-E75F-324C-A8B4-AA0AF4AA1F94}" type="slidenum">
              <a:rPr lang="pl-PL" smtClean="0"/>
              <a:t>‹#›</a:t>
            </a:fld>
            <a:endParaRPr lang="pl-PL"/>
          </a:p>
        </p:txBody>
      </p:sp>
    </p:spTree>
    <p:extLst>
      <p:ext uri="{BB962C8B-B14F-4D97-AF65-F5344CB8AC3E}">
        <p14:creationId xmlns:p14="http://schemas.microsoft.com/office/powerpoint/2010/main" val="312314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D6DD78-FBED-408B-68A4-F2B6DCB4EDAC}"/>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B838805-0B12-6D8D-B413-F92D76448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0AA621C-C36B-55FC-1E41-7BE4262687A8}"/>
              </a:ext>
            </a:extLst>
          </p:cNvPr>
          <p:cNvSpPr>
            <a:spLocks noGrp="1"/>
          </p:cNvSpPr>
          <p:nvPr>
            <p:ph type="dt" sz="half" idx="10"/>
          </p:nvPr>
        </p:nvSpPr>
        <p:spPr/>
        <p:txBody>
          <a:bodyPr/>
          <a:lstStyle/>
          <a:p>
            <a:fld id="{2DDC4F92-6E76-0340-96BC-7BF4A9A20E2F}" type="datetimeFigureOut">
              <a:rPr lang="pl-PL" smtClean="0"/>
              <a:t>21.02.2023</a:t>
            </a:fld>
            <a:endParaRPr lang="pl-PL"/>
          </a:p>
        </p:txBody>
      </p:sp>
      <p:sp>
        <p:nvSpPr>
          <p:cNvPr id="5" name="Symbol zastępczy stopki 4">
            <a:extLst>
              <a:ext uri="{FF2B5EF4-FFF2-40B4-BE49-F238E27FC236}">
                <a16:creationId xmlns:a16="http://schemas.microsoft.com/office/drawing/2014/main" id="{D25CB662-2F2B-22A7-17B9-6A3B57AC6F2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803A0DB-098B-0A54-748B-1483A81088E3}"/>
              </a:ext>
            </a:extLst>
          </p:cNvPr>
          <p:cNvSpPr>
            <a:spLocks noGrp="1"/>
          </p:cNvSpPr>
          <p:nvPr>
            <p:ph type="sldNum" sz="quarter" idx="12"/>
          </p:nvPr>
        </p:nvSpPr>
        <p:spPr/>
        <p:txBody>
          <a:bodyPr/>
          <a:lstStyle/>
          <a:p>
            <a:fld id="{B0E00603-E75F-324C-A8B4-AA0AF4AA1F94}" type="slidenum">
              <a:rPr lang="pl-PL" smtClean="0"/>
              <a:t>‹#›</a:t>
            </a:fld>
            <a:endParaRPr lang="pl-PL"/>
          </a:p>
        </p:txBody>
      </p:sp>
    </p:spTree>
    <p:extLst>
      <p:ext uri="{BB962C8B-B14F-4D97-AF65-F5344CB8AC3E}">
        <p14:creationId xmlns:p14="http://schemas.microsoft.com/office/powerpoint/2010/main" val="392082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DE2BF-635D-1144-699B-BA84A11A3F8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E6A739F-4369-D33D-AFFA-31B86909081D}"/>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BAF46EC-80CA-537E-CCE5-05C4779BD7C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7F0DC7C-DA14-56A7-09C0-6D07D516C4C3}"/>
              </a:ext>
            </a:extLst>
          </p:cNvPr>
          <p:cNvSpPr>
            <a:spLocks noGrp="1"/>
          </p:cNvSpPr>
          <p:nvPr>
            <p:ph type="dt" sz="half" idx="10"/>
          </p:nvPr>
        </p:nvSpPr>
        <p:spPr/>
        <p:txBody>
          <a:bodyPr/>
          <a:lstStyle/>
          <a:p>
            <a:fld id="{2DDC4F92-6E76-0340-96BC-7BF4A9A20E2F}" type="datetimeFigureOut">
              <a:rPr lang="pl-PL" smtClean="0"/>
              <a:t>21.02.2023</a:t>
            </a:fld>
            <a:endParaRPr lang="pl-PL"/>
          </a:p>
        </p:txBody>
      </p:sp>
      <p:sp>
        <p:nvSpPr>
          <p:cNvPr id="6" name="Symbol zastępczy stopki 5">
            <a:extLst>
              <a:ext uri="{FF2B5EF4-FFF2-40B4-BE49-F238E27FC236}">
                <a16:creationId xmlns:a16="http://schemas.microsoft.com/office/drawing/2014/main" id="{8BA59A98-96CB-7FE4-422A-9316E268DFD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7006474-209F-E3E0-A4D9-8337AA0C9280}"/>
              </a:ext>
            </a:extLst>
          </p:cNvPr>
          <p:cNvSpPr>
            <a:spLocks noGrp="1"/>
          </p:cNvSpPr>
          <p:nvPr>
            <p:ph type="sldNum" sz="quarter" idx="12"/>
          </p:nvPr>
        </p:nvSpPr>
        <p:spPr/>
        <p:txBody>
          <a:bodyPr/>
          <a:lstStyle/>
          <a:p>
            <a:fld id="{B0E00603-E75F-324C-A8B4-AA0AF4AA1F94}" type="slidenum">
              <a:rPr lang="pl-PL" smtClean="0"/>
              <a:t>‹#›</a:t>
            </a:fld>
            <a:endParaRPr lang="pl-PL"/>
          </a:p>
        </p:txBody>
      </p:sp>
    </p:spTree>
    <p:extLst>
      <p:ext uri="{BB962C8B-B14F-4D97-AF65-F5344CB8AC3E}">
        <p14:creationId xmlns:p14="http://schemas.microsoft.com/office/powerpoint/2010/main" val="124651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D4E09C-6D87-DC2F-55A6-C96107A91492}"/>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C87AD30-E6D3-92AF-066A-D3905C6B2F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D1FFC2DB-592D-0E5C-E0E4-88E7B8784C3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3C0B181-E5CB-8FAD-0C3D-3EF11EC3A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1E90AEFB-41EF-AB94-9452-641A1125445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5076855-B95F-EA02-FA70-1878287FD857}"/>
              </a:ext>
            </a:extLst>
          </p:cNvPr>
          <p:cNvSpPr>
            <a:spLocks noGrp="1"/>
          </p:cNvSpPr>
          <p:nvPr>
            <p:ph type="dt" sz="half" idx="10"/>
          </p:nvPr>
        </p:nvSpPr>
        <p:spPr/>
        <p:txBody>
          <a:bodyPr/>
          <a:lstStyle/>
          <a:p>
            <a:fld id="{2DDC4F92-6E76-0340-96BC-7BF4A9A20E2F}" type="datetimeFigureOut">
              <a:rPr lang="pl-PL" smtClean="0"/>
              <a:t>21.02.2023</a:t>
            </a:fld>
            <a:endParaRPr lang="pl-PL"/>
          </a:p>
        </p:txBody>
      </p:sp>
      <p:sp>
        <p:nvSpPr>
          <p:cNvPr id="8" name="Symbol zastępczy stopki 7">
            <a:extLst>
              <a:ext uri="{FF2B5EF4-FFF2-40B4-BE49-F238E27FC236}">
                <a16:creationId xmlns:a16="http://schemas.microsoft.com/office/drawing/2014/main" id="{5C32F056-91ED-FF82-910C-0117E5F6863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AE19DC73-847B-D768-FF9A-6BDCBDE06C29}"/>
              </a:ext>
            </a:extLst>
          </p:cNvPr>
          <p:cNvSpPr>
            <a:spLocks noGrp="1"/>
          </p:cNvSpPr>
          <p:nvPr>
            <p:ph type="sldNum" sz="quarter" idx="12"/>
          </p:nvPr>
        </p:nvSpPr>
        <p:spPr/>
        <p:txBody>
          <a:bodyPr/>
          <a:lstStyle/>
          <a:p>
            <a:fld id="{B0E00603-E75F-324C-A8B4-AA0AF4AA1F94}" type="slidenum">
              <a:rPr lang="pl-PL" smtClean="0"/>
              <a:t>‹#›</a:t>
            </a:fld>
            <a:endParaRPr lang="pl-PL"/>
          </a:p>
        </p:txBody>
      </p:sp>
    </p:spTree>
    <p:extLst>
      <p:ext uri="{BB962C8B-B14F-4D97-AF65-F5344CB8AC3E}">
        <p14:creationId xmlns:p14="http://schemas.microsoft.com/office/powerpoint/2010/main" val="365120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218D51-B652-14BB-10F6-ADF971CA935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360760A-408D-E46E-0F90-8E82F874B1E4}"/>
              </a:ext>
            </a:extLst>
          </p:cNvPr>
          <p:cNvSpPr>
            <a:spLocks noGrp="1"/>
          </p:cNvSpPr>
          <p:nvPr>
            <p:ph type="dt" sz="half" idx="10"/>
          </p:nvPr>
        </p:nvSpPr>
        <p:spPr/>
        <p:txBody>
          <a:bodyPr/>
          <a:lstStyle/>
          <a:p>
            <a:fld id="{2DDC4F92-6E76-0340-96BC-7BF4A9A20E2F}" type="datetimeFigureOut">
              <a:rPr lang="pl-PL" smtClean="0"/>
              <a:t>21.02.2023</a:t>
            </a:fld>
            <a:endParaRPr lang="pl-PL"/>
          </a:p>
        </p:txBody>
      </p:sp>
      <p:sp>
        <p:nvSpPr>
          <p:cNvPr id="4" name="Symbol zastępczy stopki 3">
            <a:extLst>
              <a:ext uri="{FF2B5EF4-FFF2-40B4-BE49-F238E27FC236}">
                <a16:creationId xmlns:a16="http://schemas.microsoft.com/office/drawing/2014/main" id="{D377513D-5523-D80F-D09D-99DA45B10F2C}"/>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F71BC78-438D-F744-0B6D-4185F95DB0E4}"/>
              </a:ext>
            </a:extLst>
          </p:cNvPr>
          <p:cNvSpPr>
            <a:spLocks noGrp="1"/>
          </p:cNvSpPr>
          <p:nvPr>
            <p:ph type="sldNum" sz="quarter" idx="12"/>
          </p:nvPr>
        </p:nvSpPr>
        <p:spPr/>
        <p:txBody>
          <a:bodyPr/>
          <a:lstStyle/>
          <a:p>
            <a:fld id="{B0E00603-E75F-324C-A8B4-AA0AF4AA1F94}" type="slidenum">
              <a:rPr lang="pl-PL" smtClean="0"/>
              <a:t>‹#›</a:t>
            </a:fld>
            <a:endParaRPr lang="pl-PL"/>
          </a:p>
        </p:txBody>
      </p:sp>
    </p:spTree>
    <p:extLst>
      <p:ext uri="{BB962C8B-B14F-4D97-AF65-F5344CB8AC3E}">
        <p14:creationId xmlns:p14="http://schemas.microsoft.com/office/powerpoint/2010/main" val="49668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D6483AB-7955-8373-2961-A9E272CD8406}"/>
              </a:ext>
            </a:extLst>
          </p:cNvPr>
          <p:cNvSpPr>
            <a:spLocks noGrp="1"/>
          </p:cNvSpPr>
          <p:nvPr>
            <p:ph type="dt" sz="half" idx="10"/>
          </p:nvPr>
        </p:nvSpPr>
        <p:spPr/>
        <p:txBody>
          <a:bodyPr/>
          <a:lstStyle/>
          <a:p>
            <a:fld id="{2DDC4F92-6E76-0340-96BC-7BF4A9A20E2F}" type="datetimeFigureOut">
              <a:rPr lang="pl-PL" smtClean="0"/>
              <a:t>21.02.2023</a:t>
            </a:fld>
            <a:endParaRPr lang="pl-PL"/>
          </a:p>
        </p:txBody>
      </p:sp>
      <p:sp>
        <p:nvSpPr>
          <p:cNvPr id="3" name="Symbol zastępczy stopki 2">
            <a:extLst>
              <a:ext uri="{FF2B5EF4-FFF2-40B4-BE49-F238E27FC236}">
                <a16:creationId xmlns:a16="http://schemas.microsoft.com/office/drawing/2014/main" id="{AFC93713-8DC5-C857-827E-C17499B7FE4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2DBCA08-95EA-59E2-9D2A-00EACB9F73A2}"/>
              </a:ext>
            </a:extLst>
          </p:cNvPr>
          <p:cNvSpPr>
            <a:spLocks noGrp="1"/>
          </p:cNvSpPr>
          <p:nvPr>
            <p:ph type="sldNum" sz="quarter" idx="12"/>
          </p:nvPr>
        </p:nvSpPr>
        <p:spPr/>
        <p:txBody>
          <a:bodyPr/>
          <a:lstStyle/>
          <a:p>
            <a:fld id="{B0E00603-E75F-324C-A8B4-AA0AF4AA1F94}" type="slidenum">
              <a:rPr lang="pl-PL" smtClean="0"/>
              <a:t>‹#›</a:t>
            </a:fld>
            <a:endParaRPr lang="pl-PL"/>
          </a:p>
        </p:txBody>
      </p:sp>
    </p:spTree>
    <p:extLst>
      <p:ext uri="{BB962C8B-B14F-4D97-AF65-F5344CB8AC3E}">
        <p14:creationId xmlns:p14="http://schemas.microsoft.com/office/powerpoint/2010/main" val="313273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37E719-DA47-C13D-6090-5B048D71157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8E7F16A4-F53F-05D3-B058-8D2E499EF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D427961-A2A5-F6C1-E4E1-0226AC77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C848704-9A60-2B52-87F1-7A5F5B8F7076}"/>
              </a:ext>
            </a:extLst>
          </p:cNvPr>
          <p:cNvSpPr>
            <a:spLocks noGrp="1"/>
          </p:cNvSpPr>
          <p:nvPr>
            <p:ph type="dt" sz="half" idx="10"/>
          </p:nvPr>
        </p:nvSpPr>
        <p:spPr/>
        <p:txBody>
          <a:bodyPr/>
          <a:lstStyle/>
          <a:p>
            <a:fld id="{2DDC4F92-6E76-0340-96BC-7BF4A9A20E2F}" type="datetimeFigureOut">
              <a:rPr lang="pl-PL" smtClean="0"/>
              <a:t>21.02.2023</a:t>
            </a:fld>
            <a:endParaRPr lang="pl-PL"/>
          </a:p>
        </p:txBody>
      </p:sp>
      <p:sp>
        <p:nvSpPr>
          <p:cNvPr id="6" name="Symbol zastępczy stopki 5">
            <a:extLst>
              <a:ext uri="{FF2B5EF4-FFF2-40B4-BE49-F238E27FC236}">
                <a16:creationId xmlns:a16="http://schemas.microsoft.com/office/drawing/2014/main" id="{16B29D3D-B530-15CC-5961-A5104904ADB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0C93908-1CDC-5B13-E9CF-5978DBEF8D4E}"/>
              </a:ext>
            </a:extLst>
          </p:cNvPr>
          <p:cNvSpPr>
            <a:spLocks noGrp="1"/>
          </p:cNvSpPr>
          <p:nvPr>
            <p:ph type="sldNum" sz="quarter" idx="12"/>
          </p:nvPr>
        </p:nvSpPr>
        <p:spPr/>
        <p:txBody>
          <a:bodyPr/>
          <a:lstStyle/>
          <a:p>
            <a:fld id="{B0E00603-E75F-324C-A8B4-AA0AF4AA1F94}" type="slidenum">
              <a:rPr lang="pl-PL" smtClean="0"/>
              <a:t>‹#›</a:t>
            </a:fld>
            <a:endParaRPr lang="pl-PL"/>
          </a:p>
        </p:txBody>
      </p:sp>
    </p:spTree>
    <p:extLst>
      <p:ext uri="{BB962C8B-B14F-4D97-AF65-F5344CB8AC3E}">
        <p14:creationId xmlns:p14="http://schemas.microsoft.com/office/powerpoint/2010/main" val="297645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BA3BBA-F619-2FA1-5DF0-2653AF516E3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DE94F7D-4AC4-84E0-C1C1-71FC55CBE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EAB7BE5D-6E73-C41A-2E78-1CFE14122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4DEA03A-3316-02EA-DBE6-892C31B95C6E}"/>
              </a:ext>
            </a:extLst>
          </p:cNvPr>
          <p:cNvSpPr>
            <a:spLocks noGrp="1"/>
          </p:cNvSpPr>
          <p:nvPr>
            <p:ph type="dt" sz="half" idx="10"/>
          </p:nvPr>
        </p:nvSpPr>
        <p:spPr/>
        <p:txBody>
          <a:bodyPr/>
          <a:lstStyle/>
          <a:p>
            <a:fld id="{2DDC4F92-6E76-0340-96BC-7BF4A9A20E2F}" type="datetimeFigureOut">
              <a:rPr lang="pl-PL" smtClean="0"/>
              <a:t>21.02.2023</a:t>
            </a:fld>
            <a:endParaRPr lang="pl-PL"/>
          </a:p>
        </p:txBody>
      </p:sp>
      <p:sp>
        <p:nvSpPr>
          <p:cNvPr id="6" name="Symbol zastępczy stopki 5">
            <a:extLst>
              <a:ext uri="{FF2B5EF4-FFF2-40B4-BE49-F238E27FC236}">
                <a16:creationId xmlns:a16="http://schemas.microsoft.com/office/drawing/2014/main" id="{AB7737F4-2A1C-4040-41C2-878444E30CD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69548F3-18F0-F413-1CBA-53E373A94B08}"/>
              </a:ext>
            </a:extLst>
          </p:cNvPr>
          <p:cNvSpPr>
            <a:spLocks noGrp="1"/>
          </p:cNvSpPr>
          <p:nvPr>
            <p:ph type="sldNum" sz="quarter" idx="12"/>
          </p:nvPr>
        </p:nvSpPr>
        <p:spPr/>
        <p:txBody>
          <a:bodyPr/>
          <a:lstStyle/>
          <a:p>
            <a:fld id="{B0E00603-E75F-324C-A8B4-AA0AF4AA1F94}" type="slidenum">
              <a:rPr lang="pl-PL" smtClean="0"/>
              <a:t>‹#›</a:t>
            </a:fld>
            <a:endParaRPr lang="pl-PL"/>
          </a:p>
        </p:txBody>
      </p:sp>
    </p:spTree>
    <p:extLst>
      <p:ext uri="{BB962C8B-B14F-4D97-AF65-F5344CB8AC3E}">
        <p14:creationId xmlns:p14="http://schemas.microsoft.com/office/powerpoint/2010/main" val="320435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5D469E6-8957-CEF0-6BF3-3D8E84A55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993577D-B80B-AC94-83C1-3F1A9E599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79A060D-9ECF-CF8C-349E-060E6F7CC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C4F92-6E76-0340-96BC-7BF4A9A20E2F}" type="datetimeFigureOut">
              <a:rPr lang="pl-PL" smtClean="0"/>
              <a:t>21.02.2023</a:t>
            </a:fld>
            <a:endParaRPr lang="pl-PL"/>
          </a:p>
        </p:txBody>
      </p:sp>
      <p:sp>
        <p:nvSpPr>
          <p:cNvPr id="5" name="Symbol zastępczy stopki 4">
            <a:extLst>
              <a:ext uri="{FF2B5EF4-FFF2-40B4-BE49-F238E27FC236}">
                <a16:creationId xmlns:a16="http://schemas.microsoft.com/office/drawing/2014/main" id="{897C7211-0CE9-D5BC-6BE8-B1BE50FFEC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F1BA9313-D78D-5D39-185E-B419A327D1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00603-E75F-324C-A8B4-AA0AF4AA1F94}" type="slidenum">
              <a:rPr lang="pl-PL" smtClean="0"/>
              <a:t>‹#›</a:t>
            </a:fld>
            <a:endParaRPr lang="pl-PL"/>
          </a:p>
        </p:txBody>
      </p:sp>
    </p:spTree>
    <p:extLst>
      <p:ext uri="{BB962C8B-B14F-4D97-AF65-F5344CB8AC3E}">
        <p14:creationId xmlns:p14="http://schemas.microsoft.com/office/powerpoint/2010/main" val="1155365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c.europa.eu/info/funding-tenders/opportunities/portal/screen/support/helpdesks/contact-form" TargetMode="External"/><Relationship Id="rId3" Type="http://schemas.openxmlformats.org/officeDocument/2006/relationships/image" Target="../media/image2.jpg"/><Relationship Id="rId7" Type="http://schemas.openxmlformats.org/officeDocument/2006/relationships/hyperlink" Target="https://ec.europa.eu/info/funding-tenders/opportunities/portal/screen/how-to-participate/reference-documents;programCode=EU4H"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c.europa.eu/info/funding-tenders/opportunities/docs/2021-2027/common/guidance/aga_en.pdf" TargetMode="External"/><Relationship Id="rId5" Type="http://schemas.openxmlformats.org/officeDocument/2006/relationships/hyperlink" Target="https://webgate.ec.europa.eu/funding-tenders-opportunities/display/OM/Online+Manual" TargetMode="External"/><Relationship Id="rId4" Type="http://schemas.openxmlformats.org/officeDocument/2006/relationships/hyperlink" Target="https://ec.europa.eu/info/funding-tenders/opportunities/docs/2021-2027/eu4h/wp-call/2022/call-fiche_eu4h-2022-pj-3_en.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hadea.ec.europa.eu/news/new-eu4health-call-operating-grants-ngos-2022-11-25_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gov.pl/web/zdrowie/programy-unii-w-dziedzinie-zdrowia" TargetMode="External"/><Relationship Id="rId4" Type="http://schemas.openxmlformats.org/officeDocument/2006/relationships/hyperlink" Target="mailto:PLNFP4Health@mz.gov.p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hadea.ec.europa.eu/calls-tenders_en?f%5B0%5D=oe_call_tenders_status%3Apast&amp;f%5B1%5D=oe_call_tenders_status%3Aupcoming&amp;f%5B2%5D=programmes_programme%3A9"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ur-lex.europa.eu/legal-content/PL/TXT/PDF/?uri=CELEX:32021R0522&amp;from=P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hyperlink" Target="https://hadea.ec.europa.eu/index_e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ebgate.ec.europa.eu/chafea_pdb/health/" TargetMode="External"/><Relationship Id="rId4" Type="http://schemas.openxmlformats.org/officeDocument/2006/relationships/hyperlink" Target="https://hadea.ec.europa.eu/system/files/2023-02/KK_Grant%20Management_EU4H_Webinar_2023.02.01.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hyperlink" Target="https://european-union.europa.eu/principles-countries-history/symbols/european-flag_e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mailto:PLNFP4Health@mz.gov.pl" TargetMode="External"/><Relationship Id="rId4" Type="http://schemas.openxmlformats.org/officeDocument/2006/relationships/hyperlink" Target="https://www.gov.pl/web/zdrowie/programy-unii-w-dziedzinie-zdrow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health.ec.europa.eu/system/files/2022-07/com_2022-5436_annex1_en.pdf" TargetMode="External"/><Relationship Id="rId5" Type="http://schemas.openxmlformats.org/officeDocument/2006/relationships/hyperlink" Target="https://health.ec.europa.eu/system/files/2022-07/com_2022-5436_annex2_en.pdf" TargetMode="External"/><Relationship Id="rId4" Type="http://schemas.openxmlformats.org/officeDocument/2006/relationships/hyperlink" Target="https://health.ec.europa.eu/system/files/2022-11/wp2023_annex_en.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9B04030-C532-1352-93DB-4AADC31E1C2B}"/>
              </a:ext>
            </a:extLst>
          </p:cNvPr>
          <p:cNvPicPr>
            <a:picLocks noChangeAspect="1"/>
          </p:cNvPicPr>
          <p:nvPr/>
        </p:nvPicPr>
        <p:blipFill>
          <a:blip r:embed="rId3"/>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8B30A501-C729-30D2-30DF-1D1F96A80DFF}"/>
              </a:ext>
            </a:extLst>
          </p:cNvPr>
          <p:cNvSpPr>
            <a:spLocks noGrp="1"/>
          </p:cNvSpPr>
          <p:nvPr>
            <p:ph type="title"/>
          </p:nvPr>
        </p:nvSpPr>
        <p:spPr/>
        <p:txBody>
          <a:bodyPr/>
          <a:lstStyle/>
          <a:p>
            <a:r>
              <a:rPr lang="pl-PL" dirty="0"/>
              <a:t> </a:t>
            </a:r>
          </a:p>
        </p:txBody>
      </p:sp>
      <p:sp>
        <p:nvSpPr>
          <p:cNvPr id="3" name="Symbol zastępczy zawartości 2">
            <a:extLst>
              <a:ext uri="{FF2B5EF4-FFF2-40B4-BE49-F238E27FC236}">
                <a16:creationId xmlns:a16="http://schemas.microsoft.com/office/drawing/2014/main" id="{03069BF9-B4BA-78EC-E7B9-3075F13481D9}"/>
              </a:ext>
            </a:extLst>
          </p:cNvPr>
          <p:cNvSpPr>
            <a:spLocks noGrp="1"/>
          </p:cNvSpPr>
          <p:nvPr>
            <p:ph idx="1"/>
          </p:nvPr>
        </p:nvSpPr>
        <p:spPr/>
        <p:txBody>
          <a:bodyPr>
            <a:normAutofit lnSpcReduction="10000"/>
          </a:bodyPr>
          <a:lstStyle/>
          <a:p>
            <a:pPr marL="0" indent="0" algn="ctr">
              <a:buNone/>
            </a:pPr>
            <a:r>
              <a:rPr lang="pl-PL" sz="5400" b="1" dirty="0">
                <a:solidFill>
                  <a:schemeClr val="bg1"/>
                </a:solidFill>
                <a:latin typeface="Lato" panose="020F0502020204030203" pitchFamily="34" charset="-18"/>
              </a:rPr>
              <a:t>Krajowy Dzień Informacyjny</a:t>
            </a:r>
          </a:p>
          <a:p>
            <a:pPr marL="0" indent="0" algn="ctr">
              <a:buNone/>
            </a:pPr>
            <a:r>
              <a:rPr lang="pl-PL" sz="5400" b="1" dirty="0">
                <a:solidFill>
                  <a:schemeClr val="bg1"/>
                </a:solidFill>
                <a:latin typeface="Lato" panose="020F0502020204030203" pitchFamily="34" charset="-18"/>
              </a:rPr>
              <a:t>Programu UE dla Zdrowia</a:t>
            </a:r>
          </a:p>
          <a:p>
            <a:pPr marL="0" indent="0" algn="ctr">
              <a:buNone/>
            </a:pPr>
            <a:r>
              <a:rPr lang="pl-PL" sz="4000" b="1" dirty="0">
                <a:solidFill>
                  <a:schemeClr val="bg1"/>
                </a:solidFill>
                <a:latin typeface="Lato" panose="020F0502020204030203" pitchFamily="34" charset="-18"/>
              </a:rPr>
              <a:t>(EU4Health </a:t>
            </a:r>
            <a:r>
              <a:rPr lang="pl-PL" sz="4000" b="1" dirty="0" err="1">
                <a:solidFill>
                  <a:schemeClr val="bg1"/>
                </a:solidFill>
                <a:latin typeface="Lato" panose="020F0502020204030203" pitchFamily="34" charset="-18"/>
              </a:rPr>
              <a:t>Programme</a:t>
            </a:r>
            <a:r>
              <a:rPr lang="pl-PL" sz="4000" b="1" dirty="0">
                <a:solidFill>
                  <a:schemeClr val="bg1"/>
                </a:solidFill>
                <a:latin typeface="Lato" panose="020F0502020204030203" pitchFamily="34" charset="-18"/>
              </a:rPr>
              <a:t>)</a:t>
            </a:r>
          </a:p>
          <a:p>
            <a:pPr marL="0" indent="0" algn="ctr">
              <a:buNone/>
            </a:pPr>
            <a:endParaRPr lang="pl-PL" sz="4000" b="1" dirty="0">
              <a:solidFill>
                <a:schemeClr val="bg1"/>
              </a:solidFill>
              <a:latin typeface="Lato" panose="020F0502020204030203" pitchFamily="34" charset="-18"/>
            </a:endParaRPr>
          </a:p>
          <a:p>
            <a:pPr marL="0" indent="0" algn="ctr">
              <a:buNone/>
            </a:pPr>
            <a:r>
              <a:rPr lang="pl-PL" sz="2000" b="1" dirty="0">
                <a:solidFill>
                  <a:schemeClr val="bg1"/>
                </a:solidFill>
                <a:latin typeface="Lato" panose="020F0502020204030203" pitchFamily="34" charset="-18"/>
              </a:rPr>
              <a:t>Ministerstwo Zdrowia</a:t>
            </a:r>
          </a:p>
          <a:p>
            <a:pPr marL="0" indent="0" algn="ctr">
              <a:buNone/>
            </a:pPr>
            <a:r>
              <a:rPr lang="pl-PL" sz="2000" b="1" dirty="0">
                <a:solidFill>
                  <a:schemeClr val="bg1"/>
                </a:solidFill>
                <a:latin typeface="Lato" panose="020F0502020204030203" pitchFamily="34" charset="-18"/>
              </a:rPr>
              <a:t>Biuro Współpracy Międzynarodowej</a:t>
            </a:r>
          </a:p>
          <a:p>
            <a:pPr marL="0" indent="0" algn="ctr">
              <a:buNone/>
            </a:pPr>
            <a:endParaRPr lang="pl-PL" sz="1400" b="1" dirty="0">
              <a:solidFill>
                <a:schemeClr val="bg1"/>
              </a:solidFill>
              <a:latin typeface="Lato" panose="020F0502020204030203" pitchFamily="34" charset="-18"/>
            </a:endParaRPr>
          </a:p>
          <a:p>
            <a:pPr marL="0" indent="0" algn="ctr">
              <a:buNone/>
            </a:pPr>
            <a:r>
              <a:rPr lang="pl-PL" sz="1400" b="1" dirty="0">
                <a:solidFill>
                  <a:schemeClr val="bg1"/>
                </a:solidFill>
                <a:latin typeface="Lato" panose="020F0502020204030203" pitchFamily="34" charset="-18"/>
              </a:rPr>
              <a:t>Warszawa, 21 lutego 2023 r.</a:t>
            </a:r>
          </a:p>
        </p:txBody>
      </p:sp>
    </p:spTree>
    <p:extLst>
      <p:ext uri="{BB962C8B-B14F-4D97-AF65-F5344CB8AC3E}">
        <p14:creationId xmlns:p14="http://schemas.microsoft.com/office/powerpoint/2010/main" val="11538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p:txBody>
          <a:bodyPr>
            <a:normAutofit/>
          </a:bodyPr>
          <a:lstStyle/>
          <a:p>
            <a:r>
              <a:rPr lang="pl-PL" sz="3600" b="1" dirty="0">
                <a:latin typeface="Lato" panose="020F0502020204030203" pitchFamily="34" charset="-18"/>
              </a:rPr>
              <a:t>Program UE dla Zdrowia</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lnSpcReduction="10000"/>
          </a:bodyPr>
          <a:lstStyle/>
          <a:p>
            <a:pPr>
              <a:lnSpc>
                <a:spcPct val="150000"/>
              </a:lnSpc>
              <a:buFont typeface="Wingdings" panose="05000000000000000000" pitchFamily="2" charset="2"/>
              <a:buChar char="q"/>
            </a:pPr>
            <a:r>
              <a:rPr lang="pl-PL" sz="2000" dirty="0">
                <a:latin typeface="Lato" panose="020F0502020204030203" pitchFamily="34" charset="-18"/>
              </a:rPr>
              <a:t> nie jest programem pomocowym</a:t>
            </a:r>
          </a:p>
          <a:p>
            <a:pPr>
              <a:lnSpc>
                <a:spcPct val="150000"/>
              </a:lnSpc>
              <a:buFont typeface="Wingdings" panose="05000000000000000000" pitchFamily="2" charset="2"/>
              <a:buChar char="q"/>
            </a:pPr>
            <a:r>
              <a:rPr lang="pl-PL" sz="2000" dirty="0">
                <a:latin typeface="Lato" panose="020F0502020204030203" pitchFamily="34" charset="-18"/>
              </a:rPr>
              <a:t> promuje współpracę między p. cz. poprzez wymianę wiedzy i dobrych praktyk</a:t>
            </a:r>
          </a:p>
          <a:p>
            <a:pPr>
              <a:lnSpc>
                <a:spcPct val="150000"/>
              </a:lnSpc>
              <a:buFont typeface="Wingdings" panose="05000000000000000000" pitchFamily="2" charset="2"/>
              <a:buChar char="q"/>
            </a:pPr>
            <a:r>
              <a:rPr lang="pl-PL" sz="2000" dirty="0">
                <a:latin typeface="Lato" panose="020F0502020204030203" pitchFamily="34" charset="-18"/>
              </a:rPr>
              <a:t> wymaga unijnej wartości dodanej</a:t>
            </a:r>
          </a:p>
          <a:p>
            <a:pPr>
              <a:lnSpc>
                <a:spcPct val="150000"/>
              </a:lnSpc>
              <a:buFont typeface="Wingdings" panose="05000000000000000000" pitchFamily="2" charset="2"/>
              <a:buChar char="q"/>
            </a:pPr>
            <a:r>
              <a:rPr lang="pl-PL" sz="2000" dirty="0">
                <a:latin typeface="Lato" panose="020F0502020204030203" pitchFamily="34" charset="-18"/>
              </a:rPr>
              <a:t> spójny z innymi politykami UE</a:t>
            </a:r>
          </a:p>
          <a:p>
            <a:pPr>
              <a:lnSpc>
                <a:spcPct val="150000"/>
              </a:lnSpc>
              <a:buFont typeface="Wingdings" panose="05000000000000000000" pitchFamily="2" charset="2"/>
              <a:buChar char="q"/>
            </a:pPr>
            <a:r>
              <a:rPr lang="pl-PL" sz="2000" dirty="0">
                <a:latin typeface="Lato" panose="020F0502020204030203" pitchFamily="34" charset="-18"/>
              </a:rPr>
              <a:t> dostępny dla wszystkich podmiotów prawnych działających w państwach członkowskich</a:t>
            </a:r>
            <a:br>
              <a:rPr lang="pl-PL" sz="2000" dirty="0">
                <a:latin typeface="Lato" panose="020F0502020204030203" pitchFamily="34" charset="-18"/>
              </a:rPr>
            </a:br>
            <a:r>
              <a:rPr lang="pl-PL" sz="2000" dirty="0">
                <a:latin typeface="Lato" panose="020F0502020204030203" pitchFamily="34" charset="-18"/>
              </a:rPr>
              <a:t> UE oraz państwach stowarzyszonych</a:t>
            </a:r>
          </a:p>
          <a:p>
            <a:pPr>
              <a:lnSpc>
                <a:spcPct val="150000"/>
              </a:lnSpc>
              <a:buFont typeface="Wingdings" panose="05000000000000000000" pitchFamily="2" charset="2"/>
              <a:buChar char="q"/>
            </a:pPr>
            <a:r>
              <a:rPr lang="pl-PL" sz="2000" dirty="0">
                <a:latin typeface="Lato" panose="020F0502020204030203" pitchFamily="34" charset="-18"/>
              </a:rPr>
              <a:t> stanowi  tylko część środków przeznaczonych na zdrowie w budżecie UE</a:t>
            </a:r>
            <a:br>
              <a:rPr lang="pl-PL" sz="2000" dirty="0">
                <a:latin typeface="Lato" panose="020F0502020204030203" pitchFamily="34" charset="-18"/>
              </a:rPr>
            </a:br>
            <a:r>
              <a:rPr lang="pl-PL" sz="2000" dirty="0">
                <a:latin typeface="Lato" panose="020F0502020204030203" pitchFamily="34" charset="-18"/>
              </a:rPr>
              <a:t> na lata 2021-2027</a:t>
            </a:r>
          </a:p>
          <a:p>
            <a:pPr marL="0" indent="0">
              <a:buNone/>
            </a:pPr>
            <a:endParaRPr lang="pl-PL" sz="2000" dirty="0">
              <a:latin typeface="Lato" panose="020F0502020204030203" pitchFamily="34" charset="-18"/>
            </a:endParaRPr>
          </a:p>
          <a:p>
            <a:pPr>
              <a:buFont typeface="Wingdings" panose="05000000000000000000" pitchFamily="2" charset="2"/>
              <a:buChar char="q"/>
            </a:pPr>
            <a:endParaRPr lang="pl-PL" sz="2000" dirty="0">
              <a:latin typeface="Lato" panose="020F0502020204030203" pitchFamily="34" charset="-18"/>
            </a:endParaRPr>
          </a:p>
          <a:p>
            <a:pPr>
              <a:buFont typeface="Wingdings" panose="05000000000000000000" pitchFamily="2" charset="2"/>
              <a:buChar char="q"/>
            </a:pPr>
            <a:endParaRPr lang="pl-PL" sz="2000" dirty="0">
              <a:latin typeface="Lato" panose="020F0502020204030203" pitchFamily="34" charset="-18"/>
            </a:endParaRPr>
          </a:p>
          <a:p>
            <a:pPr>
              <a:buFont typeface="Wingdings" panose="05000000000000000000" pitchFamily="2" charset="2"/>
              <a:buChar char="q"/>
            </a:pPr>
            <a:endParaRPr lang="pl-PL" sz="2000" dirty="0">
              <a:latin typeface="Lato" panose="020F0502020204030203" pitchFamily="34" charset="-18"/>
            </a:endParaRPr>
          </a:p>
          <a:p>
            <a:pPr>
              <a:buFont typeface="Wingdings" panose="05000000000000000000" pitchFamily="2" charset="2"/>
              <a:buChar char="q"/>
            </a:pPr>
            <a:endParaRPr lang="pl-PL" sz="2000" dirty="0">
              <a:latin typeface="Lato" panose="020F0502020204030203" pitchFamily="34" charset="-18"/>
            </a:endParaRPr>
          </a:p>
        </p:txBody>
      </p:sp>
    </p:spTree>
    <p:extLst>
      <p:ext uri="{BB962C8B-B14F-4D97-AF65-F5344CB8AC3E}">
        <p14:creationId xmlns:p14="http://schemas.microsoft.com/office/powerpoint/2010/main" val="264011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909444"/>
          </a:xfrm>
        </p:spPr>
        <p:txBody>
          <a:bodyPr>
            <a:normAutofit/>
          </a:bodyPr>
          <a:lstStyle/>
          <a:p>
            <a:pPr algn="ctr">
              <a:lnSpc>
                <a:spcPct val="150000"/>
              </a:lnSpc>
            </a:pPr>
            <a:r>
              <a:rPr lang="pl-PL" sz="3400" b="1" dirty="0">
                <a:latin typeface="Lato" panose="020F0502020204030203" pitchFamily="34" charset="-18"/>
              </a:rPr>
              <a:t>Program UE dla Zdrowia dysponuje budżetem w wysokości 5,3 mld euro na lata 2021-2027</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2526030"/>
            <a:ext cx="10515600" cy="3650932"/>
          </a:xfrm>
        </p:spPr>
        <p:txBody>
          <a:bodyPr>
            <a:normAutofit/>
          </a:bodyPr>
          <a:lstStyle/>
          <a:p>
            <a:pPr algn="ctr">
              <a:lnSpc>
                <a:spcPct val="150000"/>
              </a:lnSpc>
              <a:buFont typeface="Wingdings" panose="05000000000000000000" pitchFamily="2" charset="2"/>
              <a:buChar char="ü"/>
            </a:pPr>
            <a:r>
              <a:rPr lang="pl-PL" sz="2000" dirty="0">
                <a:latin typeface="Lato" panose="020F0502020204030203" pitchFamily="34" charset="-18"/>
              </a:rPr>
              <a:t>Program Pracy na 2023 r. – </a:t>
            </a:r>
            <a:r>
              <a:rPr lang="pl-PL" sz="2000" b="1" dirty="0">
                <a:latin typeface="Lato" panose="020F0502020204030203" pitchFamily="34" charset="-18"/>
              </a:rPr>
              <a:t>735,8 mln euro </a:t>
            </a:r>
          </a:p>
          <a:p>
            <a:pPr marL="0" indent="0" algn="ctr">
              <a:lnSpc>
                <a:spcPct val="150000"/>
              </a:lnSpc>
              <a:buNone/>
            </a:pPr>
            <a:r>
              <a:rPr lang="pl-PL" sz="2000" dirty="0">
                <a:latin typeface="Lato" panose="020F0502020204030203" pitchFamily="34" charset="-18"/>
              </a:rPr>
              <a:t>Przyjęty 21 listopada 2022 r.</a:t>
            </a:r>
          </a:p>
          <a:p>
            <a:pPr algn="ctr">
              <a:lnSpc>
                <a:spcPct val="150000"/>
              </a:lnSpc>
              <a:buFont typeface="Wingdings" panose="05000000000000000000" pitchFamily="2" charset="2"/>
              <a:buChar char="ü"/>
            </a:pPr>
            <a:r>
              <a:rPr lang="pl-PL" sz="2000" dirty="0">
                <a:latin typeface="Lato" panose="020F0502020204030203" pitchFamily="34" charset="-18"/>
              </a:rPr>
              <a:t>Program Pracy na 2022 r. – </a:t>
            </a:r>
            <a:r>
              <a:rPr lang="pl-PL" sz="2000" b="1" dirty="0">
                <a:latin typeface="Lato" panose="020F0502020204030203" pitchFamily="34" charset="-18"/>
              </a:rPr>
              <a:t>835,3 mln euro</a:t>
            </a:r>
          </a:p>
          <a:p>
            <a:pPr marL="0" indent="0" algn="ctr">
              <a:lnSpc>
                <a:spcPct val="150000"/>
              </a:lnSpc>
              <a:buNone/>
            </a:pPr>
            <a:r>
              <a:rPr lang="pl-PL" sz="2000" dirty="0">
                <a:latin typeface="Lato" panose="020F0502020204030203" pitchFamily="34" charset="-18"/>
              </a:rPr>
              <a:t>Przyjęty 14 stycznia 2022 r.</a:t>
            </a:r>
          </a:p>
          <a:p>
            <a:pPr algn="ctr">
              <a:lnSpc>
                <a:spcPct val="150000"/>
              </a:lnSpc>
              <a:buFont typeface="Wingdings" panose="05000000000000000000" pitchFamily="2" charset="2"/>
              <a:buChar char="ü"/>
            </a:pPr>
            <a:r>
              <a:rPr lang="pl-PL" sz="2000" dirty="0">
                <a:latin typeface="Lato" panose="020F0502020204030203" pitchFamily="34" charset="-18"/>
              </a:rPr>
              <a:t>Program Pracy na 2021 r. – </a:t>
            </a:r>
            <a:r>
              <a:rPr lang="pl-PL" sz="2000" b="1" dirty="0">
                <a:latin typeface="Lato" panose="020F0502020204030203" pitchFamily="34" charset="-18"/>
              </a:rPr>
              <a:t>311,8 mln euro</a:t>
            </a:r>
          </a:p>
          <a:p>
            <a:pPr marL="0" indent="0" algn="ctr">
              <a:lnSpc>
                <a:spcPct val="150000"/>
              </a:lnSpc>
              <a:buNone/>
            </a:pPr>
            <a:r>
              <a:rPr lang="pl-PL" sz="2000" dirty="0">
                <a:latin typeface="Lato" panose="020F0502020204030203" pitchFamily="34" charset="-18"/>
              </a:rPr>
              <a:t>Przyjęty 24 czerwca 2021 r. </a:t>
            </a:r>
          </a:p>
          <a:p>
            <a:pPr>
              <a:buFont typeface="Wingdings" panose="05000000000000000000" pitchFamily="2" charset="2"/>
              <a:buChar char="ü"/>
            </a:pPr>
            <a:endParaRPr lang="pl-PL" sz="2000" dirty="0">
              <a:latin typeface="Lato" panose="020F0502020204030203" pitchFamily="34" charset="-18"/>
            </a:endParaRPr>
          </a:p>
        </p:txBody>
      </p:sp>
    </p:spTree>
    <p:extLst>
      <p:ext uri="{BB962C8B-B14F-4D97-AF65-F5344CB8AC3E}">
        <p14:creationId xmlns:p14="http://schemas.microsoft.com/office/powerpoint/2010/main" val="1635715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036163"/>
          </a:xfrm>
        </p:spPr>
        <p:txBody>
          <a:bodyPr>
            <a:normAutofit/>
          </a:bodyPr>
          <a:lstStyle/>
          <a:p>
            <a:pPr algn="ctr"/>
            <a:r>
              <a:rPr lang="pl-PL" sz="4000" b="1" dirty="0">
                <a:latin typeface="Lato" panose="020F0502020204030203" pitchFamily="34" charset="-18"/>
              </a:rPr>
              <a:t>Artykuł 8 ust. 3 i 4</a:t>
            </a:r>
          </a:p>
        </p:txBody>
      </p:sp>
      <p:pic>
        <p:nvPicPr>
          <p:cNvPr id="6" name="Symbol zastępczy zawartości 5">
            <a:extLst>
              <a:ext uri="{FF2B5EF4-FFF2-40B4-BE49-F238E27FC236}">
                <a16:creationId xmlns:a16="http://schemas.microsoft.com/office/drawing/2014/main" id="{F87F33EE-585B-E29D-82BC-BB9F75EB7CA6}"/>
              </a:ext>
            </a:extLst>
          </p:cNvPr>
          <p:cNvPicPr>
            <a:picLocks noGrp="1" noChangeAspect="1"/>
          </p:cNvPicPr>
          <p:nvPr>
            <p:ph idx="1"/>
          </p:nvPr>
        </p:nvPicPr>
        <p:blipFill>
          <a:blip r:embed="rId4"/>
          <a:stretch>
            <a:fillRect/>
          </a:stretch>
        </p:blipFill>
        <p:spPr>
          <a:xfrm>
            <a:off x="390810" y="2073896"/>
            <a:ext cx="11410379" cy="3619786"/>
          </a:xfrm>
        </p:spPr>
      </p:pic>
    </p:spTree>
    <p:extLst>
      <p:ext uri="{BB962C8B-B14F-4D97-AF65-F5344CB8AC3E}">
        <p14:creationId xmlns:p14="http://schemas.microsoft.com/office/powerpoint/2010/main" val="1044311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273132"/>
            <a:ext cx="8819508" cy="2030681"/>
          </a:xfrm>
        </p:spPr>
        <p:txBody>
          <a:bodyPr>
            <a:normAutofit fontScale="90000"/>
          </a:bodyPr>
          <a:lstStyle/>
          <a:p>
            <a:pPr algn="ctr">
              <a:lnSpc>
                <a:spcPct val="150000"/>
              </a:lnSpc>
            </a:pPr>
            <a:r>
              <a:rPr lang="pl-PL" sz="1800" dirty="0">
                <a:latin typeface="Lato" panose="020F0502020204030203" pitchFamily="34" charset="-18"/>
              </a:rPr>
              <a:t>Artykuł 12</a:t>
            </a:r>
            <a:br>
              <a:rPr lang="pl-PL" sz="1800" dirty="0">
                <a:latin typeface="Lato" panose="020F0502020204030203" pitchFamily="34" charset="-18"/>
              </a:rPr>
            </a:br>
            <a:r>
              <a:rPr lang="pl-PL" sz="1800" b="1" dirty="0">
                <a:latin typeface="Lato" panose="020F0502020204030203" pitchFamily="34" charset="-18"/>
              </a:rPr>
              <a:t>Działania kwalifikowalne</a:t>
            </a:r>
            <a:br>
              <a:rPr lang="pl-PL" sz="1800" b="1" dirty="0">
                <a:latin typeface="Lato" panose="020F0502020204030203" pitchFamily="34" charset="-18"/>
              </a:rPr>
            </a:br>
            <a:br>
              <a:rPr lang="pl-PL" sz="1800" dirty="0">
                <a:latin typeface="Lato" panose="020F0502020204030203" pitchFamily="34" charset="-18"/>
              </a:rPr>
            </a:br>
            <a:r>
              <a:rPr lang="pl-PL" sz="1800" dirty="0">
                <a:latin typeface="Lato" panose="020F0502020204030203" pitchFamily="34" charset="-18"/>
              </a:rPr>
              <a:t>Do finansowania kwalifikują się wyłącznie działania realizujące cele wymienione w art. 3 i 4, w szczególności działania określone w załączniku I.</a:t>
            </a:r>
            <a:endParaRPr lang="pl-PL" sz="1800" b="1" dirty="0">
              <a:latin typeface="Lato" panose="020F0502020204030203" pitchFamily="34" charset="-18"/>
            </a:endParaRPr>
          </a:p>
        </p:txBody>
      </p:sp>
      <p:pic>
        <p:nvPicPr>
          <p:cNvPr id="6" name="Symbol zastępczy zawartości 5">
            <a:extLst>
              <a:ext uri="{FF2B5EF4-FFF2-40B4-BE49-F238E27FC236}">
                <a16:creationId xmlns:a16="http://schemas.microsoft.com/office/drawing/2014/main" id="{1DD28C71-5474-1E69-C980-FF0960F357D2}"/>
              </a:ext>
            </a:extLst>
          </p:cNvPr>
          <p:cNvPicPr>
            <a:picLocks noGrp="1" noChangeAspect="1"/>
          </p:cNvPicPr>
          <p:nvPr>
            <p:ph idx="1"/>
          </p:nvPr>
        </p:nvPicPr>
        <p:blipFill rotWithShape="1">
          <a:blip r:embed="rId4"/>
          <a:srcRect t="933" b="11662"/>
          <a:stretch/>
        </p:blipFill>
        <p:spPr>
          <a:xfrm>
            <a:off x="1463405" y="2234386"/>
            <a:ext cx="8054435" cy="4350482"/>
          </a:xfrm>
        </p:spPr>
      </p:pic>
    </p:spTree>
    <p:extLst>
      <p:ext uri="{BB962C8B-B14F-4D97-AF65-F5344CB8AC3E}">
        <p14:creationId xmlns:p14="http://schemas.microsoft.com/office/powerpoint/2010/main" val="2187727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Formy finansowania unijnego</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marL="0" indent="0">
              <a:buNone/>
            </a:pPr>
            <a:endParaRPr lang="pl-PL" sz="2000" dirty="0">
              <a:latin typeface="Lato" panose="020F0502020204030203" pitchFamily="34" charset="-18"/>
            </a:endParaRPr>
          </a:p>
          <a:p>
            <a:pPr>
              <a:lnSpc>
                <a:spcPct val="150000"/>
              </a:lnSpc>
              <a:buFont typeface="Wingdings" panose="05000000000000000000" pitchFamily="2" charset="2"/>
              <a:buChar char="ü"/>
            </a:pPr>
            <a:r>
              <a:rPr lang="pl-PL" sz="3200" dirty="0">
                <a:latin typeface="Lato" panose="020F0502020204030203" pitchFamily="34" charset="-18"/>
              </a:rPr>
              <a:t> Dotacje (</a:t>
            </a:r>
            <a:r>
              <a:rPr lang="pl-PL" sz="3200" dirty="0" err="1">
                <a:latin typeface="Lato" panose="020F0502020204030203" pitchFamily="34" charset="-18"/>
              </a:rPr>
              <a:t>Grants</a:t>
            </a:r>
            <a:r>
              <a:rPr lang="pl-PL" sz="3200" dirty="0">
                <a:latin typeface="Lato" panose="020F0502020204030203" pitchFamily="34" charset="-18"/>
              </a:rPr>
              <a:t>)</a:t>
            </a:r>
          </a:p>
          <a:p>
            <a:pPr>
              <a:lnSpc>
                <a:spcPct val="150000"/>
              </a:lnSpc>
              <a:buFont typeface="Wingdings" panose="05000000000000000000" pitchFamily="2" charset="2"/>
              <a:buChar char="ü"/>
            </a:pPr>
            <a:r>
              <a:rPr lang="pl-PL" sz="3200" dirty="0">
                <a:latin typeface="Lato" panose="020F0502020204030203" pitchFamily="34" charset="-18"/>
              </a:rPr>
              <a:t> Zamówienia (</a:t>
            </a:r>
            <a:r>
              <a:rPr lang="pl-PL" sz="3200" dirty="0" err="1">
                <a:latin typeface="Lato" panose="020F0502020204030203" pitchFamily="34" charset="-18"/>
              </a:rPr>
              <a:t>Procurement</a:t>
            </a:r>
            <a:r>
              <a:rPr lang="pl-PL" sz="3200" dirty="0">
                <a:latin typeface="Lato" panose="020F0502020204030203" pitchFamily="34" charset="-18"/>
              </a:rPr>
              <a:t>)</a:t>
            </a:r>
          </a:p>
          <a:p>
            <a:pPr>
              <a:lnSpc>
                <a:spcPct val="150000"/>
              </a:lnSpc>
              <a:buFont typeface="Wingdings" panose="05000000000000000000" pitchFamily="2" charset="2"/>
              <a:buChar char="ü"/>
            </a:pPr>
            <a:r>
              <a:rPr lang="pl-PL" sz="3200" dirty="0">
                <a:latin typeface="Lato" panose="020F0502020204030203" pitchFamily="34" charset="-18"/>
              </a:rPr>
              <a:t> Nagrody</a:t>
            </a:r>
          </a:p>
          <a:p>
            <a:pPr>
              <a:lnSpc>
                <a:spcPct val="150000"/>
              </a:lnSpc>
              <a:buFont typeface="Wingdings" panose="05000000000000000000" pitchFamily="2" charset="2"/>
              <a:buChar char="ü"/>
            </a:pPr>
            <a:r>
              <a:rPr lang="pl-PL" sz="3200" dirty="0">
                <a:latin typeface="Lato" panose="020F0502020204030203" pitchFamily="34" charset="-18"/>
              </a:rPr>
              <a:t> Inne</a:t>
            </a:r>
          </a:p>
          <a:p>
            <a:pPr marL="0" indent="0">
              <a:buNone/>
            </a:pPr>
            <a:endParaRPr lang="pl-PL" sz="2000" dirty="0">
              <a:latin typeface="Lato" panose="020F0502020204030203" pitchFamily="34" charset="-18"/>
            </a:endParaRPr>
          </a:p>
        </p:txBody>
      </p:sp>
    </p:spTree>
    <p:extLst>
      <p:ext uri="{BB962C8B-B14F-4D97-AF65-F5344CB8AC3E}">
        <p14:creationId xmlns:p14="http://schemas.microsoft.com/office/powerpoint/2010/main" val="128082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Nominowanie przez Ministra Zdrowia</a:t>
            </a:r>
          </a:p>
        </p:txBody>
      </p:sp>
      <p:sp>
        <p:nvSpPr>
          <p:cNvPr id="4" name="Symbol zastępczy zawartości 3">
            <a:extLst>
              <a:ext uri="{FF2B5EF4-FFF2-40B4-BE49-F238E27FC236}">
                <a16:creationId xmlns:a16="http://schemas.microsoft.com/office/drawing/2014/main" id="{7112B5F1-1747-716A-9948-FA49F1B2FB01}"/>
              </a:ext>
            </a:extLst>
          </p:cNvPr>
          <p:cNvSpPr>
            <a:spLocks noGrp="1" noRot="1" noMove="1" noResize="1" noEditPoints="1" noAdjustHandles="1" noChangeArrowheads="1" noChangeShapeType="1"/>
          </p:cNvSpPr>
          <p:nvPr>
            <p:ph idx="1"/>
          </p:nvPr>
        </p:nvSpPr>
        <p:spPr/>
        <p:txBody>
          <a:bodyPr>
            <a:normAutofit/>
          </a:bodyPr>
          <a:lstStyle/>
          <a:p>
            <a:pPr>
              <a:lnSpc>
                <a:spcPct val="150000"/>
              </a:lnSpc>
              <a:buFont typeface="Wingdings" panose="05000000000000000000" pitchFamily="2" charset="2"/>
              <a:buChar char="q"/>
            </a:pPr>
            <a:r>
              <a:rPr lang="pl-PL" sz="2000" dirty="0">
                <a:latin typeface="Lato" panose="020F0502020204030203" pitchFamily="34" charset="-18"/>
              </a:rPr>
              <a:t> w ramach Programu dotacje bezpośrednie mogą być przyznawane bez zaproszenia</a:t>
            </a:r>
            <a:br>
              <a:rPr lang="pl-PL" sz="2000" dirty="0">
                <a:latin typeface="Lato" panose="020F0502020204030203" pitchFamily="34" charset="-18"/>
              </a:rPr>
            </a:br>
            <a:r>
              <a:rPr lang="pl-PL" sz="2000" dirty="0">
                <a:latin typeface="Lato" panose="020F0502020204030203" pitchFamily="34" charset="-18"/>
              </a:rPr>
              <a:t> do składania wniosków, zgodnie z art. 13 ust. 5 Rozporządzenia PE i Rady (UE) 2021/522</a:t>
            </a:r>
          </a:p>
          <a:p>
            <a:pPr>
              <a:lnSpc>
                <a:spcPct val="150000"/>
              </a:lnSpc>
              <a:buFont typeface="Wingdings" panose="05000000000000000000" pitchFamily="2" charset="2"/>
              <a:buChar char="q"/>
            </a:pPr>
            <a:r>
              <a:rPr lang="pl-PL" sz="2000" dirty="0">
                <a:latin typeface="Lato" panose="020F0502020204030203" pitchFamily="34" charset="-18"/>
              </a:rPr>
              <a:t> dotyczy to: </a:t>
            </a:r>
          </a:p>
          <a:p>
            <a:pPr marL="457200" indent="-457200">
              <a:lnSpc>
                <a:spcPct val="150000"/>
              </a:lnSpc>
              <a:buFont typeface="+mj-lt"/>
              <a:buAutoNum type="arabicPeriod"/>
            </a:pPr>
            <a:r>
              <a:rPr lang="pl-PL" sz="2000" dirty="0">
                <a:latin typeface="Lato" panose="020F0502020204030203" pitchFamily="34" charset="-18"/>
              </a:rPr>
              <a:t>JOINT ACTIONS</a:t>
            </a:r>
          </a:p>
          <a:p>
            <a:pPr marL="457200" indent="-457200">
              <a:lnSpc>
                <a:spcPct val="150000"/>
              </a:lnSpc>
              <a:buFont typeface="+mj-lt"/>
              <a:buAutoNum type="arabicPeriod"/>
            </a:pPr>
            <a:r>
              <a:rPr lang="en-US" sz="2000" dirty="0">
                <a:latin typeface="Lato" panose="020F0502020204030203" pitchFamily="34" charset="-18"/>
              </a:rPr>
              <a:t>DIRECT GRANTS TO MEMBER STATES’ AUTHORITIES (OTHER THAN JOINT ACTIONS)</a:t>
            </a:r>
            <a:endParaRPr lang="pl-PL" sz="2000" dirty="0">
              <a:latin typeface="Lato" panose="020F0502020204030203" pitchFamily="34" charset="-18"/>
            </a:endParaRPr>
          </a:p>
          <a:p>
            <a:pPr>
              <a:lnSpc>
                <a:spcPct val="150000"/>
              </a:lnSpc>
              <a:buFont typeface="Wingdings" panose="05000000000000000000" pitchFamily="2" charset="2"/>
              <a:buChar char="q"/>
            </a:pPr>
            <a:r>
              <a:rPr lang="pl-PL" sz="2000" dirty="0">
                <a:latin typeface="Lato" panose="020F0502020204030203" pitchFamily="34" charset="-18"/>
              </a:rPr>
              <a:t> nominować można </a:t>
            </a:r>
            <a:r>
              <a:rPr lang="pl-PL" sz="2000" b="1" dirty="0">
                <a:latin typeface="Lato" panose="020F0502020204030203" pitchFamily="34" charset="-18"/>
              </a:rPr>
              <a:t>tylko 1 właściwy organ (</a:t>
            </a:r>
            <a:r>
              <a:rPr lang="pl-PL" sz="2000" b="1" i="1" dirty="0" err="1">
                <a:latin typeface="Lato" panose="020F0502020204030203" pitchFamily="34" charset="-18"/>
              </a:rPr>
              <a:t>competent</a:t>
            </a:r>
            <a:r>
              <a:rPr lang="pl-PL" sz="2000" b="1" i="1" dirty="0">
                <a:latin typeface="Lato" panose="020F0502020204030203" pitchFamily="34" charset="-18"/>
              </a:rPr>
              <a:t> authority</a:t>
            </a:r>
            <a:r>
              <a:rPr lang="pl-PL" sz="2000" b="1" dirty="0">
                <a:latin typeface="Lato" panose="020F0502020204030203" pitchFamily="34" charset="-18"/>
              </a:rPr>
              <a:t>)</a:t>
            </a:r>
            <a:br>
              <a:rPr lang="pl-PL" sz="2000" dirty="0">
                <a:latin typeface="Lato" panose="020F0502020204030203" pitchFamily="34" charset="-18"/>
              </a:rPr>
            </a:br>
            <a:r>
              <a:rPr lang="pl-PL" sz="2000" dirty="0">
                <a:latin typeface="Lato" panose="020F0502020204030203" pitchFamily="34" charset="-18"/>
              </a:rPr>
              <a:t>- i jeśli to konieczne, podmioty stowarzyszone (</a:t>
            </a:r>
            <a:r>
              <a:rPr lang="pl-PL" sz="2000" i="1" dirty="0" err="1">
                <a:latin typeface="Lato" panose="020F0502020204030203" pitchFamily="34" charset="-18"/>
              </a:rPr>
              <a:t>affiliated</a:t>
            </a:r>
            <a:r>
              <a:rPr lang="pl-PL" sz="2000" i="1" dirty="0">
                <a:latin typeface="Lato" panose="020F0502020204030203" pitchFamily="34" charset="-18"/>
              </a:rPr>
              <a:t> </a:t>
            </a:r>
            <a:r>
              <a:rPr lang="pl-PL" sz="2000" i="1" dirty="0" err="1">
                <a:latin typeface="Lato" panose="020F0502020204030203" pitchFamily="34" charset="-18"/>
              </a:rPr>
              <a:t>entities</a:t>
            </a:r>
            <a:r>
              <a:rPr lang="pl-PL" sz="2000" dirty="0">
                <a:latin typeface="Lato" panose="020F0502020204030203" pitchFamily="34" charset="-18"/>
              </a:rPr>
              <a:t>)</a:t>
            </a:r>
          </a:p>
        </p:txBody>
      </p:sp>
    </p:spTree>
    <p:extLst>
      <p:ext uri="{BB962C8B-B14F-4D97-AF65-F5344CB8AC3E}">
        <p14:creationId xmlns:p14="http://schemas.microsoft.com/office/powerpoint/2010/main" val="185684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Nominowanie przez Ministra Zdrowia</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1469204"/>
            <a:ext cx="10515600" cy="5023671"/>
          </a:xfrm>
        </p:spPr>
        <p:txBody>
          <a:bodyPr>
            <a:noAutofit/>
          </a:bodyPr>
          <a:lstStyle/>
          <a:p>
            <a:pPr marL="0" indent="0">
              <a:lnSpc>
                <a:spcPct val="160000"/>
              </a:lnSpc>
              <a:buNone/>
            </a:pPr>
            <a:r>
              <a:rPr lang="pl-PL" sz="1600" dirty="0">
                <a:latin typeface="Arial" panose="020B0604020202020204" pitchFamily="34" charset="0"/>
                <a:cs typeface="Arial" panose="020B0604020202020204" pitchFamily="34" charset="0"/>
              </a:rPr>
              <a:t>Podmioty zainteresowane przesyłają pismo do: </a:t>
            </a:r>
          </a:p>
          <a:p>
            <a:pPr marL="789699" lvl="2" indent="0">
              <a:lnSpc>
                <a:spcPct val="100000"/>
              </a:lnSpc>
              <a:spcBef>
                <a:spcPts val="0"/>
              </a:spcBef>
              <a:buNone/>
            </a:pPr>
            <a:r>
              <a:rPr lang="pl-PL" sz="1600" dirty="0">
                <a:latin typeface="Arial" panose="020B0604020202020204" pitchFamily="34" charset="0"/>
                <a:cs typeface="Arial" panose="020B0604020202020204" pitchFamily="34" charset="0"/>
              </a:rPr>
              <a:t>Pani</a:t>
            </a:r>
          </a:p>
          <a:p>
            <a:pPr marL="789699" lvl="2" indent="0">
              <a:lnSpc>
                <a:spcPct val="100000"/>
              </a:lnSpc>
              <a:spcBef>
                <a:spcPts val="0"/>
              </a:spcBef>
              <a:buNone/>
            </a:pPr>
            <a:r>
              <a:rPr lang="pl-PL" sz="1600" dirty="0">
                <a:latin typeface="Arial" panose="020B0604020202020204" pitchFamily="34" charset="0"/>
                <a:cs typeface="Arial" panose="020B0604020202020204" pitchFamily="34" charset="0"/>
              </a:rPr>
              <a:t>Katarzyna Drążek-Laskowska</a:t>
            </a:r>
          </a:p>
          <a:p>
            <a:pPr marL="789699" lvl="2" indent="0">
              <a:lnSpc>
                <a:spcPct val="100000"/>
              </a:lnSpc>
              <a:spcBef>
                <a:spcPts val="0"/>
              </a:spcBef>
              <a:buNone/>
            </a:pPr>
            <a:r>
              <a:rPr lang="pl-PL" sz="1600" dirty="0">
                <a:latin typeface="Arial" panose="020B0604020202020204" pitchFamily="34" charset="0"/>
                <a:cs typeface="Arial" panose="020B0604020202020204" pitchFamily="34" charset="0"/>
              </a:rPr>
              <a:t>Dyrektor</a:t>
            </a:r>
          </a:p>
          <a:p>
            <a:pPr marL="789699" lvl="2" indent="0">
              <a:lnSpc>
                <a:spcPct val="100000"/>
              </a:lnSpc>
              <a:spcBef>
                <a:spcPts val="0"/>
              </a:spcBef>
              <a:buNone/>
            </a:pPr>
            <a:r>
              <a:rPr lang="pl-PL" sz="1600" dirty="0">
                <a:latin typeface="Arial" panose="020B0604020202020204" pitchFamily="34" charset="0"/>
                <a:cs typeface="Arial" panose="020B0604020202020204" pitchFamily="34" charset="0"/>
              </a:rPr>
              <a:t>Biura Współpracy Międzynarodowej</a:t>
            </a:r>
          </a:p>
          <a:p>
            <a:pPr marL="789699" lvl="2" indent="0">
              <a:lnSpc>
                <a:spcPct val="100000"/>
              </a:lnSpc>
              <a:spcBef>
                <a:spcPts val="0"/>
              </a:spcBef>
              <a:buNone/>
            </a:pPr>
            <a:r>
              <a:rPr lang="pl-PL" sz="1600" dirty="0">
                <a:latin typeface="Arial" panose="020B0604020202020204" pitchFamily="34" charset="0"/>
                <a:cs typeface="Arial" panose="020B0604020202020204" pitchFamily="34" charset="0"/>
              </a:rPr>
              <a:t>Ministerstwo Zdrowia</a:t>
            </a:r>
          </a:p>
          <a:p>
            <a:pPr marL="0" indent="0">
              <a:lnSpc>
                <a:spcPct val="160000"/>
              </a:lnSpc>
              <a:buNone/>
            </a:pPr>
            <a:r>
              <a:rPr lang="pl-PL" sz="1600" dirty="0">
                <a:latin typeface="Arial" panose="020B0604020202020204" pitchFamily="34" charset="0"/>
                <a:cs typeface="Arial" panose="020B0604020202020204" pitchFamily="34" charset="0"/>
              </a:rPr>
              <a:t>zawierające informacje </a:t>
            </a:r>
            <a:r>
              <a:rPr lang="pl-PL" sz="1600" b="1" dirty="0">
                <a:latin typeface="Arial" panose="020B0604020202020204" pitchFamily="34" charset="0"/>
                <a:cs typeface="Arial" panose="020B0604020202020204" pitchFamily="34" charset="0"/>
              </a:rPr>
              <a:t>niezbędne</a:t>
            </a:r>
            <a:r>
              <a:rPr lang="pl-PL" sz="1600" dirty="0">
                <a:latin typeface="Arial" panose="020B0604020202020204" pitchFamily="34" charset="0"/>
                <a:cs typeface="Arial" panose="020B0604020202020204" pitchFamily="34" charset="0"/>
              </a:rPr>
              <a:t> dla </a:t>
            </a:r>
            <a:r>
              <a:rPr lang="pl-PL" sz="1600" dirty="0" err="1">
                <a:latin typeface="Arial" panose="020B0604020202020204" pitchFamily="34" charset="0"/>
                <a:cs typeface="Arial" panose="020B0604020202020204" pitchFamily="34" charset="0"/>
              </a:rPr>
              <a:t>HaDEA</a:t>
            </a:r>
            <a:r>
              <a:rPr lang="pl-PL" sz="1600" dirty="0">
                <a:latin typeface="Arial" panose="020B0604020202020204" pitchFamily="34" charset="0"/>
                <a:cs typeface="Arial" panose="020B0604020202020204" pitchFamily="34" charset="0"/>
              </a:rPr>
              <a:t>:</a:t>
            </a:r>
          </a:p>
          <a:p>
            <a:pPr lvl="1">
              <a:lnSpc>
                <a:spcPct val="160000"/>
              </a:lnSpc>
              <a:buFont typeface="Wingdings" panose="05000000000000000000" pitchFamily="2" charset="2"/>
              <a:buChar char="ü"/>
            </a:pPr>
            <a:r>
              <a:rPr lang="pl-PL" sz="1600" dirty="0">
                <a:latin typeface="Arial" panose="020B0604020202020204" pitchFamily="34" charset="0"/>
                <a:cs typeface="Arial" panose="020B0604020202020204" pitchFamily="34" charset="0"/>
              </a:rPr>
              <a:t>informację o chęci udziału w określonym zadaniu</a:t>
            </a:r>
          </a:p>
          <a:p>
            <a:pPr lvl="1">
              <a:lnSpc>
                <a:spcPct val="160000"/>
              </a:lnSpc>
              <a:buFont typeface="Wingdings" panose="05000000000000000000" pitchFamily="2" charset="2"/>
              <a:buChar char="ü"/>
            </a:pPr>
            <a:r>
              <a:rPr lang="pl-PL" sz="1600" dirty="0">
                <a:latin typeface="Arial" panose="020B0604020202020204" pitchFamily="34" charset="0"/>
                <a:cs typeface="Arial" panose="020B0604020202020204" pitchFamily="34" charset="0"/>
              </a:rPr>
              <a:t>dokument lub link do niego (np. statut) wskazujący, że podmiot można uznać za „</a:t>
            </a:r>
            <a:r>
              <a:rPr lang="pl-PL" sz="1600" dirty="0" err="1">
                <a:latin typeface="Arial" panose="020B0604020202020204" pitchFamily="34" charset="0"/>
                <a:cs typeface="Arial" panose="020B0604020202020204" pitchFamily="34" charset="0"/>
              </a:rPr>
              <a:t>competent</a:t>
            </a:r>
            <a:r>
              <a:rPr lang="pl-PL" sz="1600" dirty="0">
                <a:latin typeface="Arial" panose="020B0604020202020204" pitchFamily="34" charset="0"/>
                <a:cs typeface="Arial" panose="020B0604020202020204" pitchFamily="34" charset="0"/>
              </a:rPr>
              <a:t> authority”</a:t>
            </a:r>
            <a:br>
              <a:rPr lang="pl-PL" sz="1600" dirty="0">
                <a:latin typeface="Arial" panose="020B0604020202020204" pitchFamily="34" charset="0"/>
                <a:cs typeface="Arial" panose="020B0604020202020204" pitchFamily="34" charset="0"/>
              </a:rPr>
            </a:br>
            <a:r>
              <a:rPr lang="pl-PL" sz="1600" dirty="0">
                <a:latin typeface="Arial" panose="020B0604020202020204" pitchFamily="34" charset="0"/>
                <a:cs typeface="Arial" panose="020B0604020202020204" pitchFamily="34" charset="0"/>
              </a:rPr>
              <a:t>w danej dziedzinie</a:t>
            </a:r>
          </a:p>
          <a:p>
            <a:pPr lvl="1">
              <a:lnSpc>
                <a:spcPct val="160000"/>
              </a:lnSpc>
              <a:buFont typeface="Wingdings" panose="05000000000000000000" pitchFamily="2" charset="2"/>
              <a:buChar char="ü"/>
            </a:pPr>
            <a:r>
              <a:rPr lang="pl-PL" sz="1600" dirty="0">
                <a:latin typeface="Arial" panose="020B0604020202020204" pitchFamily="34" charset="0"/>
                <a:cs typeface="Arial" panose="020B0604020202020204" pitchFamily="34" charset="0"/>
              </a:rPr>
              <a:t>przyjętą nazwę jednostki w jęz. angielskim oraz stosowany skrót</a:t>
            </a:r>
          </a:p>
          <a:p>
            <a:pPr lvl="1">
              <a:lnSpc>
                <a:spcPct val="160000"/>
              </a:lnSpc>
              <a:buFont typeface="Wingdings" panose="05000000000000000000" pitchFamily="2" charset="2"/>
              <a:buChar char="ü"/>
            </a:pPr>
            <a:r>
              <a:rPr lang="pl-PL" sz="1600" dirty="0">
                <a:latin typeface="Arial" panose="020B0604020202020204" pitchFamily="34" charset="0"/>
                <a:cs typeface="Arial" panose="020B0604020202020204" pitchFamily="34" charset="0"/>
              </a:rPr>
              <a:t>dane osoby kontaktowej, w tym email i telefon</a:t>
            </a:r>
          </a:p>
          <a:p>
            <a:pPr lvl="1">
              <a:lnSpc>
                <a:spcPct val="160000"/>
              </a:lnSpc>
              <a:buFont typeface="Wingdings" panose="05000000000000000000" pitchFamily="2" charset="2"/>
              <a:buChar char="ü"/>
            </a:pPr>
            <a:r>
              <a:rPr lang="pl-PL" sz="1600" dirty="0">
                <a:latin typeface="Arial" panose="020B0604020202020204" pitchFamily="34" charset="0"/>
                <a:cs typeface="Arial" panose="020B0604020202020204" pitchFamily="34" charset="0"/>
              </a:rPr>
              <a:t>dokument podpisany przez osobę upoważnioną do podejmowania zobowiązań w jednostce.</a:t>
            </a:r>
          </a:p>
        </p:txBody>
      </p:sp>
    </p:spTree>
    <p:extLst>
      <p:ext uri="{BB962C8B-B14F-4D97-AF65-F5344CB8AC3E}">
        <p14:creationId xmlns:p14="http://schemas.microsoft.com/office/powerpoint/2010/main" val="305952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11875"/>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Wspólne działania – I Tura</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spcBef>
                <a:spcPts val="0"/>
              </a:spcBef>
              <a:buFont typeface="Wingdings" panose="05000000000000000000" pitchFamily="2" charset="2"/>
              <a:buChar char="ü"/>
            </a:pPr>
            <a:r>
              <a:rPr lang="pl-PL" sz="1800" b="1" dirty="0">
                <a:latin typeface="Lato" panose="020F0502020204030203" pitchFamily="34" charset="-18"/>
              </a:rPr>
              <a:t>do 13 lutego 2023 r. w ramach pierwszej tury </a:t>
            </a:r>
            <a:r>
              <a:rPr lang="pl-PL" sz="1800" dirty="0">
                <a:latin typeface="Lato" panose="020F0502020204030203" pitchFamily="34" charset="-18"/>
              </a:rPr>
              <a:t>Minister Zdrowia mógł nominować </a:t>
            </a:r>
            <a:r>
              <a:rPr lang="pl-PL" sz="1800" dirty="0" err="1">
                <a:latin typeface="Lato" panose="020F0502020204030203" pitchFamily="34" charset="-18"/>
              </a:rPr>
              <a:t>competent</a:t>
            </a:r>
            <a:r>
              <a:rPr lang="pl-PL" sz="1800" dirty="0">
                <a:latin typeface="Lato" panose="020F0502020204030203" pitchFamily="34" charset="-18"/>
              </a:rPr>
              <a:t> authority i </a:t>
            </a:r>
            <a:r>
              <a:rPr lang="pl-PL" sz="1800" dirty="0" err="1">
                <a:latin typeface="Lato" panose="020F0502020204030203" pitchFamily="34" charset="-18"/>
              </a:rPr>
              <a:t>affiliated</a:t>
            </a:r>
            <a:r>
              <a:rPr lang="pl-PL" sz="1800" dirty="0">
                <a:latin typeface="Lato" panose="020F0502020204030203" pitchFamily="34" charset="-18"/>
              </a:rPr>
              <a:t> </a:t>
            </a:r>
            <a:r>
              <a:rPr lang="pl-PL" sz="1800" dirty="0" err="1">
                <a:latin typeface="Lato" panose="020F0502020204030203" pitchFamily="34" charset="-18"/>
              </a:rPr>
              <a:t>entities</a:t>
            </a:r>
            <a:r>
              <a:rPr lang="pl-PL" sz="1800" dirty="0">
                <a:latin typeface="Lato" panose="020F0502020204030203" pitchFamily="34" charset="-18"/>
              </a:rPr>
              <a:t> do udziału we wspólnych działaniach:</a:t>
            </a:r>
          </a:p>
          <a:p>
            <a:pPr>
              <a:lnSpc>
                <a:spcPct val="150000"/>
              </a:lnSpc>
              <a:spcBef>
                <a:spcPts val="0"/>
              </a:spcBef>
            </a:pPr>
            <a:r>
              <a:rPr lang="pl-PL" sz="1800" dirty="0">
                <a:latin typeface="Lato" panose="020F0502020204030203" pitchFamily="34" charset="-18"/>
              </a:rPr>
              <a:t>EU4H-2023-JA-01: </a:t>
            </a:r>
            <a:r>
              <a:rPr lang="pl-PL" sz="1800" i="1" dirty="0">
                <a:latin typeface="Lato" panose="020F0502020204030203" pitchFamily="34" charset="-18"/>
              </a:rPr>
              <a:t>Direct grant to </a:t>
            </a:r>
            <a:r>
              <a:rPr lang="pl-PL" sz="1800" i="1" dirty="0" err="1">
                <a:latin typeface="Lato" panose="020F0502020204030203" pitchFamily="34" charset="-18"/>
              </a:rPr>
              <a:t>Member</a:t>
            </a:r>
            <a:r>
              <a:rPr lang="pl-PL" sz="1800" i="1" dirty="0">
                <a:latin typeface="Lato" panose="020F0502020204030203" pitchFamily="34" charset="-18"/>
              </a:rPr>
              <a:t> </a:t>
            </a:r>
            <a:r>
              <a:rPr lang="pl-PL" sz="1800" i="1" dirty="0" err="1">
                <a:latin typeface="Lato" panose="020F0502020204030203" pitchFamily="34" charset="-18"/>
              </a:rPr>
              <a:t>States</a:t>
            </a:r>
            <a:r>
              <a:rPr lang="pl-PL" sz="1800" i="1" dirty="0">
                <a:latin typeface="Lato" panose="020F0502020204030203" pitchFamily="34" charset="-18"/>
              </a:rPr>
              <a:t>’ </a:t>
            </a:r>
            <a:r>
              <a:rPr lang="pl-PL" sz="1800" i="1" dirty="0" err="1">
                <a:latin typeface="Lato" panose="020F0502020204030203" pitchFamily="34" charset="-18"/>
              </a:rPr>
              <a:t>authorities</a:t>
            </a:r>
            <a:r>
              <a:rPr lang="pl-PL" sz="1800" i="1" dirty="0">
                <a:latin typeface="Lato" panose="020F0502020204030203" pitchFamily="34" charset="-18"/>
              </a:rPr>
              <a:t>: </a:t>
            </a:r>
            <a:r>
              <a:rPr lang="pl-PL" sz="1800" b="1" i="1" dirty="0" err="1">
                <a:latin typeface="Lato" panose="020F0502020204030203" pitchFamily="34" charset="-18"/>
              </a:rPr>
              <a:t>global</a:t>
            </a:r>
            <a:r>
              <a:rPr lang="pl-PL" sz="1800" b="1" i="1" dirty="0">
                <a:latin typeface="Lato" panose="020F0502020204030203" pitchFamily="34" charset="-18"/>
              </a:rPr>
              <a:t> </a:t>
            </a:r>
            <a:r>
              <a:rPr lang="pl-PL" sz="1800" b="1" i="1" dirty="0" err="1">
                <a:latin typeface="Lato" panose="020F0502020204030203" pitchFamily="34" charset="-18"/>
              </a:rPr>
              <a:t>health</a:t>
            </a:r>
            <a:r>
              <a:rPr lang="pl-PL" sz="1800" b="1" i="1" dirty="0">
                <a:latin typeface="Lato" panose="020F0502020204030203" pitchFamily="34" charset="-18"/>
              </a:rPr>
              <a:t> </a:t>
            </a:r>
            <a:r>
              <a:rPr lang="pl-PL" sz="1800" b="1" i="1" dirty="0" err="1">
                <a:latin typeface="Lato" panose="020F0502020204030203" pitchFamily="34" charset="-18"/>
              </a:rPr>
              <a:t>impact</a:t>
            </a:r>
            <a:br>
              <a:rPr lang="pl-PL" sz="1800" b="1" i="1" dirty="0">
                <a:latin typeface="Lato" panose="020F0502020204030203" pitchFamily="34" charset="-18"/>
              </a:rPr>
            </a:br>
            <a:r>
              <a:rPr lang="pl-PL" sz="1800" i="1" dirty="0">
                <a:latin typeface="Lato" panose="020F0502020204030203" pitchFamily="34" charset="-18"/>
              </a:rPr>
              <a:t>(HS-g-23-71-01)</a:t>
            </a:r>
            <a:r>
              <a:rPr lang="pl-PL" sz="1800" dirty="0">
                <a:latin typeface="Lato" panose="020F0502020204030203" pitchFamily="34" charset="-18"/>
              </a:rPr>
              <a:t> - EUR 4 700 000 EU co-</a:t>
            </a:r>
            <a:r>
              <a:rPr lang="pl-PL" sz="1800" dirty="0" err="1">
                <a:latin typeface="Lato" panose="020F0502020204030203" pitchFamily="34" charset="-18"/>
              </a:rPr>
              <a:t>funding</a:t>
            </a:r>
            <a:endParaRPr lang="pl-PL" sz="1800" dirty="0">
              <a:latin typeface="Lato" panose="020F0502020204030203" pitchFamily="34" charset="-18"/>
            </a:endParaRPr>
          </a:p>
          <a:p>
            <a:pPr>
              <a:lnSpc>
                <a:spcPct val="150000"/>
              </a:lnSpc>
              <a:spcBef>
                <a:spcPts val="0"/>
              </a:spcBef>
            </a:pPr>
            <a:r>
              <a:rPr lang="pl-PL" sz="1800" dirty="0">
                <a:latin typeface="Lato" panose="020F0502020204030203" pitchFamily="34" charset="-18"/>
              </a:rPr>
              <a:t>EU4H-2023-JA-02: </a:t>
            </a:r>
            <a:r>
              <a:rPr lang="pl-PL" sz="1800" i="1" dirty="0">
                <a:latin typeface="Lato" panose="020F0502020204030203" pitchFamily="34" charset="-18"/>
              </a:rPr>
              <a:t>Direct Grant to </a:t>
            </a:r>
            <a:r>
              <a:rPr lang="pl-PL" sz="1800" i="1" dirty="0" err="1">
                <a:latin typeface="Lato" panose="020F0502020204030203" pitchFamily="34" charset="-18"/>
              </a:rPr>
              <a:t>Member</a:t>
            </a:r>
            <a:r>
              <a:rPr lang="pl-PL" sz="1800" i="1" dirty="0">
                <a:latin typeface="Lato" panose="020F0502020204030203" pitchFamily="34" charset="-18"/>
              </a:rPr>
              <a:t> </a:t>
            </a:r>
            <a:r>
              <a:rPr lang="pl-PL" sz="1800" i="1" dirty="0" err="1">
                <a:latin typeface="Lato" panose="020F0502020204030203" pitchFamily="34" charset="-18"/>
              </a:rPr>
              <a:t>States</a:t>
            </a:r>
            <a:r>
              <a:rPr lang="pl-PL" sz="1800" i="1" dirty="0">
                <a:latin typeface="Lato" panose="020F0502020204030203" pitchFamily="34" charset="-18"/>
              </a:rPr>
              <a:t> </a:t>
            </a:r>
            <a:r>
              <a:rPr lang="pl-PL" sz="1800" i="1" dirty="0" err="1">
                <a:latin typeface="Lato" panose="020F0502020204030203" pitchFamily="34" charset="-18"/>
              </a:rPr>
              <a:t>authorities</a:t>
            </a:r>
            <a:r>
              <a:rPr lang="pl-PL" sz="1800" i="1" dirty="0">
                <a:latin typeface="Lato" panose="020F0502020204030203" pitchFamily="34" charset="-18"/>
              </a:rPr>
              <a:t>: </a:t>
            </a:r>
            <a:r>
              <a:rPr lang="pl-PL" sz="1800" b="1" i="1" dirty="0">
                <a:latin typeface="Lato" panose="020F0502020204030203" pitchFamily="34" charset="-18"/>
              </a:rPr>
              <a:t>to </a:t>
            </a:r>
            <a:r>
              <a:rPr lang="pl-PL" sz="1800" b="1" i="1" dirty="0" err="1">
                <a:latin typeface="Lato" panose="020F0502020204030203" pitchFamily="34" charset="-18"/>
              </a:rPr>
              <a:t>enhance</a:t>
            </a:r>
            <a:r>
              <a:rPr lang="pl-PL" sz="1800" b="1" i="1" dirty="0">
                <a:latin typeface="Lato" panose="020F0502020204030203" pitchFamily="34" charset="-18"/>
              </a:rPr>
              <a:t>, </a:t>
            </a:r>
            <a:r>
              <a:rPr lang="pl-PL" sz="1800" b="1" i="1" dirty="0" err="1">
                <a:latin typeface="Lato" panose="020F0502020204030203" pitchFamily="34" charset="-18"/>
              </a:rPr>
              <a:t>extend</a:t>
            </a:r>
            <a:r>
              <a:rPr lang="pl-PL" sz="1800" b="1" i="1" dirty="0">
                <a:latin typeface="Lato" panose="020F0502020204030203" pitchFamily="34" charset="-18"/>
              </a:rPr>
              <a:t> </a:t>
            </a:r>
            <a:br>
              <a:rPr lang="pl-PL" sz="1800" b="1" i="1" dirty="0">
                <a:latin typeface="Lato" panose="020F0502020204030203" pitchFamily="34" charset="-18"/>
              </a:rPr>
            </a:br>
            <a:r>
              <a:rPr lang="pl-PL" sz="1800" b="1" i="1" dirty="0">
                <a:latin typeface="Lato" panose="020F0502020204030203" pitchFamily="34" charset="-18"/>
              </a:rPr>
              <a:t>and </a:t>
            </a:r>
            <a:r>
              <a:rPr lang="pl-PL" sz="1800" b="1" i="1" dirty="0" err="1">
                <a:latin typeface="Lato" panose="020F0502020204030203" pitchFamily="34" charset="-18"/>
              </a:rPr>
              <a:t>consolidate</a:t>
            </a:r>
            <a:r>
              <a:rPr lang="pl-PL" sz="1800" b="1" i="1" dirty="0">
                <a:latin typeface="Lato" panose="020F0502020204030203" pitchFamily="34" charset="-18"/>
              </a:rPr>
              <a:t> </a:t>
            </a:r>
            <a:r>
              <a:rPr lang="pl-PL" sz="1800" b="1" i="1" dirty="0" err="1">
                <a:latin typeface="Lato" panose="020F0502020204030203" pitchFamily="34" charset="-18"/>
              </a:rPr>
              <a:t>wastewater</a:t>
            </a:r>
            <a:r>
              <a:rPr lang="pl-PL" sz="1800" b="1" i="1" dirty="0">
                <a:latin typeface="Lato" panose="020F0502020204030203" pitchFamily="34" charset="-18"/>
              </a:rPr>
              <a:t> </a:t>
            </a:r>
            <a:r>
              <a:rPr lang="pl-PL" sz="1800" b="1" i="1" dirty="0" err="1">
                <a:latin typeface="Lato" panose="020F0502020204030203" pitchFamily="34" charset="-18"/>
              </a:rPr>
              <a:t>surveillance</a:t>
            </a:r>
            <a:r>
              <a:rPr lang="pl-PL" sz="1800" b="1" i="1" dirty="0">
                <a:latin typeface="Lato" panose="020F0502020204030203" pitchFamily="34" charset="-18"/>
              </a:rPr>
              <a:t> for public </a:t>
            </a:r>
            <a:r>
              <a:rPr lang="pl-PL" sz="1800" b="1" i="1" dirty="0" err="1">
                <a:latin typeface="Lato" panose="020F0502020204030203" pitchFamily="34" charset="-18"/>
              </a:rPr>
              <a:t>health</a:t>
            </a:r>
            <a:r>
              <a:rPr lang="pl-PL" sz="1800" b="1" i="1" dirty="0">
                <a:latin typeface="Lato" panose="020F0502020204030203" pitchFamily="34" charset="-18"/>
              </a:rPr>
              <a:t> (HERA) </a:t>
            </a:r>
            <a:r>
              <a:rPr lang="pl-PL" sz="1800" i="1" dirty="0">
                <a:latin typeface="Lato" panose="020F0502020204030203" pitchFamily="34" charset="-18"/>
              </a:rPr>
              <a:t>(CP-g-23-18)</a:t>
            </a:r>
            <a:r>
              <a:rPr lang="pl-PL" sz="1800" dirty="0">
                <a:latin typeface="Lato" panose="020F0502020204030203" pitchFamily="34" charset="-18"/>
              </a:rPr>
              <a:t> </a:t>
            </a:r>
            <a:br>
              <a:rPr lang="pl-PL" sz="1800" dirty="0">
                <a:latin typeface="Lato" panose="020F0502020204030203" pitchFamily="34" charset="-18"/>
              </a:rPr>
            </a:br>
            <a:r>
              <a:rPr lang="pl-PL" sz="1800" dirty="0">
                <a:latin typeface="Lato" panose="020F0502020204030203" pitchFamily="34" charset="-18"/>
              </a:rPr>
              <a:t>- EUR 15 000 000 EU co-</a:t>
            </a:r>
            <a:r>
              <a:rPr lang="pl-PL" sz="1800" dirty="0" err="1">
                <a:latin typeface="Lato" panose="020F0502020204030203" pitchFamily="34" charset="-18"/>
              </a:rPr>
              <a:t>funding</a:t>
            </a:r>
            <a:endParaRPr lang="pl-PL" sz="1800" dirty="0">
              <a:latin typeface="Lato" panose="020F0502020204030203" pitchFamily="34" charset="-18"/>
            </a:endParaRPr>
          </a:p>
          <a:p>
            <a:pPr marL="0" indent="0">
              <a:lnSpc>
                <a:spcPct val="150000"/>
              </a:lnSpc>
              <a:spcBef>
                <a:spcPts val="0"/>
              </a:spcBef>
              <a:buNone/>
            </a:pPr>
            <a:r>
              <a:rPr lang="pl-PL" sz="1800" dirty="0">
                <a:latin typeface="Lato" panose="020F0502020204030203" pitchFamily="34" charset="-18"/>
              </a:rPr>
              <a:t>Termin na przekazanie zgłoszenia (wraz z uzasadnieniem) do Biura Współpracy Międzynarodowej upłynął </a:t>
            </a:r>
            <a:r>
              <a:rPr lang="pl-PL" sz="1800" b="1" dirty="0">
                <a:latin typeface="Lato" panose="020F0502020204030203" pitchFamily="34" charset="-18"/>
              </a:rPr>
              <a:t>31 stycznia 2023 r. </a:t>
            </a:r>
            <a:endParaRPr lang="pl-PL" sz="2000" dirty="0">
              <a:latin typeface="Lato" panose="020F0502020204030203" pitchFamily="34" charset="-18"/>
            </a:endParaRPr>
          </a:p>
        </p:txBody>
      </p:sp>
    </p:spTree>
    <p:extLst>
      <p:ext uri="{BB962C8B-B14F-4D97-AF65-F5344CB8AC3E}">
        <p14:creationId xmlns:p14="http://schemas.microsoft.com/office/powerpoint/2010/main" val="210719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062983"/>
          </a:xfrm>
        </p:spPr>
        <p:txBody>
          <a:bodyPr>
            <a:normAutofit/>
          </a:bodyPr>
          <a:lstStyle/>
          <a:p>
            <a:r>
              <a:rPr lang="pl-PL" sz="4000" b="1" dirty="0">
                <a:latin typeface="Lato" panose="020F0502020204030203" pitchFamily="34" charset="-18"/>
              </a:rPr>
              <a:t>Wspólne działania – II Tura</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1428108"/>
            <a:ext cx="10515600" cy="4748855"/>
          </a:xfrm>
        </p:spPr>
        <p:txBody>
          <a:bodyPr>
            <a:noAutofit/>
          </a:bodyPr>
          <a:lstStyle/>
          <a:p>
            <a:pPr>
              <a:lnSpc>
                <a:spcPct val="150000"/>
              </a:lnSpc>
              <a:spcBef>
                <a:spcPts val="0"/>
              </a:spcBef>
              <a:buFont typeface="Wingdings" panose="05000000000000000000" pitchFamily="2" charset="2"/>
              <a:buChar char="ü"/>
            </a:pPr>
            <a:r>
              <a:rPr lang="pl-PL" sz="1800" b="1" dirty="0">
                <a:latin typeface="Lato" panose="020F0502020204030203" pitchFamily="34" charset="-18"/>
              </a:rPr>
              <a:t>do 17 kwietnia 2023 r. w ramach drugiej tury </a:t>
            </a:r>
            <a:r>
              <a:rPr lang="pl-PL" sz="1800" dirty="0">
                <a:latin typeface="Lato" panose="020F0502020204030203" pitchFamily="34" charset="-18"/>
              </a:rPr>
              <a:t>Minister Zdrowia może nominować </a:t>
            </a:r>
            <a:r>
              <a:rPr lang="pl-PL" sz="1800" dirty="0" err="1">
                <a:latin typeface="Lato" panose="020F0502020204030203" pitchFamily="34" charset="-18"/>
              </a:rPr>
              <a:t>competent</a:t>
            </a:r>
            <a:r>
              <a:rPr lang="pl-PL" sz="1800" dirty="0">
                <a:latin typeface="Lato" panose="020F0502020204030203" pitchFamily="34" charset="-18"/>
              </a:rPr>
              <a:t> authority i </a:t>
            </a:r>
            <a:r>
              <a:rPr lang="pl-PL" sz="1800" dirty="0" err="1">
                <a:latin typeface="Lato" panose="020F0502020204030203" pitchFamily="34" charset="-18"/>
              </a:rPr>
              <a:t>affiliated</a:t>
            </a:r>
            <a:r>
              <a:rPr lang="pl-PL" sz="1800" dirty="0">
                <a:latin typeface="Lato" panose="020F0502020204030203" pitchFamily="34" charset="-18"/>
              </a:rPr>
              <a:t> </a:t>
            </a:r>
            <a:r>
              <a:rPr lang="pl-PL" sz="1800" dirty="0" err="1">
                <a:latin typeface="Lato" panose="020F0502020204030203" pitchFamily="34" charset="-18"/>
              </a:rPr>
              <a:t>entities</a:t>
            </a:r>
            <a:r>
              <a:rPr lang="pl-PL" sz="1800" dirty="0">
                <a:latin typeface="Lato" panose="020F0502020204030203" pitchFamily="34" charset="-18"/>
              </a:rPr>
              <a:t> do udziału we wspólnych działaniach:</a:t>
            </a:r>
          </a:p>
          <a:p>
            <a:pPr>
              <a:lnSpc>
                <a:spcPct val="150000"/>
              </a:lnSpc>
              <a:spcBef>
                <a:spcPts val="0"/>
              </a:spcBef>
            </a:pPr>
            <a:r>
              <a:rPr lang="pl-PL" sz="1800" dirty="0">
                <a:latin typeface="Lato" panose="020F0502020204030203" pitchFamily="34" charset="-18"/>
              </a:rPr>
              <a:t>EU4H-2023-JA-04: </a:t>
            </a:r>
            <a:r>
              <a:rPr lang="pl-PL" sz="1800" i="1" dirty="0">
                <a:latin typeface="Lato" panose="020F0502020204030203" pitchFamily="34" charset="-18"/>
              </a:rPr>
              <a:t>Direct </a:t>
            </a:r>
            <a:r>
              <a:rPr lang="pl-PL" sz="1800" i="1" dirty="0" err="1">
                <a:latin typeface="Lato" panose="020F0502020204030203" pitchFamily="34" charset="-18"/>
              </a:rPr>
              <a:t>grants</a:t>
            </a:r>
            <a:r>
              <a:rPr lang="pl-PL" sz="1800" i="1" dirty="0">
                <a:latin typeface="Lato" panose="020F0502020204030203" pitchFamily="34" charset="-18"/>
              </a:rPr>
              <a:t> to </a:t>
            </a:r>
            <a:r>
              <a:rPr lang="pl-PL" sz="1800" i="1" dirty="0" err="1">
                <a:latin typeface="Lato" panose="020F0502020204030203" pitchFamily="34" charset="-18"/>
              </a:rPr>
              <a:t>Member</a:t>
            </a:r>
            <a:r>
              <a:rPr lang="pl-PL" sz="1800" i="1" dirty="0">
                <a:latin typeface="Lato" panose="020F0502020204030203" pitchFamily="34" charset="-18"/>
              </a:rPr>
              <a:t> </a:t>
            </a:r>
            <a:r>
              <a:rPr lang="pl-PL" sz="1800" i="1" dirty="0" err="1">
                <a:latin typeface="Lato" panose="020F0502020204030203" pitchFamily="34" charset="-18"/>
              </a:rPr>
              <a:t>States</a:t>
            </a:r>
            <a:r>
              <a:rPr lang="pl-PL" sz="1800" i="1" dirty="0">
                <a:latin typeface="Lato" panose="020F0502020204030203" pitchFamily="34" charset="-18"/>
              </a:rPr>
              <a:t>’ </a:t>
            </a:r>
            <a:r>
              <a:rPr lang="pl-PL" sz="1800" i="1" dirty="0" err="1">
                <a:latin typeface="Lato" panose="020F0502020204030203" pitchFamily="34" charset="-18"/>
              </a:rPr>
              <a:t>authorities</a:t>
            </a:r>
            <a:r>
              <a:rPr lang="pl-PL" sz="1800" i="1" dirty="0">
                <a:latin typeface="Lato" panose="020F0502020204030203" pitchFamily="34" charset="-18"/>
              </a:rPr>
              <a:t>: ‘</a:t>
            </a:r>
            <a:r>
              <a:rPr lang="pl-PL" sz="1800" b="1" i="1" dirty="0" err="1">
                <a:latin typeface="Lato" panose="020F0502020204030203" pitchFamily="34" charset="-18"/>
              </a:rPr>
              <a:t>Healthier</a:t>
            </a:r>
            <a:r>
              <a:rPr lang="pl-PL" sz="1800" b="1" i="1" dirty="0">
                <a:latin typeface="Lato" panose="020F0502020204030203" pitchFamily="34" charset="-18"/>
              </a:rPr>
              <a:t> </a:t>
            </a:r>
            <a:r>
              <a:rPr lang="pl-PL" sz="1800" b="1" i="1" dirty="0" err="1">
                <a:latin typeface="Lato" panose="020F0502020204030203" pitchFamily="34" charset="-18"/>
              </a:rPr>
              <a:t>Together</a:t>
            </a:r>
            <a:r>
              <a:rPr lang="pl-PL" sz="1800" b="1" i="1" dirty="0">
                <a:latin typeface="Lato" panose="020F0502020204030203" pitchFamily="34" charset="-18"/>
              </a:rPr>
              <a:t>’ EU NCD </a:t>
            </a:r>
            <a:r>
              <a:rPr lang="pl-PL" sz="1800" b="1" i="1" dirty="0" err="1">
                <a:latin typeface="Lato" panose="020F0502020204030203" pitchFamily="34" charset="-18"/>
              </a:rPr>
              <a:t>initiative</a:t>
            </a:r>
            <a:r>
              <a:rPr lang="pl-PL" sz="1800" b="1" i="1" dirty="0">
                <a:latin typeface="Lato" panose="020F0502020204030203" pitchFamily="34" charset="-18"/>
              </a:rPr>
              <a:t> – </a:t>
            </a:r>
            <a:r>
              <a:rPr lang="pl-PL" sz="1800" b="1" i="1" dirty="0" err="1">
                <a:latin typeface="Lato" panose="020F0502020204030203" pitchFamily="34" charset="-18"/>
              </a:rPr>
              <a:t>Mental</a:t>
            </a:r>
            <a:r>
              <a:rPr lang="pl-PL" sz="1800" b="1" i="1" dirty="0">
                <a:latin typeface="Lato" panose="020F0502020204030203" pitchFamily="34" charset="-18"/>
              </a:rPr>
              <a:t> </a:t>
            </a:r>
            <a:r>
              <a:rPr lang="pl-PL" sz="1800" b="1" i="1" dirty="0" err="1">
                <a:latin typeface="Lato" panose="020F0502020204030203" pitchFamily="34" charset="-18"/>
              </a:rPr>
              <a:t>health</a:t>
            </a:r>
            <a:r>
              <a:rPr lang="pl-PL" sz="1800" b="1" i="1" dirty="0">
                <a:latin typeface="Lato" panose="020F0502020204030203" pitchFamily="34" charset="-18"/>
              </a:rPr>
              <a:t> </a:t>
            </a:r>
            <a:r>
              <a:rPr lang="pl-PL" sz="1800" i="1" dirty="0">
                <a:latin typeface="Lato" panose="020F0502020204030203" pitchFamily="34" charset="-18"/>
              </a:rPr>
              <a:t>(DP-g-23-32-01) </a:t>
            </a:r>
            <a:r>
              <a:rPr lang="pl-PL" sz="1800" dirty="0">
                <a:latin typeface="Lato" panose="020F0502020204030203" pitchFamily="34" charset="-18"/>
              </a:rPr>
              <a:t>- EUR 6 000 000 EU co-</a:t>
            </a:r>
            <a:r>
              <a:rPr lang="pl-PL" sz="1800" dirty="0" err="1">
                <a:latin typeface="Lato" panose="020F0502020204030203" pitchFamily="34" charset="-18"/>
              </a:rPr>
              <a:t>funding</a:t>
            </a:r>
            <a:endParaRPr lang="pl-PL" sz="1800" dirty="0">
              <a:latin typeface="Lato" panose="020F0502020204030203" pitchFamily="34" charset="-18"/>
            </a:endParaRPr>
          </a:p>
          <a:p>
            <a:pPr>
              <a:lnSpc>
                <a:spcPct val="150000"/>
              </a:lnSpc>
              <a:spcBef>
                <a:spcPts val="0"/>
              </a:spcBef>
            </a:pPr>
            <a:r>
              <a:rPr lang="pl-PL" sz="1800" dirty="0">
                <a:latin typeface="Lato" panose="020F0502020204030203" pitchFamily="34" charset="-18"/>
              </a:rPr>
              <a:t>EU4H-2023-JA-06: </a:t>
            </a:r>
            <a:r>
              <a:rPr lang="pl-PL" sz="1800" i="1" dirty="0">
                <a:latin typeface="Lato" panose="020F0502020204030203" pitchFamily="34" charset="-18"/>
              </a:rPr>
              <a:t>Direct </a:t>
            </a:r>
            <a:r>
              <a:rPr lang="pl-PL" sz="1800" i="1" dirty="0" err="1">
                <a:latin typeface="Lato" panose="020F0502020204030203" pitchFamily="34" charset="-18"/>
              </a:rPr>
              <a:t>grants</a:t>
            </a:r>
            <a:r>
              <a:rPr lang="pl-PL" sz="1800" i="1" dirty="0">
                <a:latin typeface="Lato" panose="020F0502020204030203" pitchFamily="34" charset="-18"/>
              </a:rPr>
              <a:t> to </a:t>
            </a:r>
            <a:r>
              <a:rPr lang="pl-PL" sz="1800" i="1" dirty="0" err="1">
                <a:latin typeface="Lato" panose="020F0502020204030203" pitchFamily="34" charset="-18"/>
              </a:rPr>
              <a:t>Member</a:t>
            </a:r>
            <a:r>
              <a:rPr lang="pl-PL" sz="1800" i="1" dirty="0">
                <a:latin typeface="Lato" panose="020F0502020204030203" pitchFamily="34" charset="-18"/>
              </a:rPr>
              <a:t> </a:t>
            </a:r>
            <a:r>
              <a:rPr lang="pl-PL" sz="1800" i="1" dirty="0" err="1">
                <a:latin typeface="Lato" panose="020F0502020204030203" pitchFamily="34" charset="-18"/>
              </a:rPr>
              <a:t>States</a:t>
            </a:r>
            <a:r>
              <a:rPr lang="pl-PL" sz="1800" i="1" dirty="0">
                <a:latin typeface="Lato" panose="020F0502020204030203" pitchFamily="34" charset="-18"/>
              </a:rPr>
              <a:t>’ </a:t>
            </a:r>
            <a:r>
              <a:rPr lang="pl-PL" sz="1800" i="1" dirty="0" err="1">
                <a:latin typeface="Lato" panose="020F0502020204030203" pitchFamily="34" charset="-18"/>
              </a:rPr>
              <a:t>authorities</a:t>
            </a:r>
            <a:r>
              <a:rPr lang="pl-PL" sz="1800" i="1" dirty="0">
                <a:latin typeface="Lato" panose="020F0502020204030203" pitchFamily="34" charset="-18"/>
              </a:rPr>
              <a:t>: </a:t>
            </a:r>
            <a:r>
              <a:rPr lang="pl-PL" sz="1800" b="1" i="1" dirty="0" err="1">
                <a:latin typeface="Lato" panose="020F0502020204030203" pitchFamily="34" charset="-18"/>
              </a:rPr>
              <a:t>Implementation</a:t>
            </a:r>
            <a:r>
              <a:rPr lang="pl-PL" sz="1800" b="1" i="1" dirty="0">
                <a:latin typeface="Lato" panose="020F0502020204030203" pitchFamily="34" charset="-18"/>
              </a:rPr>
              <a:t> of </a:t>
            </a:r>
            <a:r>
              <a:rPr lang="pl-PL" sz="1800" b="1" i="1" dirty="0" err="1">
                <a:latin typeface="Lato" panose="020F0502020204030203" pitchFamily="34" charset="-18"/>
              </a:rPr>
              <a:t>cancer</a:t>
            </a:r>
            <a:r>
              <a:rPr lang="pl-PL" sz="1800" b="1" i="1" dirty="0">
                <a:latin typeface="Lato" panose="020F0502020204030203" pitchFamily="34" charset="-18"/>
              </a:rPr>
              <a:t> screening </a:t>
            </a:r>
            <a:r>
              <a:rPr lang="pl-PL" sz="1800" b="1" i="1" dirty="0" err="1">
                <a:latin typeface="Lato" panose="020F0502020204030203" pitchFamily="34" charset="-18"/>
              </a:rPr>
              <a:t>programmes</a:t>
            </a:r>
            <a:r>
              <a:rPr lang="pl-PL" sz="1800" b="1" i="1" dirty="0">
                <a:latin typeface="Lato" panose="020F0502020204030203" pitchFamily="34" charset="-18"/>
              </a:rPr>
              <a:t> </a:t>
            </a:r>
            <a:r>
              <a:rPr lang="pl-PL" sz="1800" i="1" dirty="0">
                <a:latin typeface="Lato" panose="020F0502020204030203" pitchFamily="34" charset="-18"/>
              </a:rPr>
              <a:t>(CR-g-23-38)</a:t>
            </a:r>
            <a:r>
              <a:rPr lang="pl-PL" sz="1800" dirty="0">
                <a:latin typeface="Lato" panose="020F0502020204030203" pitchFamily="34" charset="-18"/>
              </a:rPr>
              <a:t> - EUR 31 000 000 EU co-</a:t>
            </a:r>
            <a:r>
              <a:rPr lang="pl-PL" sz="1800" dirty="0" err="1">
                <a:latin typeface="Lato" panose="020F0502020204030203" pitchFamily="34" charset="-18"/>
              </a:rPr>
              <a:t>funding</a:t>
            </a:r>
            <a:endParaRPr lang="pl-PL" sz="1800" dirty="0">
              <a:latin typeface="Lato" panose="020F0502020204030203" pitchFamily="34" charset="-18"/>
            </a:endParaRPr>
          </a:p>
          <a:p>
            <a:pPr>
              <a:lnSpc>
                <a:spcPct val="150000"/>
              </a:lnSpc>
              <a:spcBef>
                <a:spcPts val="0"/>
              </a:spcBef>
            </a:pPr>
            <a:r>
              <a:rPr lang="pl-PL" sz="1800" dirty="0">
                <a:latin typeface="Lato" panose="020F0502020204030203" pitchFamily="34" charset="-18"/>
              </a:rPr>
              <a:t>EU4H-2023-JA-09: </a:t>
            </a:r>
            <a:r>
              <a:rPr lang="pl-PL" sz="1800" i="1" dirty="0">
                <a:latin typeface="Lato" panose="020F0502020204030203" pitchFamily="34" charset="-18"/>
              </a:rPr>
              <a:t>Direct </a:t>
            </a:r>
            <a:r>
              <a:rPr lang="pl-PL" sz="1800" i="1" dirty="0" err="1">
                <a:latin typeface="Lato" panose="020F0502020204030203" pitchFamily="34" charset="-18"/>
              </a:rPr>
              <a:t>grants</a:t>
            </a:r>
            <a:r>
              <a:rPr lang="pl-PL" sz="1800" i="1" dirty="0">
                <a:latin typeface="Lato" panose="020F0502020204030203" pitchFamily="34" charset="-18"/>
              </a:rPr>
              <a:t> to </a:t>
            </a:r>
            <a:r>
              <a:rPr lang="pl-PL" sz="1800" i="1" dirty="0" err="1">
                <a:latin typeface="Lato" panose="020F0502020204030203" pitchFamily="34" charset="-18"/>
              </a:rPr>
              <a:t>Member</a:t>
            </a:r>
            <a:r>
              <a:rPr lang="pl-PL" sz="1800" i="1" dirty="0">
                <a:latin typeface="Lato" panose="020F0502020204030203" pitchFamily="34" charset="-18"/>
              </a:rPr>
              <a:t> </a:t>
            </a:r>
            <a:r>
              <a:rPr lang="pl-PL" sz="1800" i="1" dirty="0" err="1">
                <a:latin typeface="Lato" panose="020F0502020204030203" pitchFamily="34" charset="-18"/>
              </a:rPr>
              <a:t>States</a:t>
            </a:r>
            <a:r>
              <a:rPr lang="pl-PL" sz="1800" i="1" dirty="0">
                <a:latin typeface="Lato" panose="020F0502020204030203" pitchFamily="34" charset="-18"/>
              </a:rPr>
              <a:t>’ </a:t>
            </a:r>
            <a:r>
              <a:rPr lang="pl-PL" sz="1800" i="1" dirty="0" err="1">
                <a:latin typeface="Lato" panose="020F0502020204030203" pitchFamily="34" charset="-18"/>
              </a:rPr>
              <a:t>authorities</a:t>
            </a:r>
            <a:r>
              <a:rPr lang="pl-PL" sz="1800" i="1" dirty="0">
                <a:latin typeface="Lato" panose="020F0502020204030203" pitchFamily="34" charset="-18"/>
              </a:rPr>
              <a:t>: </a:t>
            </a:r>
            <a:r>
              <a:rPr lang="pl-PL" sz="1800" b="1" i="1" dirty="0">
                <a:latin typeface="Lato" panose="020F0502020204030203" pitchFamily="34" charset="-18"/>
              </a:rPr>
              <a:t>to </a:t>
            </a:r>
            <a:r>
              <a:rPr lang="pl-PL" sz="1800" b="1" i="1" dirty="0" err="1">
                <a:latin typeface="Lato" panose="020F0502020204030203" pitchFamily="34" charset="-18"/>
              </a:rPr>
              <a:t>support</a:t>
            </a:r>
            <a:r>
              <a:rPr lang="pl-PL" sz="1800" b="1" i="1" dirty="0">
                <a:latin typeface="Lato" panose="020F0502020204030203" pitchFamily="34" charset="-18"/>
              </a:rPr>
              <a:t> </a:t>
            </a:r>
            <a:r>
              <a:rPr lang="pl-PL" sz="1800" b="1" i="1" dirty="0" err="1">
                <a:latin typeface="Lato" panose="020F0502020204030203" pitchFamily="34" charset="-18"/>
              </a:rPr>
              <a:t>implementation</a:t>
            </a:r>
            <a:br>
              <a:rPr lang="pl-PL" sz="1800" b="1" i="1" dirty="0">
                <a:latin typeface="Lato" panose="020F0502020204030203" pitchFamily="34" charset="-18"/>
              </a:rPr>
            </a:br>
            <a:r>
              <a:rPr lang="pl-PL" sz="1800" b="1" i="1" dirty="0">
                <a:latin typeface="Lato" panose="020F0502020204030203" pitchFamily="34" charset="-18"/>
              </a:rPr>
              <a:t>of the </a:t>
            </a:r>
            <a:r>
              <a:rPr lang="pl-PL" sz="1800" b="1" i="1" dirty="0" err="1">
                <a:latin typeface="Lato" panose="020F0502020204030203" pitchFamily="34" charset="-18"/>
              </a:rPr>
              <a:t>strategic</a:t>
            </a:r>
            <a:r>
              <a:rPr lang="pl-PL" sz="1800" b="1" i="1" dirty="0">
                <a:latin typeface="Lato" panose="020F0502020204030203" pitchFamily="34" charset="-18"/>
              </a:rPr>
              <a:t> agenda for </a:t>
            </a:r>
            <a:r>
              <a:rPr lang="pl-PL" sz="1800" b="1" i="1" dirty="0" err="1">
                <a:latin typeface="Lato" panose="020F0502020204030203" pitchFamily="34" charset="-18"/>
              </a:rPr>
              <a:t>medical</a:t>
            </a:r>
            <a:r>
              <a:rPr lang="pl-PL" sz="1800" b="1" i="1" dirty="0">
                <a:latin typeface="Lato" panose="020F0502020204030203" pitchFamily="34" charset="-18"/>
              </a:rPr>
              <a:t> </a:t>
            </a:r>
            <a:r>
              <a:rPr lang="pl-PL" sz="1800" b="1" i="1" dirty="0" err="1">
                <a:latin typeface="Lato" panose="020F0502020204030203" pitchFamily="34" charset="-18"/>
              </a:rPr>
              <a:t>ionising</a:t>
            </a:r>
            <a:r>
              <a:rPr lang="pl-PL" sz="1800" b="1" i="1" dirty="0">
                <a:latin typeface="Lato" panose="020F0502020204030203" pitchFamily="34" charset="-18"/>
              </a:rPr>
              <a:t> </a:t>
            </a:r>
            <a:r>
              <a:rPr lang="pl-PL" sz="1800" b="1" i="1" dirty="0" err="1">
                <a:latin typeface="Lato" panose="020F0502020204030203" pitchFamily="34" charset="-18"/>
              </a:rPr>
              <a:t>radiation</a:t>
            </a:r>
            <a:r>
              <a:rPr lang="pl-PL" sz="1800" b="1" i="1" dirty="0">
                <a:latin typeface="Lato" panose="020F0502020204030203" pitchFamily="34" charset="-18"/>
              </a:rPr>
              <a:t> </a:t>
            </a:r>
            <a:r>
              <a:rPr lang="pl-PL" sz="1800" b="1" i="1" dirty="0" err="1">
                <a:latin typeface="Lato" panose="020F0502020204030203" pitchFamily="34" charset="-18"/>
              </a:rPr>
              <a:t>applications</a:t>
            </a:r>
            <a:r>
              <a:rPr lang="pl-PL" sz="1800" b="1" i="1" dirty="0">
                <a:latin typeface="Lato" panose="020F0502020204030203" pitchFamily="34" charset="-18"/>
              </a:rPr>
              <a:t> (SAMIRA) – </a:t>
            </a:r>
            <a:r>
              <a:rPr lang="pl-PL" sz="1800" b="1" i="1" dirty="0" err="1">
                <a:latin typeface="Lato" panose="020F0502020204030203" pitchFamily="34" charset="-18"/>
              </a:rPr>
              <a:t>Preparatory</a:t>
            </a:r>
            <a:r>
              <a:rPr lang="pl-PL" sz="1800" b="1" i="1" dirty="0">
                <a:latin typeface="Lato" panose="020F0502020204030203" pitchFamily="34" charset="-18"/>
              </a:rPr>
              <a:t> </a:t>
            </a:r>
            <a:r>
              <a:rPr lang="pl-PL" sz="1800" b="1" i="1" dirty="0" err="1">
                <a:latin typeface="Lato" panose="020F0502020204030203" pitchFamily="34" charset="-18"/>
              </a:rPr>
              <a:t>activities</a:t>
            </a:r>
            <a:r>
              <a:rPr lang="pl-PL" sz="1800" b="1" i="1" dirty="0">
                <a:latin typeface="Lato" panose="020F0502020204030203" pitchFamily="34" charset="-18"/>
              </a:rPr>
              <a:t> </a:t>
            </a:r>
            <a:br>
              <a:rPr lang="pl-PL" sz="1800" b="1" i="1" dirty="0">
                <a:latin typeface="Lato" panose="020F0502020204030203" pitchFamily="34" charset="-18"/>
              </a:rPr>
            </a:br>
            <a:r>
              <a:rPr lang="pl-PL" sz="1800" b="1" i="1" dirty="0">
                <a:latin typeface="Lato" panose="020F0502020204030203" pitchFamily="34" charset="-18"/>
              </a:rPr>
              <a:t>for a </a:t>
            </a:r>
            <a:r>
              <a:rPr lang="pl-PL" sz="1800" b="1" i="1" dirty="0" err="1">
                <a:latin typeface="Lato" panose="020F0502020204030203" pitchFamily="34" charset="-18"/>
              </a:rPr>
              <a:t>future</a:t>
            </a:r>
            <a:r>
              <a:rPr lang="pl-PL" sz="1800" b="1" i="1" dirty="0">
                <a:latin typeface="Lato" panose="020F0502020204030203" pitchFamily="34" charset="-18"/>
              </a:rPr>
              <a:t> joint </a:t>
            </a:r>
            <a:r>
              <a:rPr lang="pl-PL" sz="1800" b="1" i="1" dirty="0" err="1">
                <a:latin typeface="Lato" panose="020F0502020204030203" pitchFamily="34" charset="-18"/>
              </a:rPr>
              <a:t>action</a:t>
            </a:r>
            <a:r>
              <a:rPr lang="pl-PL" sz="1800" b="1" i="1" dirty="0">
                <a:latin typeface="Lato" panose="020F0502020204030203" pitchFamily="34" charset="-18"/>
              </a:rPr>
              <a:t> on </a:t>
            </a:r>
            <a:r>
              <a:rPr lang="pl-PL" sz="1800" b="1" i="1" dirty="0" err="1">
                <a:latin typeface="Lato" panose="020F0502020204030203" pitchFamily="34" charset="-18"/>
              </a:rPr>
              <a:t>quality</a:t>
            </a:r>
            <a:r>
              <a:rPr lang="pl-PL" sz="1800" b="1" i="1" dirty="0">
                <a:latin typeface="Lato" panose="020F0502020204030203" pitchFamily="34" charset="-18"/>
              </a:rPr>
              <a:t> and </a:t>
            </a:r>
            <a:r>
              <a:rPr lang="pl-PL" sz="1800" b="1" i="1" dirty="0" err="1">
                <a:latin typeface="Lato" panose="020F0502020204030203" pitchFamily="34" charset="-18"/>
              </a:rPr>
              <a:t>safety</a:t>
            </a:r>
            <a:r>
              <a:rPr lang="pl-PL" sz="1800" b="1" i="1" dirty="0">
                <a:latin typeface="Lato" panose="020F0502020204030203" pitchFamily="34" charset="-18"/>
              </a:rPr>
              <a:t> of </a:t>
            </a:r>
            <a:r>
              <a:rPr lang="pl-PL" sz="1800" b="1" i="1" dirty="0" err="1">
                <a:latin typeface="Lato" panose="020F0502020204030203" pitchFamily="34" charset="-18"/>
              </a:rPr>
              <a:t>medical</a:t>
            </a:r>
            <a:r>
              <a:rPr lang="pl-PL" sz="1800" b="1" i="1" dirty="0">
                <a:latin typeface="Lato" panose="020F0502020204030203" pitchFamily="34" charset="-18"/>
              </a:rPr>
              <a:t> </a:t>
            </a:r>
            <a:r>
              <a:rPr lang="pl-PL" sz="1800" b="1" i="1" dirty="0" err="1">
                <a:latin typeface="Lato" panose="020F0502020204030203" pitchFamily="34" charset="-18"/>
              </a:rPr>
              <a:t>applications</a:t>
            </a:r>
            <a:r>
              <a:rPr lang="pl-PL" sz="1800" b="1" i="1" dirty="0">
                <a:latin typeface="Lato" panose="020F0502020204030203" pitchFamily="34" charset="-18"/>
              </a:rPr>
              <a:t> of </a:t>
            </a:r>
            <a:r>
              <a:rPr lang="pl-PL" sz="1800" b="1" i="1" dirty="0" err="1">
                <a:latin typeface="Lato" panose="020F0502020204030203" pitchFamily="34" charset="-18"/>
              </a:rPr>
              <a:t>ionising</a:t>
            </a:r>
            <a:r>
              <a:rPr lang="pl-PL" sz="1800" b="1" i="1" dirty="0">
                <a:latin typeface="Lato" panose="020F0502020204030203" pitchFamily="34" charset="-18"/>
              </a:rPr>
              <a:t> </a:t>
            </a:r>
            <a:r>
              <a:rPr lang="pl-PL" sz="1800" b="1" i="1" dirty="0" err="1">
                <a:latin typeface="Lato" panose="020F0502020204030203" pitchFamily="34" charset="-18"/>
              </a:rPr>
              <a:t>radiation</a:t>
            </a:r>
            <a:br>
              <a:rPr lang="pl-PL" sz="1800" b="1" i="1" dirty="0">
                <a:latin typeface="Lato" panose="020F0502020204030203" pitchFamily="34" charset="-18"/>
              </a:rPr>
            </a:br>
            <a:r>
              <a:rPr lang="pl-PL" sz="1800" b="1" i="1" dirty="0" err="1">
                <a:latin typeface="Lato" panose="020F0502020204030203" pitchFamily="34" charset="-18"/>
              </a:rPr>
              <a:t>under</a:t>
            </a:r>
            <a:r>
              <a:rPr lang="pl-PL" sz="1800" b="1" i="1" dirty="0">
                <a:latin typeface="Lato" panose="020F0502020204030203" pitchFamily="34" charset="-18"/>
              </a:rPr>
              <a:t> the SAMIRA </a:t>
            </a:r>
            <a:r>
              <a:rPr lang="pl-PL" sz="1800" b="1" i="1" dirty="0" err="1">
                <a:latin typeface="Lato" panose="020F0502020204030203" pitchFamily="34" charset="-18"/>
              </a:rPr>
              <a:t>initiative</a:t>
            </a:r>
            <a:r>
              <a:rPr lang="pl-PL" sz="1800" i="1" dirty="0">
                <a:latin typeface="Lato" panose="020F0502020204030203" pitchFamily="34" charset="-18"/>
              </a:rPr>
              <a:t> (CR-g-23-44-03)</a:t>
            </a:r>
            <a:r>
              <a:rPr lang="pl-PL" sz="1800" dirty="0">
                <a:latin typeface="Lato" panose="020F0502020204030203" pitchFamily="34" charset="-18"/>
              </a:rPr>
              <a:t> - EUR 1 000 000 EU co-</a:t>
            </a:r>
            <a:r>
              <a:rPr lang="pl-PL" sz="1800" dirty="0" err="1">
                <a:latin typeface="Lato" panose="020F0502020204030203" pitchFamily="34" charset="-18"/>
              </a:rPr>
              <a:t>funding</a:t>
            </a:r>
            <a:endParaRPr lang="pl-PL" sz="1800" dirty="0">
              <a:latin typeface="Lato" panose="020F0502020204030203" pitchFamily="34" charset="-18"/>
            </a:endParaRPr>
          </a:p>
          <a:p>
            <a:pPr marL="0" indent="0">
              <a:lnSpc>
                <a:spcPct val="150000"/>
              </a:lnSpc>
              <a:spcBef>
                <a:spcPts val="0"/>
              </a:spcBef>
              <a:buNone/>
            </a:pPr>
            <a:r>
              <a:rPr lang="pl-PL" sz="1800" dirty="0">
                <a:latin typeface="Lato" panose="020F0502020204030203" pitchFamily="34" charset="-18"/>
              </a:rPr>
              <a:t>Termin na przekazanie zgłoszenia (wraz z uzasadnieniem) do Biura Współpracy Międzynarodowej upływa </a:t>
            </a:r>
            <a:r>
              <a:rPr lang="pl-PL" sz="1800" b="1" dirty="0">
                <a:latin typeface="Lato" panose="020F0502020204030203" pitchFamily="34" charset="-18"/>
              </a:rPr>
              <a:t>3 kwietnia 2023 r.</a:t>
            </a:r>
          </a:p>
        </p:txBody>
      </p:sp>
    </p:spTree>
    <p:extLst>
      <p:ext uri="{BB962C8B-B14F-4D97-AF65-F5344CB8AC3E}">
        <p14:creationId xmlns:p14="http://schemas.microsoft.com/office/powerpoint/2010/main" val="565165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Wspólne działania – III Tura</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marL="342900" lvl="0" indent="-342900">
              <a:lnSpc>
                <a:spcPct val="160000"/>
              </a:lnSpc>
              <a:spcBef>
                <a:spcPts val="0"/>
              </a:spcBef>
              <a:buFont typeface="Wingdings" panose="05000000000000000000" pitchFamily="2" charset="2"/>
              <a:buChar char=""/>
            </a:pPr>
            <a:r>
              <a:rPr lang="pl-PL" sz="1800" b="1" dirty="0">
                <a:effectLst/>
                <a:latin typeface="Lato" panose="020F0502020204030203" pitchFamily="34" charset="-18"/>
                <a:ea typeface="Calibri" panose="020F0502020204030204" pitchFamily="34" charset="0"/>
                <a:cs typeface="Times New Roman" panose="02020603050405020304" pitchFamily="18" charset="0"/>
              </a:rPr>
              <a:t>do 15 września 2023 r.</a:t>
            </a:r>
            <a:r>
              <a:rPr lang="pl-PL" sz="1800" dirty="0">
                <a:effectLst/>
                <a:latin typeface="Lato" panose="020F0502020204030203" pitchFamily="34" charset="-18"/>
                <a:ea typeface="Calibri" panose="020F0502020204030204" pitchFamily="34" charset="0"/>
                <a:cs typeface="Times New Roman" panose="02020603050405020304" pitchFamily="18" charset="0"/>
              </a:rPr>
              <a:t> </a:t>
            </a:r>
            <a:r>
              <a:rPr lang="pl-PL" sz="1800" b="1" dirty="0">
                <a:effectLst/>
                <a:latin typeface="Lato" panose="020F0502020204030203" pitchFamily="34" charset="-18"/>
                <a:ea typeface="Calibri" panose="020F0502020204030204" pitchFamily="34" charset="0"/>
                <a:cs typeface="Times New Roman" panose="02020603050405020304" pitchFamily="18" charset="0"/>
              </a:rPr>
              <a:t>w ramach trzeciej tury</a:t>
            </a:r>
            <a:r>
              <a:rPr lang="pl-PL" sz="1800" dirty="0">
                <a:effectLst/>
                <a:latin typeface="Lato" panose="020F0502020204030203" pitchFamily="34" charset="-18"/>
                <a:ea typeface="Calibri" panose="020F0502020204030204" pitchFamily="34" charset="0"/>
                <a:cs typeface="Times New Roman" panose="02020603050405020304" pitchFamily="18" charset="0"/>
              </a:rPr>
              <a:t> Minister Zdrowia może nominować </a:t>
            </a:r>
            <a:r>
              <a:rPr lang="pl-PL" sz="1800" dirty="0" err="1">
                <a:effectLst/>
                <a:latin typeface="Lato" panose="020F0502020204030203" pitchFamily="34" charset="-18"/>
                <a:ea typeface="Calibri" panose="020F0502020204030204" pitchFamily="34" charset="0"/>
                <a:cs typeface="Times New Roman" panose="02020603050405020304" pitchFamily="18" charset="0"/>
              </a:rPr>
              <a:t>competent</a:t>
            </a:r>
            <a:r>
              <a:rPr lang="pl-PL" sz="1800" dirty="0">
                <a:effectLst/>
                <a:latin typeface="Lato" panose="020F0502020204030203" pitchFamily="34" charset="-18"/>
                <a:ea typeface="Calibri" panose="020F0502020204030204" pitchFamily="34" charset="0"/>
                <a:cs typeface="Times New Roman" panose="02020603050405020304" pitchFamily="18" charset="0"/>
              </a:rPr>
              <a:t> authority i </a:t>
            </a:r>
            <a:r>
              <a:rPr lang="pl-PL" sz="1800" dirty="0" err="1">
                <a:effectLst/>
                <a:latin typeface="Lato" panose="020F0502020204030203" pitchFamily="34" charset="-18"/>
                <a:ea typeface="Calibri" panose="020F0502020204030204" pitchFamily="34" charset="0"/>
                <a:cs typeface="Times New Roman" panose="02020603050405020304" pitchFamily="18" charset="0"/>
              </a:rPr>
              <a:t>affiliated</a:t>
            </a:r>
            <a:r>
              <a:rPr lang="pl-PL" sz="1800" dirty="0">
                <a:effectLst/>
                <a:latin typeface="Lato" panose="020F0502020204030203" pitchFamily="34" charset="-18"/>
                <a:ea typeface="Calibri" panose="020F0502020204030204" pitchFamily="34" charset="0"/>
                <a:cs typeface="Times New Roman" panose="02020603050405020304" pitchFamily="18" charset="0"/>
              </a:rPr>
              <a:t> </a:t>
            </a:r>
            <a:r>
              <a:rPr lang="pl-PL" sz="1800" dirty="0" err="1">
                <a:effectLst/>
                <a:latin typeface="Lato" panose="020F0502020204030203" pitchFamily="34" charset="-18"/>
                <a:ea typeface="Calibri" panose="020F0502020204030204" pitchFamily="34" charset="0"/>
                <a:cs typeface="Times New Roman" panose="02020603050405020304" pitchFamily="18" charset="0"/>
              </a:rPr>
              <a:t>entities</a:t>
            </a:r>
            <a:r>
              <a:rPr lang="pl-PL" sz="1800" dirty="0">
                <a:effectLst/>
                <a:latin typeface="Lato" panose="020F0502020204030203" pitchFamily="34" charset="-18"/>
                <a:ea typeface="Calibri" panose="020F0502020204030204" pitchFamily="34" charset="0"/>
                <a:cs typeface="Times New Roman" panose="02020603050405020304" pitchFamily="18" charset="0"/>
              </a:rPr>
              <a:t> do udziału we wspólnych działaniach:</a:t>
            </a:r>
          </a:p>
          <a:p>
            <a:pPr>
              <a:lnSpc>
                <a:spcPct val="160000"/>
              </a:lnSpc>
              <a:spcBef>
                <a:spcPts val="0"/>
              </a:spcBef>
            </a:pPr>
            <a:r>
              <a:rPr lang="en-GB" sz="1800" dirty="0">
                <a:effectLst/>
                <a:latin typeface="Lato" panose="020F0502020204030203" pitchFamily="34" charset="-18"/>
                <a:ea typeface="Calibri" panose="020F0502020204030204" pitchFamily="34" charset="0"/>
                <a:cs typeface="Times New Roman" panose="02020603050405020304" pitchFamily="18" charset="0"/>
              </a:rPr>
              <a:t>EU4H-2023-JA-03: </a:t>
            </a:r>
            <a:r>
              <a:rPr lang="en-GB" sz="1800" i="1" dirty="0">
                <a:effectLst/>
                <a:latin typeface="Lato" panose="020F0502020204030203" pitchFamily="34" charset="-18"/>
                <a:ea typeface="Calibri" panose="020F0502020204030204" pitchFamily="34" charset="0"/>
                <a:cs typeface="Times New Roman" panose="02020603050405020304" pitchFamily="18" charset="0"/>
              </a:rPr>
              <a:t>Direct grants to Member States’ authorities: </a:t>
            </a:r>
            <a:r>
              <a:rPr lang="en-GB" sz="1800" b="1" i="1" dirty="0">
                <a:effectLst/>
                <a:latin typeface="Lato" panose="020F0502020204030203" pitchFamily="34" charset="-18"/>
                <a:ea typeface="Calibri" panose="020F0502020204030204" pitchFamily="34" charset="0"/>
                <a:cs typeface="Times New Roman" panose="02020603050405020304" pitchFamily="18" charset="0"/>
              </a:rPr>
              <a:t>‘Healthier Together’ EU NCD initiative – Chronic respiratory diseases </a:t>
            </a:r>
            <a:r>
              <a:rPr lang="en-GB" sz="1800" i="1" dirty="0">
                <a:effectLst/>
                <a:latin typeface="Lato" panose="020F0502020204030203" pitchFamily="34" charset="-18"/>
                <a:ea typeface="Calibri" panose="020F0502020204030204" pitchFamily="34" charset="0"/>
                <a:cs typeface="Times New Roman" panose="02020603050405020304" pitchFamily="18" charset="0"/>
              </a:rPr>
              <a:t>(CRDs) (DP-g-23-31-01)</a:t>
            </a:r>
            <a:r>
              <a:rPr lang="pl-PL" sz="1800" i="1" dirty="0">
                <a:effectLst/>
                <a:latin typeface="Lato" panose="020F0502020204030203" pitchFamily="34" charset="-18"/>
                <a:ea typeface="Calibri" panose="020F0502020204030204" pitchFamily="34" charset="0"/>
                <a:cs typeface="Times New Roman" panose="02020603050405020304" pitchFamily="18" charset="0"/>
              </a:rPr>
              <a:t> </a:t>
            </a:r>
            <a:r>
              <a:rPr lang="en-GB" sz="1800" dirty="0">
                <a:effectLst/>
                <a:latin typeface="Lato" panose="020F0502020204030203" pitchFamily="34" charset="-18"/>
                <a:ea typeface="Calibri" panose="020F0502020204030204" pitchFamily="34" charset="0"/>
                <a:cs typeface="Times New Roman" panose="02020603050405020304" pitchFamily="18" charset="0"/>
              </a:rPr>
              <a:t>- EUR 4 000 000 EU co-funding </a:t>
            </a:r>
            <a:endParaRPr lang="pl-PL" sz="1800" dirty="0">
              <a:effectLst/>
              <a:latin typeface="Lato" panose="020F0502020204030203" pitchFamily="34" charset="-18"/>
              <a:ea typeface="Calibri" panose="020F0502020204030204" pitchFamily="34" charset="0"/>
              <a:cs typeface="Times New Roman" panose="02020603050405020304" pitchFamily="18" charset="0"/>
            </a:endParaRPr>
          </a:p>
          <a:p>
            <a:pPr>
              <a:lnSpc>
                <a:spcPct val="160000"/>
              </a:lnSpc>
              <a:spcBef>
                <a:spcPts val="0"/>
              </a:spcBef>
              <a:spcAft>
                <a:spcPts val="800"/>
              </a:spcAft>
            </a:pPr>
            <a:r>
              <a:rPr lang="en-GB" sz="1800" dirty="0">
                <a:effectLst/>
                <a:latin typeface="Lato" panose="020F0502020204030203" pitchFamily="34" charset="-18"/>
                <a:ea typeface="Calibri" panose="020F0502020204030204" pitchFamily="34" charset="0"/>
                <a:cs typeface="Times New Roman" panose="02020603050405020304" pitchFamily="18" charset="0"/>
              </a:rPr>
              <a:t>EU4H-2023-JA-05: </a:t>
            </a:r>
            <a:r>
              <a:rPr lang="en-GB" sz="1800" i="1" dirty="0">
                <a:effectLst/>
                <a:latin typeface="Lato" panose="020F0502020204030203" pitchFamily="34" charset="-18"/>
                <a:ea typeface="Calibri" panose="020F0502020204030204" pitchFamily="34" charset="0"/>
                <a:cs typeface="Times New Roman" panose="02020603050405020304" pitchFamily="18" charset="0"/>
              </a:rPr>
              <a:t>Direct grants to Member States’ authorities: ‘</a:t>
            </a:r>
            <a:r>
              <a:rPr lang="en-GB" sz="1800" b="1" i="1" dirty="0">
                <a:effectLst/>
                <a:latin typeface="Lato" panose="020F0502020204030203" pitchFamily="34" charset="-18"/>
                <a:ea typeface="Calibri" panose="020F0502020204030204" pitchFamily="34" charset="0"/>
                <a:cs typeface="Times New Roman" panose="02020603050405020304" pitchFamily="18" charset="0"/>
              </a:rPr>
              <a:t>Healthier Together’ EU NCD initiative – Dementia and other neurological disorders</a:t>
            </a:r>
            <a:r>
              <a:rPr lang="en-GB" sz="1800" i="1" dirty="0">
                <a:effectLst/>
                <a:latin typeface="Lato" panose="020F0502020204030203" pitchFamily="34" charset="-18"/>
                <a:ea typeface="Calibri" panose="020F0502020204030204" pitchFamily="34" charset="0"/>
                <a:cs typeface="Times New Roman" panose="02020603050405020304" pitchFamily="18" charset="0"/>
              </a:rPr>
              <a:t> (DP-g-23-33-01)</a:t>
            </a:r>
            <a:r>
              <a:rPr lang="pl-PL" sz="1800" i="1" dirty="0">
                <a:effectLst/>
                <a:latin typeface="Lato" panose="020F0502020204030203" pitchFamily="34" charset="-18"/>
                <a:ea typeface="Calibri" panose="020F0502020204030204" pitchFamily="34" charset="0"/>
                <a:cs typeface="Times New Roman" panose="02020603050405020304" pitchFamily="18" charset="0"/>
              </a:rPr>
              <a:t> </a:t>
            </a:r>
            <a:br>
              <a:rPr lang="en-GB" sz="1800" dirty="0">
                <a:effectLst/>
                <a:latin typeface="Lato" panose="020F0502020204030203" pitchFamily="34" charset="-18"/>
                <a:ea typeface="Calibri" panose="020F0502020204030204" pitchFamily="34" charset="0"/>
                <a:cs typeface="Times New Roman" panose="02020603050405020304" pitchFamily="18" charset="0"/>
              </a:rPr>
            </a:br>
            <a:r>
              <a:rPr lang="en-GB" sz="1800" dirty="0">
                <a:effectLst/>
                <a:latin typeface="Lato" panose="020F0502020204030203" pitchFamily="34" charset="-18"/>
                <a:ea typeface="Calibri" panose="020F0502020204030204" pitchFamily="34" charset="0"/>
                <a:cs typeface="Times New Roman" panose="02020603050405020304" pitchFamily="18" charset="0"/>
              </a:rPr>
              <a:t>- EUR 4 000 000 EU co-funding</a:t>
            </a:r>
            <a:endParaRPr lang="pl-PL" sz="1800" dirty="0">
              <a:effectLst/>
              <a:latin typeface="Lato" panose="020F0502020204030203" pitchFamily="34" charset="-18"/>
              <a:ea typeface="Calibri" panose="020F0502020204030204" pitchFamily="34" charset="0"/>
              <a:cs typeface="Times New Roman" panose="02020603050405020304" pitchFamily="18" charset="0"/>
            </a:endParaRPr>
          </a:p>
          <a:p>
            <a:pPr>
              <a:lnSpc>
                <a:spcPct val="160000"/>
              </a:lnSpc>
              <a:spcBef>
                <a:spcPts val="0"/>
              </a:spcBef>
              <a:spcAft>
                <a:spcPts val="800"/>
              </a:spcAft>
            </a:pPr>
            <a:r>
              <a:rPr lang="en-GB" sz="1800" dirty="0">
                <a:effectLst/>
                <a:latin typeface="Lato" panose="020F0502020204030203" pitchFamily="34" charset="-18"/>
                <a:ea typeface="Calibri" panose="020F0502020204030204" pitchFamily="34" charset="0"/>
                <a:cs typeface="Times New Roman" panose="02020603050405020304" pitchFamily="18" charset="0"/>
              </a:rPr>
              <a:t>EU4H-2023-JA-07:</a:t>
            </a:r>
            <a:r>
              <a:rPr lang="en-GB" sz="1800" b="1" dirty="0">
                <a:effectLst/>
                <a:latin typeface="Lato" panose="020F0502020204030203" pitchFamily="34" charset="-18"/>
                <a:ea typeface="Calibri" panose="020F0502020204030204" pitchFamily="34" charset="0"/>
                <a:cs typeface="Times New Roman" panose="02020603050405020304" pitchFamily="18" charset="0"/>
              </a:rPr>
              <a:t> </a:t>
            </a:r>
            <a:r>
              <a:rPr lang="en-GB" sz="1800" i="1" dirty="0">
                <a:effectLst/>
                <a:latin typeface="Lato" panose="020F0502020204030203" pitchFamily="34" charset="-18"/>
                <a:ea typeface="Calibri" panose="020F0502020204030204" pitchFamily="34" charset="0"/>
                <a:cs typeface="Times New Roman" panose="02020603050405020304" pitchFamily="18" charset="0"/>
              </a:rPr>
              <a:t>Direct grants to Member States’ authorities: </a:t>
            </a:r>
            <a:r>
              <a:rPr lang="en-GB" sz="1800" b="1" i="1" dirty="0">
                <a:effectLst/>
                <a:latin typeface="Lato" panose="020F0502020204030203" pitchFamily="34" charset="-18"/>
                <a:ea typeface="Calibri" panose="020F0502020204030204" pitchFamily="34" charset="0"/>
                <a:cs typeface="Times New Roman" panose="02020603050405020304" pitchFamily="18" charset="0"/>
              </a:rPr>
              <a:t>to establish an EU network</a:t>
            </a:r>
            <a:br>
              <a:rPr lang="pl-PL" sz="1800" b="1" i="1" dirty="0">
                <a:effectLst/>
                <a:latin typeface="Lato" panose="020F0502020204030203" pitchFamily="34" charset="-18"/>
                <a:ea typeface="Calibri" panose="020F0502020204030204" pitchFamily="34" charset="0"/>
                <a:cs typeface="Times New Roman" panose="02020603050405020304" pitchFamily="18" charset="0"/>
              </a:rPr>
            </a:br>
            <a:r>
              <a:rPr lang="en-GB" sz="1800" b="1" i="1" dirty="0">
                <a:effectLst/>
                <a:latin typeface="Lato" panose="020F0502020204030203" pitchFamily="34" charset="-18"/>
                <a:ea typeface="Calibri" panose="020F0502020204030204" pitchFamily="34" charset="0"/>
                <a:cs typeface="Times New Roman" panose="02020603050405020304" pitchFamily="18" charset="0"/>
              </a:rPr>
              <a:t>of Comprehensive Cancer Infrastructures </a:t>
            </a:r>
            <a:r>
              <a:rPr lang="en-GB" sz="1800" i="1" dirty="0">
                <a:effectLst/>
                <a:latin typeface="Lato" panose="020F0502020204030203" pitchFamily="34" charset="-18"/>
                <a:ea typeface="Calibri" panose="020F0502020204030204" pitchFamily="34" charset="0"/>
                <a:cs typeface="Times New Roman" panose="02020603050405020304" pitchFamily="18" charset="0"/>
              </a:rPr>
              <a:t>(CR-g-23-40.1)</a:t>
            </a:r>
            <a:r>
              <a:rPr lang="pl-PL" sz="1800" i="1" dirty="0">
                <a:effectLst/>
                <a:latin typeface="Lato" panose="020F0502020204030203" pitchFamily="34" charset="-18"/>
                <a:ea typeface="Calibri" panose="020F0502020204030204" pitchFamily="34" charset="0"/>
                <a:cs typeface="Times New Roman" panose="02020603050405020304" pitchFamily="18" charset="0"/>
              </a:rPr>
              <a:t> </a:t>
            </a:r>
            <a:r>
              <a:rPr lang="en-GB" sz="1800" dirty="0">
                <a:effectLst/>
                <a:latin typeface="Lato" panose="020F0502020204030203" pitchFamily="34" charset="-18"/>
                <a:ea typeface="Calibri" panose="020F0502020204030204" pitchFamily="34" charset="0"/>
                <a:cs typeface="Times New Roman" panose="02020603050405020304" pitchFamily="18" charset="0"/>
              </a:rPr>
              <a:t>- EUR 90 000 000 EU co-funding</a:t>
            </a:r>
            <a:endParaRPr lang="pl-PL" sz="1800" dirty="0">
              <a:effectLst/>
              <a:latin typeface="Lato" panose="020F0502020204030203" pitchFamily="34" charset="-18"/>
              <a:ea typeface="Calibri" panose="020F0502020204030204" pitchFamily="34" charset="0"/>
              <a:cs typeface="Times New Roman" panose="02020603050405020304" pitchFamily="18" charset="0"/>
            </a:endParaRPr>
          </a:p>
          <a:p>
            <a:pPr>
              <a:lnSpc>
                <a:spcPct val="150000"/>
              </a:lnSpc>
              <a:spcAft>
                <a:spcPts val="800"/>
              </a:spcAft>
            </a:pPr>
            <a:endParaRPr lang="pl-PL" sz="1800" dirty="0">
              <a:effectLst/>
              <a:latin typeface="Symbol" panose="05050102010706020507" pitchFamily="18" charset="2"/>
              <a:ea typeface="Calibri" panose="020F0502020204030204" pitchFamily="34" charset="0"/>
              <a:cs typeface="Times New Roman" panose="02020603050405020304" pitchFamily="18" charset="0"/>
            </a:endParaRPr>
          </a:p>
          <a:p>
            <a:pPr marL="0" indent="0">
              <a:buNone/>
            </a:pPr>
            <a:endParaRPr lang="pl-PL" sz="2000" dirty="0">
              <a:latin typeface="Lato" panose="020F0502020204030203" pitchFamily="34" charset="-18"/>
            </a:endParaRPr>
          </a:p>
        </p:txBody>
      </p:sp>
    </p:spTree>
    <p:extLst>
      <p:ext uri="{BB962C8B-B14F-4D97-AF65-F5344CB8AC3E}">
        <p14:creationId xmlns:p14="http://schemas.microsoft.com/office/powerpoint/2010/main" val="6502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p:txBody>
          <a:bodyPr>
            <a:normAutofit/>
          </a:bodyPr>
          <a:lstStyle/>
          <a:p>
            <a:pPr algn="ctr"/>
            <a:r>
              <a:rPr lang="pl-PL" sz="3600" b="1" dirty="0">
                <a:latin typeface="Lato" panose="020F0502020204030203" pitchFamily="34" charset="-18"/>
              </a:rPr>
              <a:t>Krajowy Dzień Informacyjny </a:t>
            </a:r>
            <a:br>
              <a:rPr lang="pl-PL" sz="3600" b="1" dirty="0">
                <a:latin typeface="Lato" panose="020F0502020204030203" pitchFamily="34" charset="-18"/>
              </a:rPr>
            </a:br>
            <a:r>
              <a:rPr lang="pl-PL" sz="3600" b="1" dirty="0">
                <a:latin typeface="Lato" panose="020F0502020204030203" pitchFamily="34" charset="-18"/>
              </a:rPr>
              <a:t>Programu UE dla Zdrowia</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1690688"/>
            <a:ext cx="10515600" cy="4486275"/>
          </a:xfrm>
        </p:spPr>
        <p:txBody>
          <a:bodyPr>
            <a:normAutofit fontScale="92500" lnSpcReduction="20000"/>
          </a:bodyPr>
          <a:lstStyle/>
          <a:p>
            <a:pPr marL="0" indent="0" algn="ctr">
              <a:buNone/>
            </a:pPr>
            <a:r>
              <a:rPr lang="pl-PL" sz="2200" dirty="0">
                <a:latin typeface="Lato" panose="020F0502020204030203" pitchFamily="34" charset="-18"/>
              </a:rPr>
              <a:t>Agenda</a:t>
            </a:r>
          </a:p>
          <a:p>
            <a:pPr>
              <a:buFont typeface="Wingdings" panose="05000000000000000000" pitchFamily="2" charset="2"/>
              <a:buChar char="ü"/>
            </a:pPr>
            <a:endParaRPr lang="pl-PL" sz="2200" dirty="0">
              <a:latin typeface="Lato" panose="020F0502020204030203" pitchFamily="34" charset="-18"/>
            </a:endParaRPr>
          </a:p>
          <a:p>
            <a:pPr>
              <a:lnSpc>
                <a:spcPct val="150000"/>
              </a:lnSpc>
              <a:buFont typeface="Wingdings" panose="05000000000000000000" pitchFamily="2" charset="2"/>
              <a:buChar char="ü"/>
            </a:pPr>
            <a:r>
              <a:rPr lang="pl-PL" sz="2200" dirty="0">
                <a:latin typeface="Lato" panose="020F0502020204030203" pitchFamily="34" charset="-18"/>
              </a:rPr>
              <a:t>Ogólne zasady Programu UE dla Zdrowia</a:t>
            </a:r>
          </a:p>
          <a:p>
            <a:pPr>
              <a:lnSpc>
                <a:spcPct val="150000"/>
              </a:lnSpc>
              <a:buFont typeface="Wingdings" panose="05000000000000000000" pitchFamily="2" charset="2"/>
              <a:buChar char="ü"/>
            </a:pPr>
            <a:r>
              <a:rPr lang="pl-PL" sz="2200" dirty="0">
                <a:latin typeface="Lato" panose="020F0502020204030203" pitchFamily="34" charset="-18"/>
              </a:rPr>
              <a:t>Program Pracy na 2023 r.</a:t>
            </a:r>
          </a:p>
          <a:p>
            <a:pPr>
              <a:lnSpc>
                <a:spcPct val="150000"/>
              </a:lnSpc>
              <a:buFont typeface="Wingdings" panose="05000000000000000000" pitchFamily="2" charset="2"/>
              <a:buChar char="ü"/>
            </a:pPr>
            <a:r>
              <a:rPr lang="pl-PL" sz="2200" dirty="0">
                <a:latin typeface="Lato" panose="020F0502020204030203" pitchFamily="34" charset="-18"/>
              </a:rPr>
              <a:t>Aspekt administracyjny w kontekście zaproszeń do składania wniosków (</a:t>
            </a:r>
            <a:r>
              <a:rPr lang="pl-PL" sz="2200" dirty="0" err="1">
                <a:latin typeface="Lato" panose="020F0502020204030203" pitchFamily="34" charset="-18"/>
              </a:rPr>
              <a:t>calls</a:t>
            </a:r>
            <a:r>
              <a:rPr lang="pl-PL" sz="2200" dirty="0">
                <a:latin typeface="Lato" panose="020F0502020204030203" pitchFamily="34" charset="-18"/>
              </a:rPr>
              <a:t> for </a:t>
            </a:r>
            <a:r>
              <a:rPr lang="pl-PL" sz="2200" dirty="0" err="1">
                <a:latin typeface="Lato" panose="020F0502020204030203" pitchFamily="34" charset="-18"/>
              </a:rPr>
              <a:t>proposals</a:t>
            </a:r>
            <a:r>
              <a:rPr lang="pl-PL" sz="2200" dirty="0">
                <a:latin typeface="Lato" panose="020F0502020204030203" pitchFamily="34" charset="-18"/>
              </a:rPr>
              <a:t>)</a:t>
            </a:r>
          </a:p>
          <a:p>
            <a:pPr>
              <a:lnSpc>
                <a:spcPct val="150000"/>
              </a:lnSpc>
              <a:buFont typeface="Wingdings" panose="05000000000000000000" pitchFamily="2" charset="2"/>
              <a:buChar char="ü"/>
            </a:pPr>
            <a:r>
              <a:rPr lang="pl-PL" sz="2200" dirty="0">
                <a:latin typeface="Lato" panose="020F0502020204030203" pitchFamily="34" charset="-18"/>
              </a:rPr>
              <a:t>Finansowanie i współfinansowanie projektów ze środków publicznych</a:t>
            </a:r>
          </a:p>
          <a:p>
            <a:pPr>
              <a:lnSpc>
                <a:spcPct val="150000"/>
              </a:lnSpc>
              <a:buFont typeface="Wingdings" panose="05000000000000000000" pitchFamily="2" charset="2"/>
              <a:buChar char="ü"/>
            </a:pPr>
            <a:r>
              <a:rPr lang="pl-PL" sz="2200" dirty="0">
                <a:latin typeface="Lato" panose="020F0502020204030203" pitchFamily="34" charset="-18"/>
              </a:rPr>
              <a:t>Możliwości finansowania badań w ramach klastra Zdrowie Programu „Horyzont Europa” </a:t>
            </a:r>
          </a:p>
          <a:p>
            <a:pPr>
              <a:lnSpc>
                <a:spcPct val="150000"/>
              </a:lnSpc>
              <a:buFont typeface="Wingdings" panose="05000000000000000000" pitchFamily="2" charset="2"/>
              <a:buChar char="ü"/>
            </a:pPr>
            <a:r>
              <a:rPr lang="pl-PL" sz="2200" dirty="0">
                <a:latin typeface="Lato" panose="020F0502020204030203" pitchFamily="34" charset="-18"/>
              </a:rPr>
              <a:t>Doświadczenia polskich podmiotów przy realizacji wspólnych działań</a:t>
            </a:r>
          </a:p>
          <a:p>
            <a:pPr>
              <a:lnSpc>
                <a:spcPct val="150000"/>
              </a:lnSpc>
              <a:buFont typeface="Wingdings" panose="05000000000000000000" pitchFamily="2" charset="2"/>
              <a:buChar char="ü"/>
            </a:pPr>
            <a:r>
              <a:rPr lang="pl-PL" sz="2200" dirty="0">
                <a:latin typeface="Lato" panose="020F0502020204030203" pitchFamily="34" charset="-18"/>
              </a:rPr>
              <a:t>Sesja pytań i odpowiedzi</a:t>
            </a:r>
          </a:p>
          <a:p>
            <a:pPr>
              <a:buFont typeface="Wingdings" panose="05000000000000000000" pitchFamily="2" charset="2"/>
              <a:buChar char="ü"/>
            </a:pPr>
            <a:endParaRPr lang="pl-PL" sz="2000" dirty="0">
              <a:latin typeface="Lato" panose="020F0502020204030203" pitchFamily="34" charset="-18"/>
            </a:endParaRPr>
          </a:p>
          <a:p>
            <a:pPr>
              <a:buFont typeface="Wingdings" panose="05000000000000000000" pitchFamily="2" charset="2"/>
              <a:buChar char="ü"/>
            </a:pPr>
            <a:endParaRPr lang="pl-PL" sz="2000" dirty="0">
              <a:latin typeface="Lato" panose="020F0502020204030203" pitchFamily="34" charset="-18"/>
            </a:endParaRPr>
          </a:p>
        </p:txBody>
      </p:sp>
    </p:spTree>
    <p:extLst>
      <p:ext uri="{BB962C8B-B14F-4D97-AF65-F5344CB8AC3E}">
        <p14:creationId xmlns:p14="http://schemas.microsoft.com/office/powerpoint/2010/main" val="3829107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Wspólne działania – III Tura</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pPr>
            <a:r>
              <a:rPr lang="en-GB" sz="1800" dirty="0">
                <a:effectLst/>
                <a:latin typeface="Lato" panose="020F0502020204030203" pitchFamily="34" charset="-18"/>
                <a:ea typeface="Calibri" panose="020F0502020204030204" pitchFamily="34" charset="0"/>
                <a:cs typeface="Times New Roman" panose="02020603050405020304" pitchFamily="18" charset="0"/>
              </a:rPr>
              <a:t>EU4H-2023-JA-08: </a:t>
            </a:r>
            <a:r>
              <a:rPr lang="en-GB" sz="1800" i="1" dirty="0">
                <a:effectLst/>
                <a:latin typeface="Lato" panose="020F0502020204030203" pitchFamily="34" charset="-18"/>
                <a:ea typeface="Calibri" panose="020F0502020204030204" pitchFamily="34" charset="0"/>
                <a:cs typeface="Times New Roman" panose="02020603050405020304" pitchFamily="18" charset="0"/>
              </a:rPr>
              <a:t>Direct grants to Member States’ authorities: </a:t>
            </a:r>
            <a:r>
              <a:rPr lang="en-GB" sz="1800" b="1" i="1" dirty="0">
                <a:effectLst/>
                <a:latin typeface="Lato" panose="020F0502020204030203" pitchFamily="34" charset="-18"/>
                <a:ea typeface="Calibri" panose="020F0502020204030204" pitchFamily="34" charset="0"/>
                <a:cs typeface="Times New Roman" panose="02020603050405020304" pitchFamily="18" charset="0"/>
              </a:rPr>
              <a:t>to establish new networks</a:t>
            </a:r>
            <a:br>
              <a:rPr lang="pl-PL" sz="1800" b="1" i="1" dirty="0">
                <a:effectLst/>
                <a:latin typeface="Lato" panose="020F0502020204030203" pitchFamily="34" charset="-18"/>
                <a:ea typeface="Calibri" panose="020F0502020204030204" pitchFamily="34" charset="0"/>
                <a:cs typeface="Times New Roman" panose="02020603050405020304" pitchFamily="18" charset="0"/>
              </a:rPr>
            </a:br>
            <a:r>
              <a:rPr lang="en-GB" sz="1800" b="1" i="1" dirty="0">
                <a:effectLst/>
                <a:latin typeface="Lato" panose="020F0502020204030203" pitchFamily="34" charset="-18"/>
                <a:ea typeface="Calibri" panose="020F0502020204030204" pitchFamily="34" charset="0"/>
                <a:cs typeface="Times New Roman" panose="02020603050405020304" pitchFamily="18" charset="0"/>
              </a:rPr>
              <a:t>of expertise on cancers and cancer conditions</a:t>
            </a:r>
            <a:r>
              <a:rPr lang="en-GB" sz="1800" i="1" dirty="0">
                <a:effectLst/>
                <a:latin typeface="Lato" panose="020F0502020204030203" pitchFamily="34" charset="-18"/>
                <a:ea typeface="Calibri" panose="020F0502020204030204" pitchFamily="34" charset="0"/>
                <a:cs typeface="Times New Roman" panose="02020603050405020304" pitchFamily="18" charset="0"/>
              </a:rPr>
              <a:t> (CR-g-23-40.2)</a:t>
            </a:r>
            <a:r>
              <a:rPr lang="pl-PL" sz="1800" i="1" dirty="0">
                <a:effectLst/>
                <a:latin typeface="Lato" panose="020F0502020204030203" pitchFamily="34" charset="-18"/>
                <a:ea typeface="Calibri" panose="020F0502020204030204" pitchFamily="34" charset="0"/>
                <a:cs typeface="Times New Roman" panose="02020603050405020304" pitchFamily="18" charset="0"/>
              </a:rPr>
              <a:t> </a:t>
            </a:r>
            <a:r>
              <a:rPr lang="en-GB" sz="1800" dirty="0">
                <a:effectLst/>
                <a:latin typeface="Lato" panose="020F0502020204030203" pitchFamily="34" charset="-18"/>
                <a:ea typeface="Calibri" panose="020F0502020204030204" pitchFamily="34" charset="0"/>
                <a:cs typeface="Times New Roman" panose="02020603050405020304" pitchFamily="18" charset="0"/>
              </a:rPr>
              <a:t>- EUR 40 500 000 EU co-funding</a:t>
            </a:r>
            <a:endParaRPr lang="pl-PL" sz="1800" dirty="0">
              <a:effectLst/>
              <a:latin typeface="Lato" panose="020F0502020204030203" pitchFamily="34" charset="-18"/>
              <a:ea typeface="Calibri" panose="020F0502020204030204" pitchFamily="34" charset="0"/>
              <a:cs typeface="Times New Roman" panose="02020603050405020304" pitchFamily="18" charset="0"/>
            </a:endParaRPr>
          </a:p>
          <a:p>
            <a:pPr>
              <a:lnSpc>
                <a:spcPct val="150000"/>
              </a:lnSpc>
            </a:pPr>
            <a:r>
              <a:rPr lang="en-GB" sz="1800" dirty="0">
                <a:effectLst/>
                <a:latin typeface="Lato" panose="020F0502020204030203" pitchFamily="34" charset="-18"/>
                <a:ea typeface="Calibri" panose="020F0502020204030204" pitchFamily="34" charset="0"/>
                <a:cs typeface="Times New Roman" panose="02020603050405020304" pitchFamily="18" charset="0"/>
              </a:rPr>
              <a:t>EU4H-2023-JA-10: </a:t>
            </a:r>
            <a:r>
              <a:rPr lang="en-GB" sz="1800" i="1" dirty="0">
                <a:effectLst/>
                <a:latin typeface="Lato" panose="020F0502020204030203" pitchFamily="34" charset="-18"/>
                <a:ea typeface="Calibri" panose="020F0502020204030204" pitchFamily="34" charset="0"/>
                <a:cs typeface="Times New Roman" panose="02020603050405020304" pitchFamily="18" charset="0"/>
              </a:rPr>
              <a:t>Direct grants to Member States’ authorities: </a:t>
            </a:r>
            <a:r>
              <a:rPr lang="en-GB" sz="1800" b="1" i="1" dirty="0">
                <a:effectLst/>
                <a:latin typeface="Lato" panose="020F0502020204030203" pitchFamily="34" charset="-18"/>
                <a:ea typeface="Calibri" panose="020F0502020204030204" pitchFamily="34" charset="0"/>
                <a:cs typeface="Times New Roman" panose="02020603050405020304" pitchFamily="18" charset="0"/>
              </a:rPr>
              <a:t>preparatory activities </a:t>
            </a:r>
            <a:br>
              <a:rPr lang="pl-PL" sz="1800" b="1" i="1" dirty="0">
                <a:effectLst/>
                <a:latin typeface="Lato" panose="020F0502020204030203" pitchFamily="34" charset="-18"/>
                <a:ea typeface="Calibri" panose="020F0502020204030204" pitchFamily="34" charset="0"/>
                <a:cs typeface="Times New Roman" panose="02020603050405020304" pitchFamily="18" charset="0"/>
              </a:rPr>
            </a:br>
            <a:r>
              <a:rPr lang="en-GB" sz="1800" b="1" i="1" dirty="0">
                <a:effectLst/>
                <a:latin typeface="Lato" panose="020F0502020204030203" pitchFamily="34" charset="-18"/>
                <a:ea typeface="Calibri" panose="020F0502020204030204" pitchFamily="34" charset="0"/>
                <a:cs typeface="Times New Roman" panose="02020603050405020304" pitchFamily="18" charset="0"/>
              </a:rPr>
              <a:t>for the reuse of data in the proposed European Health Data Space</a:t>
            </a:r>
            <a:r>
              <a:rPr lang="en-GB" sz="1800" i="1" dirty="0">
                <a:effectLst/>
                <a:latin typeface="Lato" panose="020F0502020204030203" pitchFamily="34" charset="-18"/>
                <a:ea typeface="Calibri" panose="020F0502020204030204" pitchFamily="34" charset="0"/>
                <a:cs typeface="Times New Roman" panose="02020603050405020304" pitchFamily="18" charset="0"/>
              </a:rPr>
              <a:t> (DI-g-23-79)</a:t>
            </a:r>
            <a:br>
              <a:rPr lang="en-GB" sz="1800" dirty="0">
                <a:effectLst/>
                <a:latin typeface="Lato" panose="020F0502020204030203" pitchFamily="34" charset="-18"/>
                <a:ea typeface="Calibri" panose="020F0502020204030204" pitchFamily="34" charset="0"/>
                <a:cs typeface="Times New Roman" panose="02020603050405020304" pitchFamily="18" charset="0"/>
              </a:rPr>
            </a:br>
            <a:r>
              <a:rPr lang="en-GB" sz="1800" dirty="0">
                <a:effectLst/>
                <a:latin typeface="Lato" panose="020F0502020204030203" pitchFamily="34" charset="-18"/>
                <a:ea typeface="Calibri" panose="020F0502020204030204" pitchFamily="34" charset="0"/>
                <a:cs typeface="Times New Roman" panose="02020603050405020304" pitchFamily="18" charset="0"/>
              </a:rPr>
              <a:t>- EUR 4 000 000 EU co-funding</a:t>
            </a:r>
            <a:endParaRPr lang="pl-PL" sz="1800" dirty="0">
              <a:effectLst/>
              <a:latin typeface="Lato" panose="020F0502020204030203" pitchFamily="34" charset="-18"/>
              <a:ea typeface="Calibri" panose="020F0502020204030204" pitchFamily="34" charset="0"/>
              <a:cs typeface="Times New Roman" panose="02020603050405020304" pitchFamily="18" charset="0"/>
            </a:endParaRPr>
          </a:p>
          <a:p>
            <a:pPr marL="0" indent="0">
              <a:lnSpc>
                <a:spcPct val="104000"/>
              </a:lnSpc>
              <a:spcAft>
                <a:spcPts val="800"/>
              </a:spcAft>
              <a:buNone/>
            </a:pPr>
            <a:r>
              <a:rPr lang="pl-PL" sz="1800" dirty="0">
                <a:solidFill>
                  <a:srgbClr val="000000"/>
                </a:solidFill>
                <a:effectLst/>
                <a:latin typeface="Lato" panose="020F0502020204030203" pitchFamily="34" charset="-18"/>
                <a:ea typeface="Calibri" panose="020F0502020204030204" pitchFamily="34" charset="0"/>
                <a:cs typeface="Lato-Regular"/>
              </a:rPr>
              <a:t>Termin na przekazanie zgłoszenia (wraz z uzasadnieniem) do Biura Współpracy Międzynarodowej upływa</a:t>
            </a:r>
            <a:r>
              <a:rPr lang="pl-PL" sz="1800" b="1" dirty="0">
                <a:effectLst/>
                <a:latin typeface="Lato" panose="020F0502020204030203" pitchFamily="34" charset="-18"/>
                <a:ea typeface="Calibri" panose="020F0502020204030204" pitchFamily="34" charset="0"/>
                <a:cs typeface="Times New Roman" panose="02020603050405020304" pitchFamily="18" charset="0"/>
              </a:rPr>
              <a:t> 1 września 2023 r.</a:t>
            </a:r>
            <a:endParaRPr lang="pl-PL" sz="1800" dirty="0">
              <a:effectLst/>
              <a:latin typeface="Lato" panose="020F0502020204030203" pitchFamily="34" charset="-18"/>
              <a:ea typeface="Calibri" panose="020F0502020204030204" pitchFamily="34" charset="0"/>
              <a:cs typeface="Times New Roman" panose="02020603050405020304" pitchFamily="18" charset="0"/>
            </a:endParaRPr>
          </a:p>
          <a:p>
            <a:pPr marL="0" indent="0">
              <a:buNone/>
            </a:pPr>
            <a:endParaRPr lang="pl-PL" sz="2000" dirty="0">
              <a:latin typeface="Lato" panose="020F0502020204030203" pitchFamily="34" charset="-18"/>
            </a:endParaRPr>
          </a:p>
        </p:txBody>
      </p:sp>
    </p:spTree>
    <p:extLst>
      <p:ext uri="{BB962C8B-B14F-4D97-AF65-F5344CB8AC3E}">
        <p14:creationId xmlns:p14="http://schemas.microsoft.com/office/powerpoint/2010/main" val="227564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6"/>
            <a:ext cx="8819508" cy="1392422"/>
          </a:xfrm>
        </p:spPr>
        <p:txBody>
          <a:bodyPr>
            <a:normAutofit/>
          </a:bodyPr>
          <a:lstStyle/>
          <a:p>
            <a:pPr>
              <a:lnSpc>
                <a:spcPct val="150000"/>
              </a:lnSpc>
            </a:pPr>
            <a:r>
              <a:rPr lang="en-US" sz="2800" b="1" dirty="0">
                <a:latin typeface="Lato" panose="020F0502020204030203" pitchFamily="34" charset="-18"/>
              </a:rPr>
              <a:t>DIRECT GRANTS TO MEMBER STATES’ AUTHORITIES</a:t>
            </a:r>
            <a:br>
              <a:rPr lang="en-US" sz="2800" b="1" dirty="0">
                <a:latin typeface="Lato" panose="020F0502020204030203" pitchFamily="34" charset="-18"/>
              </a:rPr>
            </a:br>
            <a:r>
              <a:rPr lang="en-US" sz="2800" b="1" dirty="0">
                <a:latin typeface="Lato" panose="020F0502020204030203" pitchFamily="34" charset="-18"/>
              </a:rPr>
              <a:t> (OTHER THAN JOINT ACTIONS)</a:t>
            </a:r>
            <a:endParaRPr lang="pl-PL" sz="2800" b="1" dirty="0">
              <a:latin typeface="Lato" panose="020F0502020204030203" pitchFamily="34" charset="-18"/>
            </a:endParaRP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1840675"/>
            <a:ext cx="10515600" cy="4652198"/>
          </a:xfrm>
        </p:spPr>
        <p:txBody>
          <a:bodyPr>
            <a:noAutofit/>
          </a:bodyPr>
          <a:lstStyle/>
          <a:p>
            <a:pPr marL="342900" lvl="0" indent="-342900">
              <a:lnSpc>
                <a:spcPct val="150000"/>
              </a:lnSpc>
              <a:spcBef>
                <a:spcPts val="0"/>
              </a:spcBef>
              <a:buFont typeface="Wingdings" panose="05000000000000000000" pitchFamily="2" charset="2"/>
              <a:buChar char=""/>
            </a:pPr>
            <a:r>
              <a:rPr lang="en-GB" sz="1800" b="1" dirty="0">
                <a:effectLst/>
                <a:latin typeface="Lato" panose="020F0502020204030203" pitchFamily="34" charset="-18"/>
                <a:ea typeface="Calibri" panose="020F0502020204030204" pitchFamily="34" charset="0"/>
                <a:cs typeface="Times New Roman" panose="02020603050405020304" pitchFamily="18" charset="0"/>
              </a:rPr>
              <a:t>do 15 </a:t>
            </a:r>
            <a:r>
              <a:rPr lang="en-GB" sz="1800" b="1" dirty="0" err="1">
                <a:effectLst/>
                <a:latin typeface="Lato" panose="020F0502020204030203" pitchFamily="34" charset="-18"/>
                <a:ea typeface="Calibri" panose="020F0502020204030204" pitchFamily="34" charset="0"/>
                <a:cs typeface="Times New Roman" panose="02020603050405020304" pitchFamily="18" charset="0"/>
              </a:rPr>
              <a:t>września</a:t>
            </a:r>
            <a:r>
              <a:rPr lang="en-GB" sz="1800" b="1" dirty="0">
                <a:effectLst/>
                <a:latin typeface="Lato" panose="020F0502020204030203" pitchFamily="34" charset="-18"/>
                <a:ea typeface="Calibri" panose="020F0502020204030204" pitchFamily="34" charset="0"/>
                <a:cs typeface="Times New Roman" panose="02020603050405020304" pitchFamily="18" charset="0"/>
              </a:rPr>
              <a:t> 2023 r</a:t>
            </a:r>
            <a:r>
              <a:rPr lang="en-GB" sz="1800" dirty="0">
                <a:effectLst/>
                <a:latin typeface="Lato" panose="020F0502020204030203" pitchFamily="34" charset="-18"/>
                <a:ea typeface="Calibri" panose="020F0502020204030204" pitchFamily="34" charset="0"/>
                <a:cs typeface="Times New Roman" panose="02020603050405020304" pitchFamily="18" charset="0"/>
              </a:rPr>
              <a:t>. Minister Zdrowia </a:t>
            </a:r>
            <a:r>
              <a:rPr lang="en-GB" sz="1800" dirty="0" err="1">
                <a:effectLst/>
                <a:latin typeface="Lato" panose="020F0502020204030203" pitchFamily="34" charset="-18"/>
                <a:ea typeface="Calibri" panose="020F0502020204030204" pitchFamily="34" charset="0"/>
                <a:cs typeface="Times New Roman" panose="02020603050405020304" pitchFamily="18" charset="0"/>
              </a:rPr>
              <a:t>może</a:t>
            </a:r>
            <a:r>
              <a:rPr lang="en-GB" sz="1800" dirty="0">
                <a:effectLst/>
                <a:latin typeface="Lato" panose="020F0502020204030203" pitchFamily="34" charset="-18"/>
                <a:ea typeface="Calibri" panose="020F0502020204030204" pitchFamily="34" charset="0"/>
                <a:cs typeface="Times New Roman" panose="02020603050405020304" pitchFamily="18" charset="0"/>
              </a:rPr>
              <a:t> </a:t>
            </a:r>
            <a:r>
              <a:rPr lang="en-GB" sz="1800" dirty="0" err="1">
                <a:effectLst/>
                <a:latin typeface="Lato" panose="020F0502020204030203" pitchFamily="34" charset="-18"/>
                <a:ea typeface="Calibri" panose="020F0502020204030204" pitchFamily="34" charset="0"/>
                <a:cs typeface="Times New Roman" panose="02020603050405020304" pitchFamily="18" charset="0"/>
              </a:rPr>
              <a:t>nominować</a:t>
            </a:r>
            <a:r>
              <a:rPr lang="en-GB" sz="1800" dirty="0">
                <a:effectLst/>
                <a:latin typeface="Lato" panose="020F0502020204030203" pitchFamily="34" charset="-18"/>
                <a:ea typeface="Calibri" panose="020F0502020204030204" pitchFamily="34" charset="0"/>
                <a:cs typeface="Times New Roman" panose="02020603050405020304" pitchFamily="18" charset="0"/>
              </a:rPr>
              <a:t> competent authority i affiliated entities do </a:t>
            </a:r>
            <a:r>
              <a:rPr lang="en-GB" sz="1800" dirty="0" err="1">
                <a:effectLst/>
                <a:latin typeface="Lato" panose="020F0502020204030203" pitchFamily="34" charset="-18"/>
                <a:ea typeface="Calibri" panose="020F0502020204030204" pitchFamily="34" charset="0"/>
                <a:cs typeface="Times New Roman" panose="02020603050405020304" pitchFamily="18" charset="0"/>
              </a:rPr>
              <a:t>udziału</a:t>
            </a:r>
            <a:r>
              <a:rPr lang="en-GB" sz="1800" dirty="0">
                <a:effectLst/>
                <a:latin typeface="Lato" panose="020F0502020204030203" pitchFamily="34" charset="-18"/>
                <a:ea typeface="Calibri" panose="020F0502020204030204" pitchFamily="34" charset="0"/>
                <a:cs typeface="Times New Roman" panose="02020603050405020304" pitchFamily="18" charset="0"/>
              </a:rPr>
              <a:t> w </a:t>
            </a:r>
            <a:r>
              <a:rPr lang="en-GB" sz="1800" b="1" dirty="0">
                <a:effectLst/>
                <a:latin typeface="Lato" panose="020F0502020204030203" pitchFamily="34" charset="-18"/>
                <a:ea typeface="Calibri" panose="020F0502020204030204" pitchFamily="34" charset="0"/>
                <a:cs typeface="Times New Roman" panose="02020603050405020304" pitchFamily="18" charset="0"/>
              </a:rPr>
              <a:t>direct grants other than joint actions</a:t>
            </a:r>
            <a:r>
              <a:rPr lang="en-GB" sz="1800" dirty="0">
                <a:effectLst/>
                <a:latin typeface="Lato" panose="020F0502020204030203" pitchFamily="34" charset="-18"/>
                <a:ea typeface="Calibri" panose="020F0502020204030204" pitchFamily="34" charset="0"/>
                <a:cs typeface="Times New Roman" panose="02020603050405020304" pitchFamily="18" charset="0"/>
              </a:rPr>
              <a:t>:</a:t>
            </a:r>
            <a:endParaRPr lang="pl-PL" sz="1800" dirty="0">
              <a:effectLst/>
              <a:latin typeface="Lato" panose="020F0502020204030203" pitchFamily="34" charset="-18"/>
              <a:ea typeface="Calibri" panose="020F0502020204030204" pitchFamily="34" charset="0"/>
              <a:cs typeface="Times New Roman" panose="02020603050405020304" pitchFamily="18" charset="0"/>
            </a:endParaRPr>
          </a:p>
          <a:p>
            <a:pPr lvl="1">
              <a:lnSpc>
                <a:spcPct val="150000"/>
              </a:lnSpc>
              <a:spcBef>
                <a:spcPts val="0"/>
              </a:spcBef>
            </a:pPr>
            <a:r>
              <a:rPr lang="en-GB" sz="1800" dirty="0">
                <a:effectLst/>
                <a:latin typeface="Lato" panose="020F0502020204030203" pitchFamily="34" charset="-18"/>
                <a:ea typeface="Calibri" panose="020F0502020204030204" pitchFamily="34" charset="0"/>
                <a:cs typeface="Times New Roman" panose="02020603050405020304" pitchFamily="18" charset="0"/>
              </a:rPr>
              <a:t>EU4H-2023-DGA-MS-IBA-01: </a:t>
            </a:r>
            <a:r>
              <a:rPr lang="en-GB" sz="1800" i="1" dirty="0">
                <a:effectLst/>
                <a:latin typeface="Lato" panose="020F0502020204030203" pitchFamily="34" charset="-18"/>
                <a:ea typeface="Calibri" panose="020F0502020204030204" pitchFamily="34" charset="0"/>
                <a:cs typeface="Times New Roman" panose="02020603050405020304" pitchFamily="18" charset="0"/>
              </a:rPr>
              <a:t>Direct grants to Member States’ authorities: </a:t>
            </a:r>
            <a:r>
              <a:rPr lang="en-GB" sz="1800" b="1" i="1" dirty="0">
                <a:effectLst/>
                <a:latin typeface="Lato" panose="020F0502020204030203" pitchFamily="34" charset="-18"/>
                <a:ea typeface="Calibri" panose="020F0502020204030204" pitchFamily="34" charset="0"/>
                <a:cs typeface="Times New Roman" panose="02020603050405020304" pitchFamily="18" charset="0"/>
              </a:rPr>
              <a:t>improving and strengthening national surveillance systems (Regulation of the European Parliament and of the Council on serious cross-border threats to health and repealing Decision No 1082/2013/EU) </a:t>
            </a:r>
            <a:br>
              <a:rPr lang="pl-PL" sz="1800" b="1" i="1" dirty="0">
                <a:effectLst/>
                <a:latin typeface="Lato" panose="020F0502020204030203" pitchFamily="34" charset="-18"/>
                <a:ea typeface="Calibri" panose="020F0502020204030204" pitchFamily="34" charset="0"/>
                <a:cs typeface="Times New Roman" panose="02020603050405020304" pitchFamily="18" charset="0"/>
              </a:rPr>
            </a:br>
            <a:r>
              <a:rPr lang="en-GB" sz="1800" i="1" dirty="0">
                <a:effectLst/>
                <a:latin typeface="Lato" panose="020F0502020204030203" pitchFamily="34" charset="-18"/>
                <a:ea typeface="Calibri" panose="020F0502020204030204" pitchFamily="34" charset="0"/>
                <a:cs typeface="Times New Roman" panose="02020603050405020304" pitchFamily="18" charset="0"/>
              </a:rPr>
              <a:t>(CP-g-23-01)</a:t>
            </a:r>
            <a:r>
              <a:rPr lang="en-GB" sz="1800" dirty="0">
                <a:effectLst/>
                <a:latin typeface="Lato" panose="020F0502020204030203" pitchFamily="34" charset="-18"/>
                <a:ea typeface="Calibri" panose="020F0502020204030204" pitchFamily="34" charset="0"/>
                <a:cs typeface="Times New Roman" panose="02020603050405020304" pitchFamily="18" charset="0"/>
              </a:rPr>
              <a:t> - EUR 97 300 000 EU co-funding</a:t>
            </a:r>
            <a:endParaRPr lang="pl-PL" sz="1800" dirty="0">
              <a:effectLst/>
              <a:latin typeface="Lato" panose="020F0502020204030203" pitchFamily="34" charset="-18"/>
              <a:ea typeface="Calibri" panose="020F0502020204030204" pitchFamily="34" charset="0"/>
              <a:cs typeface="Times New Roman" panose="02020603050405020304" pitchFamily="18" charset="0"/>
            </a:endParaRPr>
          </a:p>
          <a:p>
            <a:pPr lvl="1">
              <a:lnSpc>
                <a:spcPct val="150000"/>
              </a:lnSpc>
              <a:spcBef>
                <a:spcPts val="0"/>
              </a:spcBef>
            </a:pPr>
            <a:r>
              <a:rPr lang="en-GB" sz="1800" dirty="0">
                <a:effectLst/>
                <a:latin typeface="Lato" panose="020F0502020204030203" pitchFamily="34" charset="-18"/>
                <a:ea typeface="Calibri" panose="020F0502020204030204" pitchFamily="34" charset="0"/>
                <a:cs typeface="Times New Roman" panose="02020603050405020304" pitchFamily="18" charset="0"/>
              </a:rPr>
              <a:t>EU4H-2023-DGA-MS-IBA-04: </a:t>
            </a:r>
            <a:r>
              <a:rPr lang="en-GB" sz="1800" i="1" dirty="0">
                <a:effectLst/>
                <a:latin typeface="Lato" panose="020F0502020204030203" pitchFamily="34" charset="-18"/>
                <a:ea typeface="Calibri" panose="020F0502020204030204" pitchFamily="34" charset="0"/>
                <a:cs typeface="Times New Roman" panose="02020603050405020304" pitchFamily="18" charset="0"/>
              </a:rPr>
              <a:t>Direct grants to Member States’ authorities:</a:t>
            </a:r>
            <a:r>
              <a:rPr lang="en-GB" sz="1800" dirty="0">
                <a:effectLst/>
                <a:latin typeface="Lato" panose="020F0502020204030203" pitchFamily="34" charset="-18"/>
                <a:ea typeface="Calibri" panose="020F0502020204030204" pitchFamily="34" charset="0"/>
                <a:cs typeface="Times New Roman" panose="02020603050405020304" pitchFamily="18" charset="0"/>
              </a:rPr>
              <a:t> </a:t>
            </a:r>
            <a:r>
              <a:rPr lang="en-GB" sz="1800" b="1" i="1" dirty="0">
                <a:effectLst/>
                <a:latin typeface="Lato" panose="020F0502020204030203" pitchFamily="34" charset="-18"/>
                <a:ea typeface="Calibri" panose="020F0502020204030204" pitchFamily="34" charset="0"/>
                <a:cs typeface="Times New Roman" panose="02020603050405020304" pitchFamily="18" charset="0"/>
              </a:rPr>
              <a:t>increase health data semantic interoperability and build national capacity on health terminologies </a:t>
            </a:r>
            <a:r>
              <a:rPr lang="en-GB" sz="1800" i="1" dirty="0">
                <a:effectLst/>
                <a:latin typeface="Lato" panose="020F0502020204030203" pitchFamily="34" charset="-18"/>
                <a:ea typeface="Calibri" panose="020F0502020204030204" pitchFamily="34" charset="0"/>
                <a:cs typeface="Times New Roman" panose="02020603050405020304" pitchFamily="18" charset="0"/>
              </a:rPr>
              <a:t>(DI-g-23-75)</a:t>
            </a:r>
            <a:br>
              <a:rPr lang="pl-PL" sz="1800" i="1" dirty="0">
                <a:effectLst/>
                <a:latin typeface="Lato" panose="020F0502020204030203" pitchFamily="34" charset="-18"/>
                <a:ea typeface="Calibri" panose="020F0502020204030204" pitchFamily="34" charset="0"/>
                <a:cs typeface="Times New Roman" panose="02020603050405020304" pitchFamily="18" charset="0"/>
              </a:rPr>
            </a:br>
            <a:r>
              <a:rPr lang="en-GB" sz="1800" dirty="0">
                <a:effectLst/>
                <a:latin typeface="Lato" panose="020F0502020204030203" pitchFamily="34" charset="-18"/>
                <a:ea typeface="Calibri" panose="020F0502020204030204" pitchFamily="34" charset="0"/>
                <a:cs typeface="Times New Roman" panose="02020603050405020304" pitchFamily="18" charset="0"/>
              </a:rPr>
              <a:t>- EUR 5 400 000 EU co-funding</a:t>
            </a:r>
            <a:endParaRPr lang="pl-PL" sz="1800" dirty="0">
              <a:effectLst/>
              <a:latin typeface="Lato" panose="020F0502020204030203" pitchFamily="34" charset="-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82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pPr>
              <a:lnSpc>
                <a:spcPct val="150000"/>
              </a:lnSpc>
            </a:pPr>
            <a:r>
              <a:rPr lang="en-US" sz="2800" b="1" i="0" u="none" strike="noStrike" baseline="0" dirty="0">
                <a:solidFill>
                  <a:srgbClr val="000000"/>
                </a:solidFill>
                <a:latin typeface="Lato" panose="020F0502020204030203" pitchFamily="34" charset="-18"/>
              </a:rPr>
              <a:t>DIRECT GRANTS TO MEMBER STATES’ AUTHORITIES</a:t>
            </a:r>
            <a:br>
              <a:rPr lang="pl-PL" sz="2800" b="1" i="0" u="none" strike="noStrike" baseline="0" dirty="0">
                <a:solidFill>
                  <a:srgbClr val="000000"/>
                </a:solidFill>
                <a:latin typeface="Lato" panose="020F0502020204030203" pitchFamily="34" charset="-18"/>
              </a:rPr>
            </a:br>
            <a:r>
              <a:rPr lang="en-US" sz="2800" b="1" i="0" u="none" strike="noStrike" baseline="0" dirty="0">
                <a:solidFill>
                  <a:srgbClr val="000000"/>
                </a:solidFill>
                <a:latin typeface="Lato" panose="020F0502020204030203" pitchFamily="34" charset="-18"/>
              </a:rPr>
              <a:t> (OTHER THAN JOINT ACTIONS)</a:t>
            </a:r>
            <a:endParaRPr lang="pl-PL" sz="2800" b="1" dirty="0">
              <a:latin typeface="Lato" panose="020F0502020204030203" pitchFamily="34" charset="-18"/>
            </a:endParaRP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60000"/>
              </a:lnSpc>
              <a:spcBef>
                <a:spcPts val="0"/>
              </a:spcBef>
            </a:pPr>
            <a:r>
              <a:rPr lang="en-GB" sz="1800" dirty="0">
                <a:effectLst/>
                <a:latin typeface="Lato" panose="020F0502020204030203" pitchFamily="34" charset="-18"/>
                <a:ea typeface="Calibri" panose="020F0502020204030204" pitchFamily="34" charset="0"/>
                <a:cs typeface="Times New Roman" panose="02020603050405020304" pitchFamily="18" charset="0"/>
              </a:rPr>
              <a:t>EU4H-2023-DGA-MS-IBA-05: </a:t>
            </a:r>
            <a:r>
              <a:rPr lang="en-GB" sz="1800" i="1" dirty="0">
                <a:effectLst/>
                <a:latin typeface="Lato" panose="020F0502020204030203" pitchFamily="34" charset="-18"/>
                <a:ea typeface="Calibri" panose="020F0502020204030204" pitchFamily="34" charset="0"/>
                <a:cs typeface="Times New Roman" panose="02020603050405020304" pitchFamily="18" charset="0"/>
              </a:rPr>
              <a:t>Direct grants to Member States’ authorities: </a:t>
            </a:r>
            <a:r>
              <a:rPr lang="en-GB" sz="1800" b="1" i="1" dirty="0">
                <a:effectLst/>
                <a:latin typeface="Lato" panose="020F0502020204030203" pitchFamily="34" charset="-18"/>
                <a:ea typeface="Calibri" panose="020F0502020204030204" pitchFamily="34" charset="0"/>
                <a:cs typeface="Times New Roman" panose="02020603050405020304" pitchFamily="18" charset="0"/>
              </a:rPr>
              <a:t>development and enhancement of </a:t>
            </a:r>
            <a:r>
              <a:rPr lang="en-GB" sz="1800" b="1" i="1" dirty="0" err="1">
                <a:effectLst/>
                <a:latin typeface="Lato" panose="020F0502020204030203" pitchFamily="34" charset="-18"/>
                <a:ea typeface="Calibri" panose="020F0502020204030204" pitchFamily="34" charset="0"/>
                <a:cs typeface="Times New Roman" panose="02020603050405020304" pitchFamily="18" charset="0"/>
              </a:rPr>
              <a:t>MyHealth@EU</a:t>
            </a:r>
            <a:r>
              <a:rPr lang="en-GB" sz="1800" b="1" i="1" dirty="0">
                <a:effectLst/>
                <a:latin typeface="Lato" panose="020F0502020204030203" pitchFamily="34" charset="-18"/>
                <a:ea typeface="Calibri" panose="020F0502020204030204" pitchFamily="34" charset="0"/>
                <a:cs typeface="Times New Roman" panose="02020603050405020304" pitchFamily="18" charset="0"/>
              </a:rPr>
              <a:t> services, including vaccination card services</a:t>
            </a:r>
            <a:r>
              <a:rPr lang="en-GB" sz="1800" i="1" dirty="0">
                <a:effectLst/>
                <a:latin typeface="Lato" panose="020F0502020204030203" pitchFamily="34" charset="-18"/>
                <a:ea typeface="Calibri" panose="020F0502020204030204" pitchFamily="34" charset="0"/>
                <a:cs typeface="Times New Roman" panose="02020603050405020304" pitchFamily="18" charset="0"/>
              </a:rPr>
              <a:t> (DI-g-23-77)</a:t>
            </a:r>
            <a:br>
              <a:rPr lang="pl-PL" sz="1800" i="1" dirty="0">
                <a:effectLst/>
                <a:latin typeface="Lato" panose="020F0502020204030203" pitchFamily="34" charset="-18"/>
                <a:ea typeface="Calibri" panose="020F0502020204030204" pitchFamily="34" charset="0"/>
                <a:cs typeface="Times New Roman" panose="02020603050405020304" pitchFamily="18" charset="0"/>
              </a:rPr>
            </a:br>
            <a:r>
              <a:rPr lang="en-GB" sz="1800" dirty="0">
                <a:effectLst/>
                <a:latin typeface="Lato" panose="020F0502020204030203" pitchFamily="34" charset="-18"/>
                <a:ea typeface="Calibri" panose="020F0502020204030204" pitchFamily="34" charset="0"/>
                <a:cs typeface="Times New Roman" panose="02020603050405020304" pitchFamily="18" charset="0"/>
              </a:rPr>
              <a:t>- EUR 4 000 000 EU co-funding</a:t>
            </a:r>
            <a:endParaRPr lang="pl-PL" sz="1800" dirty="0">
              <a:effectLst/>
              <a:latin typeface="Lato" panose="020F0502020204030203" pitchFamily="34" charset="-18"/>
              <a:ea typeface="Calibri" panose="020F0502020204030204" pitchFamily="34" charset="0"/>
              <a:cs typeface="Times New Roman" panose="02020603050405020304" pitchFamily="18" charset="0"/>
            </a:endParaRPr>
          </a:p>
          <a:p>
            <a:pPr marL="0" indent="0">
              <a:lnSpc>
                <a:spcPct val="160000"/>
              </a:lnSpc>
              <a:spcBef>
                <a:spcPts val="0"/>
              </a:spcBef>
              <a:buNone/>
            </a:pPr>
            <a:r>
              <a:rPr lang="pl-PL" sz="1800" dirty="0">
                <a:solidFill>
                  <a:srgbClr val="000000"/>
                </a:solidFill>
                <a:effectLst/>
                <a:latin typeface="Lato" panose="020F0502020204030203" pitchFamily="34" charset="-18"/>
                <a:ea typeface="Calibri" panose="020F0502020204030204" pitchFamily="34" charset="0"/>
                <a:cs typeface="Lato-Regular"/>
              </a:rPr>
              <a:t>Termin na przekazanie zgłoszenia (wraz z uzasadnieniem) do Biura Współpracy Międzynarodowej upływa </a:t>
            </a:r>
            <a:r>
              <a:rPr lang="pl-PL" sz="1800" b="1" dirty="0">
                <a:effectLst/>
                <a:latin typeface="Lato" panose="020F0502020204030203" pitchFamily="34" charset="-18"/>
                <a:ea typeface="Calibri" panose="020F0502020204030204" pitchFamily="34" charset="0"/>
                <a:cs typeface="Times New Roman" panose="02020603050405020304" pitchFamily="18" charset="0"/>
              </a:rPr>
              <a:t>1 września 2023 r</a:t>
            </a:r>
            <a:r>
              <a:rPr lang="pl-PL" sz="1800" dirty="0">
                <a:effectLst/>
                <a:latin typeface="Lato" panose="020F0502020204030203" pitchFamily="34" charset="-18"/>
                <a:ea typeface="Calibri" panose="020F0502020204030204" pitchFamily="34" charset="0"/>
                <a:cs typeface="Times New Roman" panose="02020603050405020304" pitchFamily="18" charset="0"/>
              </a:rPr>
              <a:t>.</a:t>
            </a:r>
          </a:p>
          <a:p>
            <a:pPr marL="0" indent="0">
              <a:buNone/>
            </a:pPr>
            <a:endParaRPr lang="pl-PL" sz="2000" dirty="0">
              <a:latin typeface="Lato" panose="020F0502020204030203" pitchFamily="34" charset="-18"/>
            </a:endParaRPr>
          </a:p>
        </p:txBody>
      </p:sp>
    </p:spTree>
    <p:extLst>
      <p:ext uri="{BB962C8B-B14F-4D97-AF65-F5344CB8AC3E}">
        <p14:creationId xmlns:p14="http://schemas.microsoft.com/office/powerpoint/2010/main" val="1926088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pPr>
              <a:lnSpc>
                <a:spcPct val="150000"/>
              </a:lnSpc>
            </a:pPr>
            <a:r>
              <a:rPr lang="en-US" sz="1800" b="0" i="0" u="none" strike="noStrike" baseline="0" dirty="0">
                <a:solidFill>
                  <a:srgbClr val="000000"/>
                </a:solidFill>
                <a:latin typeface="Times New Roman" panose="02020603050405020304" pitchFamily="18" charset="0"/>
              </a:rPr>
              <a:t> </a:t>
            </a:r>
            <a:r>
              <a:rPr lang="en-US" sz="2800" b="1" i="0" u="none" strike="noStrike" baseline="0" dirty="0">
                <a:solidFill>
                  <a:srgbClr val="000000"/>
                </a:solidFill>
                <a:latin typeface="Lato" panose="020F0502020204030203" pitchFamily="34" charset="-18"/>
              </a:rPr>
              <a:t>DIRECT GRANTS TO MEMBER STATES’ AUTHORITIES</a:t>
            </a:r>
            <a:br>
              <a:rPr lang="pl-PL" sz="2800" b="1" i="0" u="none" strike="noStrike" baseline="0" dirty="0">
                <a:solidFill>
                  <a:srgbClr val="000000"/>
                </a:solidFill>
                <a:latin typeface="Lato" panose="020F0502020204030203" pitchFamily="34" charset="-18"/>
              </a:rPr>
            </a:br>
            <a:r>
              <a:rPr lang="en-US" sz="2800" b="1" i="0" u="none" strike="noStrike" baseline="0" dirty="0">
                <a:solidFill>
                  <a:srgbClr val="000000"/>
                </a:solidFill>
                <a:latin typeface="Lato" panose="020F0502020204030203" pitchFamily="34" charset="-18"/>
              </a:rPr>
              <a:t> (OTHER THAN JOINT ACTIONS)</a:t>
            </a:r>
            <a:endParaRPr lang="pl-PL" sz="2800" b="1" dirty="0">
              <a:latin typeface="Lato" panose="020F0502020204030203" pitchFamily="34" charset="-18"/>
            </a:endParaRP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marL="0" indent="0">
              <a:buNone/>
            </a:pPr>
            <a:r>
              <a:rPr lang="en-US" sz="1800" dirty="0" err="1">
                <a:latin typeface="Lato" panose="020F0502020204030203" pitchFamily="34" charset="-18"/>
              </a:rPr>
              <a:t>Ponadto</a:t>
            </a:r>
            <a:r>
              <a:rPr lang="en-US" sz="1800" dirty="0">
                <a:latin typeface="Lato" panose="020F0502020204030203" pitchFamily="34" charset="-18"/>
              </a:rPr>
              <a:t>, KE </a:t>
            </a:r>
            <a:r>
              <a:rPr lang="en-US" sz="1800" dirty="0" err="1">
                <a:latin typeface="Lato" panose="020F0502020204030203" pitchFamily="34" charset="-18"/>
              </a:rPr>
              <a:t>wyjaśniła</a:t>
            </a:r>
            <a:r>
              <a:rPr lang="en-US" sz="1800" dirty="0">
                <a:latin typeface="Lato" panose="020F0502020204030203" pitchFamily="34" charset="-18"/>
              </a:rPr>
              <a:t>, </a:t>
            </a:r>
            <a:r>
              <a:rPr lang="en-US" sz="1800" dirty="0" err="1">
                <a:latin typeface="Lato" panose="020F0502020204030203" pitchFamily="34" charset="-18"/>
              </a:rPr>
              <a:t>że</a:t>
            </a:r>
            <a:r>
              <a:rPr lang="en-US" sz="1800" dirty="0">
                <a:latin typeface="Lato" panose="020F0502020204030203" pitchFamily="34" charset="-18"/>
              </a:rPr>
              <a:t> w </a:t>
            </a:r>
            <a:r>
              <a:rPr lang="en-US" sz="1800" dirty="0" err="1">
                <a:latin typeface="Lato" panose="020F0502020204030203" pitchFamily="34" charset="-18"/>
              </a:rPr>
              <a:t>przypadku</a:t>
            </a:r>
            <a:r>
              <a:rPr lang="en-US" sz="1800" dirty="0">
                <a:latin typeface="Lato" panose="020F0502020204030203" pitchFamily="34" charset="-18"/>
              </a:rPr>
              <a:t> </a:t>
            </a:r>
            <a:r>
              <a:rPr lang="en-US" sz="1800" dirty="0" err="1">
                <a:latin typeface="Lato" panose="020F0502020204030203" pitchFamily="34" charset="-18"/>
              </a:rPr>
              <a:t>dwóch</a:t>
            </a:r>
            <a:r>
              <a:rPr lang="en-US" sz="1800" dirty="0">
                <a:latin typeface="Lato" panose="020F0502020204030203" pitchFamily="34" charset="-18"/>
              </a:rPr>
              <a:t> </a:t>
            </a:r>
            <a:r>
              <a:rPr lang="en-US" sz="1800" dirty="0" err="1">
                <a:latin typeface="Lato" panose="020F0502020204030203" pitchFamily="34" charset="-18"/>
              </a:rPr>
              <a:t>poniższych</a:t>
            </a:r>
            <a:r>
              <a:rPr lang="en-US" sz="1800" dirty="0">
                <a:latin typeface="Lato" panose="020F0502020204030203" pitchFamily="34" charset="-18"/>
              </a:rPr>
              <a:t> </a:t>
            </a:r>
            <a:r>
              <a:rPr lang="en-US" sz="1800" dirty="0" err="1">
                <a:latin typeface="Lato" panose="020F0502020204030203" pitchFamily="34" charset="-18"/>
              </a:rPr>
              <a:t>dotacji</a:t>
            </a:r>
            <a:r>
              <a:rPr lang="en-US" sz="1800" dirty="0">
                <a:latin typeface="Lato" panose="020F0502020204030203" pitchFamily="34" charset="-18"/>
              </a:rPr>
              <a:t> </a:t>
            </a:r>
            <a:r>
              <a:rPr lang="en-US" sz="1800" dirty="0" err="1">
                <a:latin typeface="Lato" panose="020F0502020204030203" pitchFamily="34" charset="-18"/>
              </a:rPr>
              <a:t>bezpośrednich</a:t>
            </a:r>
            <a:r>
              <a:rPr lang="en-US" sz="1800" dirty="0">
                <a:latin typeface="Lato" panose="020F0502020204030203" pitchFamily="34" charset="-18"/>
              </a:rPr>
              <a:t>:</a:t>
            </a:r>
          </a:p>
          <a:p>
            <a:pPr marL="0" indent="0">
              <a:buNone/>
            </a:pPr>
            <a:endParaRPr lang="en-US" sz="1800" dirty="0">
              <a:latin typeface="Lato" panose="020F0502020204030203" pitchFamily="34" charset="-18"/>
            </a:endParaRPr>
          </a:p>
          <a:p>
            <a:r>
              <a:rPr lang="en-US" sz="1800" dirty="0">
                <a:latin typeface="Lato" panose="020F0502020204030203" pitchFamily="34" charset="-18"/>
              </a:rPr>
              <a:t>EU4H-2023-DGA-MS-IBA-02: </a:t>
            </a:r>
            <a:r>
              <a:rPr lang="en-US" sz="1800" b="1" i="1" dirty="0">
                <a:latin typeface="Lato" panose="020F0502020204030203" pitchFamily="34" charset="-18"/>
              </a:rPr>
              <a:t>Direct grants to nominated EU reference laboratories (II): support </a:t>
            </a:r>
            <a:br>
              <a:rPr lang="pl-PL" sz="1800" b="1" i="1" dirty="0">
                <a:latin typeface="Lato" panose="020F0502020204030203" pitchFamily="34" charset="-18"/>
              </a:rPr>
            </a:br>
            <a:r>
              <a:rPr lang="en-US" sz="1800" b="1" i="1" dirty="0">
                <a:latin typeface="Lato" panose="020F0502020204030203" pitchFamily="34" charset="-18"/>
              </a:rPr>
              <a:t>the set-up and operation of the EU reference laboratories for the Diagnostics of Human Pathogens Network (Regulation of the European Parliament and of the Council on serious cross-border threats</a:t>
            </a:r>
            <a:br>
              <a:rPr lang="pl-PL" sz="1800" b="1" i="1" dirty="0">
                <a:latin typeface="Lato" panose="020F0502020204030203" pitchFamily="34" charset="-18"/>
              </a:rPr>
            </a:br>
            <a:r>
              <a:rPr lang="en-US" sz="1800" b="1" i="1" dirty="0">
                <a:latin typeface="Lato" panose="020F0502020204030203" pitchFamily="34" charset="-18"/>
              </a:rPr>
              <a:t>to health and repealing Decision No 1082/2013/EU) </a:t>
            </a:r>
            <a:r>
              <a:rPr lang="en-US" sz="1800" i="1" dirty="0">
                <a:latin typeface="Lato" panose="020F0502020204030203" pitchFamily="34" charset="-18"/>
              </a:rPr>
              <a:t>(WP2023 reference: CP-g-23-05-01</a:t>
            </a:r>
            <a:r>
              <a:rPr lang="en-US" sz="1800" dirty="0">
                <a:latin typeface="Lato" panose="020F0502020204030203" pitchFamily="34" charset="-18"/>
              </a:rPr>
              <a:t>);</a:t>
            </a:r>
          </a:p>
          <a:p>
            <a:pPr marL="0" indent="0">
              <a:buNone/>
            </a:pPr>
            <a:endParaRPr lang="en-US" sz="1800" dirty="0">
              <a:latin typeface="Lato" panose="020F0502020204030203" pitchFamily="34" charset="-18"/>
            </a:endParaRPr>
          </a:p>
          <a:p>
            <a:r>
              <a:rPr lang="en-US" sz="1800" dirty="0">
                <a:latin typeface="Lato" panose="020F0502020204030203" pitchFamily="34" charset="-18"/>
              </a:rPr>
              <a:t>EU4H-2023-DGA-MS-IBA-03: </a:t>
            </a:r>
            <a:r>
              <a:rPr lang="en-US" sz="1800" b="1" i="1" dirty="0">
                <a:latin typeface="Lato" panose="020F0502020204030203" pitchFamily="34" charset="-18"/>
              </a:rPr>
              <a:t>Direct grant to EU reference laboratories for the Union contribution</a:t>
            </a:r>
            <a:br>
              <a:rPr lang="pl-PL" sz="1800" b="1" i="1" dirty="0">
                <a:latin typeface="Lato" panose="020F0502020204030203" pitchFamily="34" charset="-18"/>
              </a:rPr>
            </a:br>
            <a:r>
              <a:rPr lang="en-US" sz="1800" b="1" i="1" dirty="0">
                <a:latin typeface="Lato" panose="020F0502020204030203" pitchFamily="34" charset="-18"/>
              </a:rPr>
              <a:t>on in vitro diagnostic medical devices </a:t>
            </a:r>
            <a:r>
              <a:rPr lang="en-US" sz="1800" i="1" dirty="0">
                <a:latin typeface="Lato" panose="020F0502020204030203" pitchFamily="34" charset="-18"/>
              </a:rPr>
              <a:t>(WP2023 reference: HS-g-23-62</a:t>
            </a:r>
            <a:r>
              <a:rPr lang="en-US" sz="1800" dirty="0">
                <a:latin typeface="Lato" panose="020F0502020204030203" pitchFamily="34" charset="-18"/>
              </a:rPr>
              <a:t>);</a:t>
            </a:r>
          </a:p>
          <a:p>
            <a:pPr marL="0" indent="0">
              <a:buNone/>
            </a:pPr>
            <a:endParaRPr lang="en-US" sz="1800" dirty="0">
              <a:latin typeface="Lato" panose="020F0502020204030203" pitchFamily="34" charset="-18"/>
            </a:endParaRPr>
          </a:p>
          <a:p>
            <a:pPr marL="0" indent="0">
              <a:buNone/>
            </a:pPr>
            <a:r>
              <a:rPr lang="en-US" sz="1800" b="1" dirty="0" err="1">
                <a:latin typeface="Lato" panose="020F0502020204030203" pitchFamily="34" charset="-18"/>
              </a:rPr>
              <a:t>beneficjenci</a:t>
            </a:r>
            <a:r>
              <a:rPr lang="en-US" sz="1800" b="1" dirty="0">
                <a:latin typeface="Lato" panose="020F0502020204030203" pitchFamily="34" charset="-18"/>
              </a:rPr>
              <a:t> </a:t>
            </a:r>
            <a:r>
              <a:rPr lang="en-US" sz="1800" b="1" dirty="0" err="1">
                <a:latin typeface="Lato" panose="020F0502020204030203" pitchFamily="34" charset="-18"/>
              </a:rPr>
              <a:t>są</a:t>
            </a:r>
            <a:r>
              <a:rPr lang="en-US" sz="1800" b="1" dirty="0">
                <a:latin typeface="Lato" panose="020F0502020204030203" pitchFamily="34" charset="-18"/>
              </a:rPr>
              <a:t> </a:t>
            </a:r>
            <a:r>
              <a:rPr lang="en-US" sz="1800" b="1" dirty="0" err="1">
                <a:latin typeface="Lato" panose="020F0502020204030203" pitchFamily="34" charset="-18"/>
              </a:rPr>
              <a:t>nominowani</a:t>
            </a:r>
            <a:r>
              <a:rPr lang="en-US" sz="1800" b="1" dirty="0">
                <a:latin typeface="Lato" panose="020F0502020204030203" pitchFamily="34" charset="-18"/>
              </a:rPr>
              <a:t> w </a:t>
            </a:r>
            <a:r>
              <a:rPr lang="en-US" sz="1800" b="1" dirty="0" err="1">
                <a:latin typeface="Lato" panose="020F0502020204030203" pitchFamily="34" charset="-18"/>
              </a:rPr>
              <a:t>drodze</a:t>
            </a:r>
            <a:r>
              <a:rPr lang="en-US" sz="1800" b="1" dirty="0">
                <a:latin typeface="Lato" panose="020F0502020204030203" pitchFamily="34" charset="-18"/>
              </a:rPr>
              <a:t> </a:t>
            </a:r>
            <a:r>
              <a:rPr lang="en-US" sz="1800" b="1" dirty="0" err="1">
                <a:latin typeface="Lato" panose="020F0502020204030203" pitchFamily="34" charset="-18"/>
              </a:rPr>
              <a:t>specjalnej</a:t>
            </a:r>
            <a:r>
              <a:rPr lang="en-US" sz="1800" b="1" dirty="0">
                <a:latin typeface="Lato" panose="020F0502020204030203" pitchFamily="34" charset="-18"/>
              </a:rPr>
              <a:t> </a:t>
            </a:r>
            <a:r>
              <a:rPr lang="en-US" sz="1800" b="1" dirty="0" err="1">
                <a:latin typeface="Lato" panose="020F0502020204030203" pitchFamily="34" charset="-18"/>
              </a:rPr>
              <a:t>procedury</a:t>
            </a:r>
            <a:r>
              <a:rPr lang="en-US" sz="1800" b="1" dirty="0">
                <a:latin typeface="Lato" panose="020F0502020204030203" pitchFamily="34" charset="-18"/>
              </a:rPr>
              <a:t> </a:t>
            </a:r>
            <a:r>
              <a:rPr lang="en-US" sz="1800" b="1" dirty="0" err="1">
                <a:latin typeface="Lato" panose="020F0502020204030203" pitchFamily="34" charset="-18"/>
              </a:rPr>
              <a:t>wyboru</a:t>
            </a:r>
            <a:r>
              <a:rPr lang="en-US" sz="1800" b="1" dirty="0">
                <a:latin typeface="Lato" panose="020F0502020204030203" pitchFamily="34" charset="-18"/>
              </a:rPr>
              <a:t> </a:t>
            </a:r>
            <a:r>
              <a:rPr lang="en-US" sz="1800" b="1" dirty="0" err="1">
                <a:latin typeface="Lato" panose="020F0502020204030203" pitchFamily="34" charset="-18"/>
              </a:rPr>
              <a:t>przeprowadzonej</a:t>
            </a:r>
            <a:r>
              <a:rPr lang="en-US" sz="1800" b="1" dirty="0">
                <a:latin typeface="Lato" panose="020F0502020204030203" pitchFamily="34" charset="-18"/>
              </a:rPr>
              <a:t> </a:t>
            </a:r>
            <a:r>
              <a:rPr lang="en-US" sz="1800" b="1" dirty="0" err="1">
                <a:latin typeface="Lato" panose="020F0502020204030203" pitchFamily="34" charset="-18"/>
              </a:rPr>
              <a:t>przez</a:t>
            </a:r>
            <a:r>
              <a:rPr lang="en-US" sz="1800" b="1" dirty="0">
                <a:latin typeface="Lato" panose="020F0502020204030203" pitchFamily="34" charset="-18"/>
              </a:rPr>
              <a:t> KE</a:t>
            </a:r>
            <a:r>
              <a:rPr lang="en-US" sz="1800" dirty="0">
                <a:latin typeface="Lato" panose="020F0502020204030203" pitchFamily="34" charset="-18"/>
              </a:rPr>
              <a:t>. </a:t>
            </a:r>
            <a:br>
              <a:rPr lang="pl-PL" sz="1800" dirty="0">
                <a:latin typeface="Lato" panose="020F0502020204030203" pitchFamily="34" charset="-18"/>
              </a:rPr>
            </a:br>
            <a:r>
              <a:rPr lang="pl-PL" sz="1800" dirty="0">
                <a:latin typeface="Lato" panose="020F0502020204030203" pitchFamily="34" charset="-18"/>
              </a:rPr>
              <a:t>D</a:t>
            </a:r>
            <a:r>
              <a:rPr lang="en-US" sz="1800" dirty="0">
                <a:latin typeface="Lato" panose="020F0502020204030203" pitchFamily="34" charset="-18"/>
              </a:rPr>
              <a:t>G SANTE </a:t>
            </a:r>
            <a:r>
              <a:rPr lang="en-US" sz="1800" dirty="0" err="1">
                <a:latin typeface="Lato" panose="020F0502020204030203" pitchFamily="34" charset="-18"/>
              </a:rPr>
              <a:t>przekaże</a:t>
            </a:r>
            <a:r>
              <a:rPr lang="en-US" sz="1800" dirty="0">
                <a:latin typeface="Lato" panose="020F0502020204030203" pitchFamily="34" charset="-18"/>
              </a:rPr>
              <a:t> </a:t>
            </a:r>
            <a:r>
              <a:rPr lang="en-US" sz="1800" dirty="0" err="1">
                <a:latin typeface="Lato" panose="020F0502020204030203" pitchFamily="34" charset="-18"/>
              </a:rPr>
              <a:t>wkrótce</a:t>
            </a:r>
            <a:r>
              <a:rPr lang="en-US" sz="1800" dirty="0">
                <a:latin typeface="Lato" panose="020F0502020204030203" pitchFamily="34" charset="-18"/>
              </a:rPr>
              <a:t> </a:t>
            </a:r>
            <a:r>
              <a:rPr lang="en-US" sz="1800" dirty="0" err="1">
                <a:latin typeface="Lato" panose="020F0502020204030203" pitchFamily="34" charset="-18"/>
              </a:rPr>
              <a:t>więcej</a:t>
            </a:r>
            <a:r>
              <a:rPr lang="en-US" sz="1800" dirty="0">
                <a:latin typeface="Lato" panose="020F0502020204030203" pitchFamily="34" charset="-18"/>
              </a:rPr>
              <a:t> </a:t>
            </a:r>
            <a:r>
              <a:rPr lang="en-US" sz="1800" dirty="0" err="1">
                <a:latin typeface="Lato" panose="020F0502020204030203" pitchFamily="34" charset="-18"/>
              </a:rPr>
              <a:t>informacji</a:t>
            </a:r>
            <a:r>
              <a:rPr lang="en-US" sz="1800" dirty="0">
                <a:latin typeface="Lato" panose="020F0502020204030203" pitchFamily="34" charset="-18"/>
              </a:rPr>
              <a:t> </a:t>
            </a:r>
            <a:r>
              <a:rPr lang="en-US" sz="1800" dirty="0" err="1">
                <a:latin typeface="Lato" panose="020F0502020204030203" pitchFamily="34" charset="-18"/>
              </a:rPr>
              <a:t>na</a:t>
            </a:r>
            <a:r>
              <a:rPr lang="en-US" sz="1800" dirty="0">
                <a:latin typeface="Lato" panose="020F0502020204030203" pitchFamily="34" charset="-18"/>
              </a:rPr>
              <a:t> </a:t>
            </a:r>
            <a:r>
              <a:rPr lang="en-US" sz="1800" dirty="0" err="1">
                <a:latin typeface="Lato" panose="020F0502020204030203" pitchFamily="34" charset="-18"/>
              </a:rPr>
              <a:t>temat</a:t>
            </a:r>
            <a:r>
              <a:rPr lang="en-US" sz="1800" dirty="0">
                <a:latin typeface="Lato" panose="020F0502020204030203" pitchFamily="34" charset="-18"/>
              </a:rPr>
              <a:t> </a:t>
            </a:r>
            <a:r>
              <a:rPr lang="en-US" sz="1800" dirty="0" err="1">
                <a:latin typeface="Lato" panose="020F0502020204030203" pitchFamily="34" charset="-18"/>
              </a:rPr>
              <a:t>kryteriów</a:t>
            </a:r>
            <a:r>
              <a:rPr lang="en-US" sz="1800" dirty="0">
                <a:latin typeface="Lato" panose="020F0502020204030203" pitchFamily="34" charset="-18"/>
              </a:rPr>
              <a:t> </a:t>
            </a:r>
            <a:r>
              <a:rPr lang="en-US" sz="1800" dirty="0" err="1">
                <a:latin typeface="Lato" panose="020F0502020204030203" pitchFamily="34" charset="-18"/>
              </a:rPr>
              <a:t>wyboru</a:t>
            </a:r>
            <a:r>
              <a:rPr lang="en-US" sz="1800" dirty="0">
                <a:latin typeface="Lato" panose="020F0502020204030203" pitchFamily="34" charset="-18"/>
              </a:rPr>
              <a:t> i </a:t>
            </a:r>
            <a:r>
              <a:rPr lang="en-US" sz="1800" dirty="0" err="1">
                <a:latin typeface="Lato" panose="020F0502020204030203" pitchFamily="34" charset="-18"/>
              </a:rPr>
              <a:t>związanych</a:t>
            </a:r>
            <a:r>
              <a:rPr lang="en-US" sz="1800" dirty="0">
                <a:latin typeface="Lato" panose="020F0502020204030203" pitchFamily="34" charset="-18"/>
              </a:rPr>
              <a:t> z </a:t>
            </a:r>
            <a:r>
              <a:rPr lang="en-US" sz="1800" dirty="0" err="1">
                <a:latin typeface="Lato" panose="020F0502020204030203" pitchFamily="34" charset="-18"/>
              </a:rPr>
              <a:t>nimi</a:t>
            </a:r>
            <a:r>
              <a:rPr lang="en-US" sz="1800" dirty="0">
                <a:latin typeface="Lato" panose="020F0502020204030203" pitchFamily="34" charset="-18"/>
              </a:rPr>
              <a:t> </a:t>
            </a:r>
            <a:r>
              <a:rPr lang="en-US" sz="1800" dirty="0" err="1">
                <a:latin typeface="Lato" panose="020F0502020204030203" pitchFamily="34" charset="-18"/>
              </a:rPr>
              <a:t>terminów</a:t>
            </a:r>
            <a:r>
              <a:rPr lang="en-US" sz="1800" dirty="0">
                <a:latin typeface="Lato" panose="020F0502020204030203" pitchFamily="34" charset="-18"/>
              </a:rPr>
              <a:t>.</a:t>
            </a:r>
          </a:p>
          <a:p>
            <a:pPr marL="0" indent="0">
              <a:buNone/>
            </a:pPr>
            <a:endParaRPr lang="pl-PL" sz="2000" dirty="0">
              <a:latin typeface="Lato" panose="020F0502020204030203" pitchFamily="34" charset="-18"/>
            </a:endParaRPr>
          </a:p>
        </p:txBody>
      </p:sp>
    </p:spTree>
    <p:extLst>
      <p:ext uri="{BB962C8B-B14F-4D97-AF65-F5344CB8AC3E}">
        <p14:creationId xmlns:p14="http://schemas.microsoft.com/office/powerpoint/2010/main" val="1444983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wniosków</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1859621"/>
            <a:ext cx="10515600" cy="4458985"/>
          </a:xfrm>
        </p:spPr>
        <p:txBody>
          <a:bodyPr>
            <a:normAutofit lnSpcReduction="10000"/>
          </a:bodyPr>
          <a:lstStyle/>
          <a:p>
            <a:pPr>
              <a:lnSpc>
                <a:spcPct val="150000"/>
              </a:lnSpc>
              <a:buFont typeface="Wingdings" panose="05000000000000000000" pitchFamily="2" charset="2"/>
              <a:buChar char="ü"/>
            </a:pPr>
            <a:r>
              <a:rPr lang="en-US" sz="2000" dirty="0">
                <a:latin typeface="Lato" panose="020F0502020204030203" pitchFamily="34" charset="-18"/>
              </a:rPr>
              <a:t>CP-g-23-13 Call for proposals to support access to medical devices for cross border health threats (HERA)</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DP-g-23-31-02 Call for proposals to support stakeholders on the prevention of NCDs</a:t>
            </a:r>
            <a:br>
              <a:rPr lang="pl-PL" sz="2000" dirty="0">
                <a:latin typeface="Lato" panose="020F0502020204030203" pitchFamily="34" charset="-18"/>
              </a:rPr>
            </a:br>
            <a:r>
              <a:rPr lang="en-US" sz="2000" dirty="0">
                <a:latin typeface="Lato" panose="020F0502020204030203" pitchFamily="34" charset="-18"/>
              </a:rPr>
              <a:t>in the area of chronic respiratory diseases</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DP-g-23-32-02 Call for proposals on the prevention of NCDs in the area of mental health including actions supporting vulnerable population groups, such as migrants, refugees, Roma people and displaced people from Ukraine</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DP-g-23-33-02 Call for proposals on prevention of NCDs in the area of dementia and other neurological disorders</a:t>
            </a:r>
            <a:endParaRPr lang="pl-PL" sz="2000" dirty="0">
              <a:latin typeface="Lato" panose="020F0502020204030203" pitchFamily="34" charset="-18"/>
            </a:endParaRPr>
          </a:p>
          <a:p>
            <a:pPr>
              <a:lnSpc>
                <a:spcPct val="150000"/>
              </a:lnSpc>
              <a:buFont typeface="Wingdings" panose="05000000000000000000" pitchFamily="2" charset="2"/>
              <a:buChar char="ü"/>
            </a:pPr>
            <a:endParaRPr lang="pl-PL" sz="2000" dirty="0">
              <a:latin typeface="Lato" panose="020F0502020204030203" pitchFamily="34" charset="-18"/>
            </a:endParaRPr>
          </a:p>
        </p:txBody>
      </p:sp>
    </p:spTree>
    <p:extLst>
      <p:ext uri="{BB962C8B-B14F-4D97-AF65-F5344CB8AC3E}">
        <p14:creationId xmlns:p14="http://schemas.microsoft.com/office/powerpoint/2010/main" val="2165816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wniosków</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buFont typeface="Wingdings" panose="05000000000000000000" pitchFamily="2" charset="2"/>
              <a:buChar char="ü"/>
            </a:pPr>
            <a:r>
              <a:rPr lang="en-US" sz="2000" dirty="0">
                <a:latin typeface="Lato" panose="020F0502020204030203" pitchFamily="34" charset="-18"/>
              </a:rPr>
              <a:t>CR-g-23-44-01 Call for proposals to support the implementation of the strategic agenda</a:t>
            </a:r>
            <a:br>
              <a:rPr lang="pl-PL" sz="2000" dirty="0">
                <a:latin typeface="Lato" panose="020F0502020204030203" pitchFamily="34" charset="-18"/>
              </a:rPr>
            </a:br>
            <a:r>
              <a:rPr lang="en-US" sz="2000" dirty="0">
                <a:latin typeface="Lato" panose="020F0502020204030203" pitchFamily="34" charset="-18"/>
              </a:rPr>
              <a:t>for medical </a:t>
            </a:r>
            <a:r>
              <a:rPr lang="en-US" sz="2000" dirty="0" err="1">
                <a:latin typeface="Lato" panose="020F0502020204030203" pitchFamily="34" charset="-18"/>
              </a:rPr>
              <a:t>ionising</a:t>
            </a:r>
            <a:r>
              <a:rPr lang="en-US" sz="2000" dirty="0">
                <a:latin typeface="Lato" panose="020F0502020204030203" pitchFamily="34" charset="-18"/>
              </a:rPr>
              <a:t> radiation applications (SAMIRA95) – </a:t>
            </a:r>
            <a:r>
              <a:rPr lang="en-US" sz="2000" dirty="0" err="1">
                <a:latin typeface="Lato" panose="020F0502020204030203" pitchFamily="34" charset="-18"/>
              </a:rPr>
              <a:t>organisation</a:t>
            </a:r>
            <a:r>
              <a:rPr lang="en-US" sz="2000" dirty="0">
                <a:latin typeface="Lato" panose="020F0502020204030203" pitchFamily="34" charset="-18"/>
              </a:rPr>
              <a:t> of clinical audit campaigns as a tool to improve the quality and safety of medical applications of </a:t>
            </a:r>
            <a:r>
              <a:rPr lang="en-US" sz="2000" dirty="0" err="1">
                <a:latin typeface="Lato" panose="020F0502020204030203" pitchFamily="34" charset="-18"/>
              </a:rPr>
              <a:t>ionising</a:t>
            </a:r>
            <a:r>
              <a:rPr lang="en-US" sz="2000" dirty="0">
                <a:latin typeface="Lato" panose="020F0502020204030203" pitchFamily="34" charset="-18"/>
              </a:rPr>
              <a:t> radiation</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CR-g-23-19.01/02 Call for proposals: action grants on mental health challenges for cancer patients and survivors</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HS-g-23-50.01-02 Call for proposals: action grants on the safety and quality of new substances of human origin (breast milk, </a:t>
            </a:r>
            <a:r>
              <a:rPr lang="en-US" sz="2000" dirty="0" err="1">
                <a:latin typeface="Lato" panose="020F0502020204030203" pitchFamily="34" charset="-18"/>
              </a:rPr>
              <a:t>faecal</a:t>
            </a:r>
            <a:r>
              <a:rPr lang="en-US" sz="2000" dirty="0">
                <a:latin typeface="Lato" panose="020F0502020204030203" pitchFamily="34" charset="-18"/>
              </a:rPr>
              <a:t> microbiota transplants)</a:t>
            </a:r>
            <a:endParaRPr lang="pl-PL" sz="2000" dirty="0">
              <a:latin typeface="Lato" panose="020F0502020204030203" pitchFamily="34" charset="-18"/>
            </a:endParaRPr>
          </a:p>
        </p:txBody>
      </p:sp>
    </p:spTree>
    <p:extLst>
      <p:ext uri="{BB962C8B-B14F-4D97-AF65-F5344CB8AC3E}">
        <p14:creationId xmlns:p14="http://schemas.microsoft.com/office/powerpoint/2010/main" val="2685774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wniosków</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buFont typeface="Wingdings" panose="05000000000000000000" pitchFamily="2" charset="2"/>
              <a:buChar char="ü"/>
            </a:pPr>
            <a:r>
              <a:rPr lang="en-US" sz="2000" dirty="0">
                <a:latin typeface="Lato" panose="020F0502020204030203" pitchFamily="34" charset="-18"/>
              </a:rPr>
              <a:t>HS-g-23-51 Call for proposals: action grants on facilitating organ paired exchange</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HS-g-23-65 Call for proposals for a program on orphan medical devices, in particular targeting </a:t>
            </a:r>
            <a:r>
              <a:rPr lang="en-US" sz="2000" dirty="0" err="1">
                <a:latin typeface="Lato" panose="020F0502020204030203" pitchFamily="34" charset="-18"/>
              </a:rPr>
              <a:t>paediatric</a:t>
            </a:r>
            <a:r>
              <a:rPr lang="en-US" sz="2000" dirty="0">
                <a:latin typeface="Lato" panose="020F0502020204030203" pitchFamily="34" charset="-18"/>
              </a:rPr>
              <a:t> patients</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OA-g-23-89 Call for proposal: action grants to contribute to the </a:t>
            </a:r>
            <a:r>
              <a:rPr lang="en-US" sz="2000" dirty="0" err="1">
                <a:latin typeface="Lato" panose="020F0502020204030203" pitchFamily="34" charset="-18"/>
              </a:rPr>
              <a:t>organisations</a:t>
            </a:r>
            <a:r>
              <a:rPr lang="en-US" sz="2000" dirty="0">
                <a:latin typeface="Lato" panose="020F0502020204030203" pitchFamily="34" charset="-18"/>
              </a:rPr>
              <a:t> of conference and events</a:t>
            </a:r>
            <a:endParaRPr lang="pl-PL" sz="2000" dirty="0">
              <a:latin typeface="Lato" panose="020F0502020204030203" pitchFamily="34" charset="-18"/>
            </a:endParaRPr>
          </a:p>
        </p:txBody>
      </p:sp>
    </p:spTree>
    <p:extLst>
      <p:ext uri="{BB962C8B-B14F-4D97-AF65-F5344CB8AC3E}">
        <p14:creationId xmlns:p14="http://schemas.microsoft.com/office/powerpoint/2010/main" val="328368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wniosków</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1537855"/>
            <a:ext cx="10515600" cy="4639108"/>
          </a:xfrm>
        </p:spPr>
        <p:txBody>
          <a:bodyPr>
            <a:normAutofit/>
          </a:bodyPr>
          <a:lstStyle/>
          <a:p>
            <a:pPr marL="0" indent="0">
              <a:lnSpc>
                <a:spcPct val="150000"/>
              </a:lnSpc>
              <a:buNone/>
            </a:pPr>
            <a:r>
              <a:rPr lang="pl-PL" sz="1600" b="1" dirty="0">
                <a:latin typeface="Lato" panose="020F0502020204030203" pitchFamily="34" charset="-18"/>
                <a:cs typeface="Arial" panose="020B0604020202020204" pitchFamily="34" charset="0"/>
              </a:rPr>
              <a:t>Trzeba dokładnie przeczytać </a:t>
            </a:r>
            <a:r>
              <a:rPr lang="pl-PL" sz="1600" b="1" dirty="0">
                <a:solidFill>
                  <a:srgbClr val="FF0000"/>
                </a:solidFill>
                <a:latin typeface="Lato" panose="020F0502020204030203" pitchFamily="34" charset="-18"/>
                <a:cs typeface="Arial" panose="020B0604020202020204" pitchFamily="34" charset="0"/>
              </a:rPr>
              <a:t>Call </a:t>
            </a:r>
            <a:r>
              <a:rPr lang="pl-PL" sz="1600" b="1" dirty="0" err="1">
                <a:solidFill>
                  <a:srgbClr val="FF0000"/>
                </a:solidFill>
                <a:latin typeface="Lato" panose="020F0502020204030203" pitchFamily="34" charset="-18"/>
                <a:cs typeface="Arial" panose="020B0604020202020204" pitchFamily="34" charset="0"/>
              </a:rPr>
              <a:t>document</a:t>
            </a:r>
            <a:endParaRPr lang="pl-PL" sz="1600" b="1" dirty="0">
              <a:solidFill>
                <a:srgbClr val="FF0000"/>
              </a:solidFill>
              <a:latin typeface="Lato" panose="020F0502020204030203" pitchFamily="34" charset="-18"/>
              <a:cs typeface="Arial" panose="020B0604020202020204" pitchFamily="34" charset="0"/>
            </a:endParaRPr>
          </a:p>
          <a:p>
            <a:pPr marL="0" indent="0">
              <a:lnSpc>
                <a:spcPct val="150000"/>
              </a:lnSpc>
              <a:buNone/>
            </a:pPr>
            <a:r>
              <a:rPr lang="pl-PL" sz="1300" dirty="0">
                <a:latin typeface="Lato" panose="020F0502020204030203" pitchFamily="34" charset="-18"/>
                <a:cs typeface="Arial" panose="020B0604020202020204" pitchFamily="34" charset="0"/>
                <a:hlinkClick r:id="rId4"/>
              </a:rPr>
              <a:t>https://ec.europa.eu/info/funding-tenders/opportunities/docs/2021-2027/eu4h/wp-call/2022/call-fiche_eu4h-2022-pj-3_en.pdf</a:t>
            </a:r>
            <a:r>
              <a:rPr lang="pl-PL" sz="1300" dirty="0">
                <a:latin typeface="Lato" panose="020F0502020204030203" pitchFamily="34" charset="-18"/>
                <a:cs typeface="Arial" panose="020B0604020202020204" pitchFamily="34" charset="0"/>
              </a:rPr>
              <a:t> </a:t>
            </a:r>
          </a:p>
          <a:p>
            <a:pPr marL="0" indent="0">
              <a:lnSpc>
                <a:spcPct val="150000"/>
              </a:lnSpc>
              <a:buNone/>
            </a:pPr>
            <a:r>
              <a:rPr lang="pl-PL" sz="1600" b="1" dirty="0">
                <a:latin typeface="Lato" panose="020F0502020204030203" pitchFamily="34" charset="-18"/>
                <a:cs typeface="Arial" panose="020B0604020202020204" pitchFamily="34" charset="0"/>
              </a:rPr>
              <a:t>Online Manual </a:t>
            </a:r>
          </a:p>
          <a:p>
            <a:pPr marL="0" indent="0">
              <a:lnSpc>
                <a:spcPct val="150000"/>
              </a:lnSpc>
              <a:buNone/>
            </a:pPr>
            <a:r>
              <a:rPr lang="pl-PL" sz="1300" dirty="0">
                <a:latin typeface="Lato" panose="020F0502020204030203" pitchFamily="34" charset="-18"/>
                <a:cs typeface="Arial" panose="020B0604020202020204" pitchFamily="34" charset="0"/>
                <a:hlinkClick r:id="rId5"/>
              </a:rPr>
              <a:t>https://webgate.ec.europa.eu/funding-tenders-opportunities/display/OM/Online+Manual</a:t>
            </a:r>
            <a:r>
              <a:rPr lang="pl-PL" sz="1300" dirty="0">
                <a:latin typeface="Lato" panose="020F0502020204030203" pitchFamily="34" charset="-18"/>
                <a:cs typeface="Arial" panose="020B0604020202020204" pitchFamily="34" charset="0"/>
              </a:rPr>
              <a:t> </a:t>
            </a:r>
          </a:p>
          <a:p>
            <a:pPr marL="0" indent="0">
              <a:lnSpc>
                <a:spcPct val="150000"/>
              </a:lnSpc>
              <a:buNone/>
            </a:pPr>
            <a:r>
              <a:rPr lang="en-US" sz="1600" b="1" dirty="0">
                <a:latin typeface="Lato" panose="020F0502020204030203" pitchFamily="34" charset="-18"/>
                <a:cs typeface="Arial" panose="020B0604020202020204" pitchFamily="34" charset="0"/>
              </a:rPr>
              <a:t>Annotated Model Grant Agreement</a:t>
            </a:r>
            <a:endParaRPr lang="pl-PL" sz="1600" b="1" dirty="0">
              <a:latin typeface="Lato" panose="020F0502020204030203" pitchFamily="34" charset="-18"/>
              <a:cs typeface="Arial" panose="020B0604020202020204" pitchFamily="34" charset="0"/>
            </a:endParaRPr>
          </a:p>
          <a:p>
            <a:pPr marL="0" indent="0">
              <a:lnSpc>
                <a:spcPct val="150000"/>
              </a:lnSpc>
              <a:buNone/>
            </a:pPr>
            <a:r>
              <a:rPr lang="pl-PL" sz="1300" dirty="0">
                <a:latin typeface="Lato" panose="020F0502020204030203" pitchFamily="34" charset="-18"/>
                <a:cs typeface="Arial" panose="020B0604020202020204" pitchFamily="34" charset="0"/>
                <a:hlinkClick r:id="rId6"/>
              </a:rPr>
              <a:t>https://ec.europa.eu/info/funding-tenders/opportunities/docs/2021-2027/common/guidance/aga_en.pdf</a:t>
            </a:r>
            <a:r>
              <a:rPr lang="pl-PL" sz="1300" dirty="0">
                <a:latin typeface="Lato" panose="020F0502020204030203" pitchFamily="34" charset="-18"/>
                <a:cs typeface="Arial" panose="020B0604020202020204" pitchFamily="34" charset="0"/>
              </a:rPr>
              <a:t> </a:t>
            </a:r>
          </a:p>
          <a:p>
            <a:pPr marL="0" indent="0">
              <a:lnSpc>
                <a:spcPct val="150000"/>
              </a:lnSpc>
              <a:buNone/>
            </a:pPr>
            <a:r>
              <a:rPr lang="pl-PL" sz="1600" b="1" dirty="0">
                <a:latin typeface="Lato" panose="020F0502020204030203" pitchFamily="34" charset="-18"/>
                <a:cs typeface="Arial" panose="020B0604020202020204" pitchFamily="34" charset="0"/>
              </a:rPr>
              <a:t>Dokumenty pomocnicze dostępne są</a:t>
            </a:r>
          </a:p>
          <a:p>
            <a:pPr marL="0" indent="0">
              <a:lnSpc>
                <a:spcPct val="150000"/>
              </a:lnSpc>
              <a:buNone/>
            </a:pPr>
            <a:r>
              <a:rPr lang="pl-PL" sz="1300" dirty="0">
                <a:latin typeface="Lato" panose="020F0502020204030203" pitchFamily="34" charset="-18"/>
                <a:cs typeface="Arial" panose="020B0604020202020204" pitchFamily="34" charset="0"/>
                <a:hlinkClick r:id="rId7"/>
              </a:rPr>
              <a:t>https://ec.europa.eu/info/funding-tenders/opportunities/portal/screen/how-to-participate/reference-documents;programCode=EU4H</a:t>
            </a:r>
            <a:r>
              <a:rPr lang="pl-PL" sz="1300" dirty="0">
                <a:latin typeface="Lato" panose="020F0502020204030203" pitchFamily="34" charset="-18"/>
                <a:cs typeface="Arial" panose="020B0604020202020204" pitchFamily="34" charset="0"/>
              </a:rPr>
              <a:t> </a:t>
            </a:r>
          </a:p>
          <a:p>
            <a:pPr marL="0" indent="0">
              <a:lnSpc>
                <a:spcPct val="150000"/>
              </a:lnSpc>
              <a:buNone/>
            </a:pPr>
            <a:r>
              <a:rPr lang="pl-PL" sz="1600" b="1" dirty="0">
                <a:latin typeface="Lato" panose="020F0502020204030203" pitchFamily="34" charset="-18"/>
                <a:cs typeface="Arial" panose="020B0604020202020204" pitchFamily="34" charset="0"/>
              </a:rPr>
              <a:t>Pomoc techniczna IT</a:t>
            </a:r>
            <a:endParaRPr lang="pl-PL" sz="1600" b="1" dirty="0">
              <a:latin typeface="Lato" panose="020F0502020204030203" pitchFamily="34" charset="-18"/>
              <a:cs typeface="Arial" panose="020B0604020202020204" pitchFamily="34" charset="0"/>
              <a:hlinkClick r:id="rId8">
                <a:extLst>
                  <a:ext uri="{A12FA001-AC4F-418D-AE19-62706E023703}">
                    <ahyp:hlinkClr xmlns:ahyp="http://schemas.microsoft.com/office/drawing/2018/hyperlinkcolor" val="tx"/>
                  </a:ext>
                </a:extLst>
              </a:hlinkClick>
            </a:endParaRPr>
          </a:p>
          <a:p>
            <a:pPr marL="0" indent="0">
              <a:lnSpc>
                <a:spcPct val="150000"/>
              </a:lnSpc>
              <a:buNone/>
            </a:pPr>
            <a:r>
              <a:rPr lang="pl-PL" sz="1300" dirty="0">
                <a:solidFill>
                  <a:srgbClr val="0563C1"/>
                </a:solidFill>
                <a:latin typeface="Lato" panose="020F0502020204030203" pitchFamily="34" charset="-18"/>
                <a:cs typeface="Arial" panose="020B0604020202020204" pitchFamily="34" charset="0"/>
                <a:hlinkClick r:id="rId8">
                  <a:extLst>
                    <a:ext uri="{A12FA001-AC4F-418D-AE19-62706E023703}">
                      <ahyp:hlinkClr xmlns:ahyp="http://schemas.microsoft.com/office/drawing/2018/hyperlinkcolor" val="tx"/>
                    </a:ext>
                  </a:extLst>
                </a:hlinkClick>
              </a:rPr>
              <a:t>https://ec.europa.eu/info/funding-tenders/opportunities/portal/screen/support/helpdesks/contact-form</a:t>
            </a:r>
            <a:r>
              <a:rPr lang="pl-PL" sz="1300" dirty="0">
                <a:latin typeface="Lato" panose="020F0502020204030203" pitchFamily="34" charset="-18"/>
                <a:cs typeface="Arial" panose="020B0604020202020204" pitchFamily="34" charset="0"/>
              </a:rPr>
              <a:t> </a:t>
            </a:r>
          </a:p>
          <a:p>
            <a:pPr marL="0" indent="0">
              <a:lnSpc>
                <a:spcPct val="150000"/>
              </a:lnSpc>
              <a:buNone/>
            </a:pPr>
            <a:endParaRPr lang="pl-PL" sz="2000" dirty="0">
              <a:latin typeface="Arial" panose="020B0604020202020204" pitchFamily="34" charset="0"/>
              <a:cs typeface="Arial" panose="020B0604020202020204" pitchFamily="34" charset="0"/>
            </a:endParaRPr>
          </a:p>
          <a:p>
            <a:pPr marL="0" indent="0">
              <a:buNone/>
            </a:pPr>
            <a:endParaRPr lang="pl-PL" sz="2000" dirty="0">
              <a:latin typeface="Lato" panose="020F0502020204030203" pitchFamily="34" charset="-18"/>
            </a:endParaRPr>
          </a:p>
        </p:txBody>
      </p:sp>
    </p:spTree>
    <p:extLst>
      <p:ext uri="{BB962C8B-B14F-4D97-AF65-F5344CB8AC3E}">
        <p14:creationId xmlns:p14="http://schemas.microsoft.com/office/powerpoint/2010/main" val="2437957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6"/>
            <a:ext cx="8819508" cy="898596"/>
          </a:xfrm>
        </p:spPr>
        <p:txBody>
          <a:bodyPr>
            <a:normAutofit/>
          </a:bodyPr>
          <a:lstStyle/>
          <a:p>
            <a:pPr>
              <a:lnSpc>
                <a:spcPct val="150000"/>
              </a:lnSpc>
            </a:pPr>
            <a:r>
              <a:rPr lang="en-US" sz="1800" b="0" i="0" u="none" strike="noStrike" baseline="0" dirty="0">
                <a:solidFill>
                  <a:srgbClr val="000000"/>
                </a:solidFill>
                <a:latin typeface="Times New Roman" panose="02020603050405020304" pitchFamily="18" charset="0"/>
              </a:rPr>
              <a:t> </a:t>
            </a:r>
            <a:endParaRPr lang="pl-PL" sz="2800" b="1" dirty="0">
              <a:latin typeface="Lato" panose="020F0502020204030203" pitchFamily="34" charset="-18"/>
            </a:endParaRPr>
          </a:p>
        </p:txBody>
      </p:sp>
      <p:pic>
        <p:nvPicPr>
          <p:cNvPr id="16" name="Symbol zastępczy zawartości 15">
            <a:extLst>
              <a:ext uri="{FF2B5EF4-FFF2-40B4-BE49-F238E27FC236}">
                <a16:creationId xmlns:a16="http://schemas.microsoft.com/office/drawing/2014/main" id="{8ECE2F70-D42A-1CC2-421B-CE914BECEB96}"/>
              </a:ext>
            </a:extLst>
          </p:cNvPr>
          <p:cNvPicPr>
            <a:picLocks noGrp="1" noChangeAspect="1"/>
          </p:cNvPicPr>
          <p:nvPr>
            <p:ph idx="1"/>
          </p:nvPr>
        </p:nvPicPr>
        <p:blipFill>
          <a:blip r:embed="rId4"/>
          <a:stretch>
            <a:fillRect/>
          </a:stretch>
        </p:blipFill>
        <p:spPr>
          <a:xfrm>
            <a:off x="300037" y="1889161"/>
            <a:ext cx="11591925" cy="4343400"/>
          </a:xfrm>
        </p:spPr>
      </p:pic>
    </p:spTree>
    <p:extLst>
      <p:ext uri="{BB962C8B-B14F-4D97-AF65-F5344CB8AC3E}">
        <p14:creationId xmlns:p14="http://schemas.microsoft.com/office/powerpoint/2010/main" val="2119494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Operating </a:t>
            </a:r>
            <a:r>
              <a:rPr lang="pl-PL" sz="4000" b="1" dirty="0" err="1">
                <a:latin typeface="Lato" panose="020F0502020204030203" pitchFamily="34" charset="-18"/>
              </a:rPr>
              <a:t>grants</a:t>
            </a:r>
            <a:r>
              <a:rPr lang="pl-PL" sz="4000" b="1" dirty="0">
                <a:latin typeface="Lato" panose="020F0502020204030203" pitchFamily="34" charset="-18"/>
              </a:rPr>
              <a:t> - zakończone</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marL="0" indent="0">
              <a:buNone/>
            </a:pPr>
            <a:endParaRPr lang="pl-PL" sz="2000" dirty="0">
              <a:latin typeface="Lato" panose="020F0502020204030203" pitchFamily="34" charset="-18"/>
            </a:endParaRPr>
          </a:p>
          <a:p>
            <a:pPr marL="0" indent="0">
              <a:lnSpc>
                <a:spcPct val="150000"/>
              </a:lnSpc>
              <a:spcBef>
                <a:spcPts val="0"/>
              </a:spcBef>
              <a:buNone/>
            </a:pPr>
            <a:r>
              <a:rPr lang="en-US" sz="2000" dirty="0">
                <a:latin typeface="Lato" panose="020F0502020204030203" pitchFamily="34" charset="-18"/>
              </a:rPr>
              <a:t>DP-g-23-34 Call for proposals for operating grants to NGOs: financial</a:t>
            </a:r>
          </a:p>
          <a:p>
            <a:pPr marL="0" indent="0">
              <a:lnSpc>
                <a:spcPct val="150000"/>
              </a:lnSpc>
              <a:spcBef>
                <a:spcPts val="0"/>
              </a:spcBef>
              <a:buNone/>
            </a:pPr>
            <a:r>
              <a:rPr lang="en-US" sz="2000" dirty="0">
                <a:latin typeface="Lato" panose="020F0502020204030203" pitchFamily="34" charset="-18"/>
              </a:rPr>
              <a:t>contribution to the functioning of health non-governmental bodies</a:t>
            </a:r>
          </a:p>
          <a:p>
            <a:pPr marL="0" indent="0">
              <a:lnSpc>
                <a:spcPct val="150000"/>
              </a:lnSpc>
              <a:spcBef>
                <a:spcPts val="0"/>
              </a:spcBef>
              <a:buNone/>
            </a:pPr>
            <a:r>
              <a:rPr lang="en-US" sz="2000" dirty="0">
                <a:latin typeface="Lato" panose="020F0502020204030203" pitchFamily="34" charset="-18"/>
              </a:rPr>
              <a:t>implementing one or more specific objectives of Regulation (EU) 2021/522</a:t>
            </a:r>
          </a:p>
          <a:p>
            <a:pPr marL="0" indent="0">
              <a:lnSpc>
                <a:spcPct val="150000"/>
              </a:lnSpc>
              <a:spcBef>
                <a:spcPts val="0"/>
              </a:spcBef>
              <a:buNone/>
            </a:pPr>
            <a:endParaRPr lang="pl-PL" sz="2000" dirty="0">
              <a:latin typeface="Lato" panose="020F0502020204030203" pitchFamily="34" charset="-18"/>
            </a:endParaRPr>
          </a:p>
          <a:p>
            <a:pPr marL="0" indent="0">
              <a:lnSpc>
                <a:spcPct val="150000"/>
              </a:lnSpc>
              <a:spcBef>
                <a:spcPts val="0"/>
              </a:spcBef>
              <a:buNone/>
            </a:pPr>
            <a:r>
              <a:rPr lang="pl-PL" sz="2000" dirty="0">
                <a:latin typeface="Lato" panose="020F0502020204030203" pitchFamily="34" charset="-18"/>
              </a:rPr>
              <a:t>Opublikowany 25 listopada 2022 r. Wnioski można było składać od 8 grudnia 2022 r.</a:t>
            </a:r>
            <a:br>
              <a:rPr lang="pl-PL" sz="2000" dirty="0">
                <a:latin typeface="Lato" panose="020F0502020204030203" pitchFamily="34" charset="-18"/>
              </a:rPr>
            </a:br>
            <a:r>
              <a:rPr lang="pl-PL" sz="2000" dirty="0">
                <a:latin typeface="Lato" panose="020F0502020204030203" pitchFamily="34" charset="-18"/>
              </a:rPr>
              <a:t>do 31 stycznia 2023 r. Całkowity budżet – 9 milionów euro.</a:t>
            </a:r>
          </a:p>
          <a:p>
            <a:pPr marL="0" indent="0">
              <a:lnSpc>
                <a:spcPct val="150000"/>
              </a:lnSpc>
              <a:spcBef>
                <a:spcPts val="0"/>
              </a:spcBef>
              <a:buNone/>
            </a:pPr>
            <a:endParaRPr lang="pl-PL" sz="2000" dirty="0">
              <a:latin typeface="Lato" panose="020F0502020204030203" pitchFamily="34" charset="-18"/>
            </a:endParaRPr>
          </a:p>
          <a:p>
            <a:pPr marL="0" indent="0">
              <a:lnSpc>
                <a:spcPct val="150000"/>
              </a:lnSpc>
              <a:spcBef>
                <a:spcPts val="0"/>
              </a:spcBef>
              <a:buNone/>
            </a:pPr>
            <a:r>
              <a:rPr lang="pl-PL" sz="2000" dirty="0">
                <a:latin typeface="Lato" panose="020F0502020204030203" pitchFamily="34" charset="-18"/>
                <a:hlinkClick r:id="rId4"/>
              </a:rPr>
              <a:t>https://hadea.ec.europa.eu/news/new-eu4health-call-operating-grants-ngos-2022-11-25_en</a:t>
            </a:r>
            <a:r>
              <a:rPr lang="pl-PL" sz="2000" dirty="0">
                <a:latin typeface="Lato" panose="020F0502020204030203" pitchFamily="34" charset="-18"/>
              </a:rPr>
              <a:t> </a:t>
            </a:r>
          </a:p>
        </p:txBody>
      </p:sp>
    </p:spTree>
    <p:extLst>
      <p:ext uri="{BB962C8B-B14F-4D97-AF65-F5344CB8AC3E}">
        <p14:creationId xmlns:p14="http://schemas.microsoft.com/office/powerpoint/2010/main" val="44022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1291590"/>
            <a:ext cx="10932042" cy="1291590"/>
          </a:xfrm>
        </p:spPr>
        <p:txBody>
          <a:bodyPr>
            <a:normAutofit fontScale="90000"/>
          </a:bodyPr>
          <a:lstStyle/>
          <a:p>
            <a:pPr algn="ctr">
              <a:lnSpc>
                <a:spcPct val="150000"/>
              </a:lnSpc>
            </a:pPr>
            <a:r>
              <a:rPr lang="pl-PL" sz="3600" b="1" dirty="0">
                <a:latin typeface="Lato" panose="020F0502020204030203" pitchFamily="34" charset="-18"/>
              </a:rPr>
              <a:t>Krajowy Punkt Kontaktowy</a:t>
            </a:r>
            <a:br>
              <a:rPr lang="pl-PL" sz="3600" b="1" dirty="0">
                <a:latin typeface="Lato" panose="020F0502020204030203" pitchFamily="34" charset="-18"/>
              </a:rPr>
            </a:br>
            <a:r>
              <a:rPr lang="pl-PL" sz="3600" b="1" dirty="0">
                <a:latin typeface="Lato" panose="020F0502020204030203" pitchFamily="34" charset="-18"/>
              </a:rPr>
              <a:t> Programu UE dla Zdrowia</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2697481"/>
            <a:ext cx="10515600" cy="3479482"/>
          </a:xfrm>
        </p:spPr>
        <p:txBody>
          <a:bodyPr>
            <a:normAutofit/>
          </a:bodyPr>
          <a:lstStyle/>
          <a:p>
            <a:pPr marL="0" indent="0" algn="ctr">
              <a:buNone/>
            </a:pPr>
            <a:endParaRPr lang="pl-PL" sz="2000" dirty="0">
              <a:latin typeface="Lato" panose="020F0502020204030203" pitchFamily="34" charset="-18"/>
            </a:endParaRPr>
          </a:p>
          <a:p>
            <a:pPr algn="ctr">
              <a:lnSpc>
                <a:spcPct val="150000"/>
              </a:lnSpc>
              <a:buFont typeface="Wingdings" panose="05000000000000000000" pitchFamily="2" charset="2"/>
              <a:buChar char="ü"/>
            </a:pPr>
            <a:r>
              <a:rPr lang="pl-PL" sz="2000" dirty="0">
                <a:latin typeface="Lato" panose="020F0502020204030203" pitchFamily="34" charset="-18"/>
              </a:rPr>
              <a:t> Zlokalizowany jest w Biurze Współpracy Międzynarodowej</a:t>
            </a:r>
            <a:br>
              <a:rPr lang="pl-PL" sz="2000" dirty="0">
                <a:latin typeface="Lato" panose="020F0502020204030203" pitchFamily="34" charset="-18"/>
              </a:rPr>
            </a:br>
            <a:r>
              <a:rPr lang="pl-PL" sz="2000" dirty="0">
                <a:latin typeface="Lato" panose="020F0502020204030203" pitchFamily="34" charset="-18"/>
              </a:rPr>
              <a:t> w Ministerstwie Zdrowia</a:t>
            </a:r>
          </a:p>
          <a:p>
            <a:pPr marL="0" indent="0" algn="ctr">
              <a:buNone/>
            </a:pPr>
            <a:endParaRPr lang="pl-PL" sz="2000" dirty="0">
              <a:latin typeface="Lato" panose="020F0502020204030203" pitchFamily="34" charset="-18"/>
            </a:endParaRPr>
          </a:p>
          <a:p>
            <a:pPr marL="0" indent="0" algn="ctr">
              <a:buNone/>
            </a:pPr>
            <a:r>
              <a:rPr lang="pl-PL" sz="2000" dirty="0">
                <a:latin typeface="Lato" panose="020F0502020204030203" pitchFamily="34" charset="-18"/>
              </a:rPr>
              <a:t>Email: </a:t>
            </a:r>
            <a:r>
              <a:rPr lang="pl-PL" sz="2000" dirty="0">
                <a:latin typeface="Lato" panose="020F0502020204030203" pitchFamily="34" charset="-18"/>
                <a:hlinkClick r:id="rId4"/>
              </a:rPr>
              <a:t>PLNFP4Health@mz.gov.pl</a:t>
            </a:r>
            <a:r>
              <a:rPr lang="pl-PL" sz="2000" dirty="0">
                <a:latin typeface="Lato" panose="020F0502020204030203" pitchFamily="34" charset="-18"/>
              </a:rPr>
              <a:t> </a:t>
            </a:r>
          </a:p>
          <a:p>
            <a:pPr marL="0" indent="0">
              <a:buNone/>
            </a:pPr>
            <a:endParaRPr lang="pl-PL" sz="2000" dirty="0">
              <a:latin typeface="Lato" panose="020F0502020204030203" pitchFamily="34" charset="-18"/>
            </a:endParaRPr>
          </a:p>
          <a:p>
            <a:pPr marL="0" indent="0" algn="ctr">
              <a:buNone/>
            </a:pPr>
            <a:r>
              <a:rPr lang="pl-PL" sz="2000" dirty="0">
                <a:latin typeface="Lato" panose="020F0502020204030203" pitchFamily="34" charset="-18"/>
                <a:hlinkClick r:id="rId5"/>
              </a:rPr>
              <a:t>https://www.gov.pl/web/zdrowie/programy-unii-w-dziedzinie-zdrowia</a:t>
            </a:r>
            <a:r>
              <a:rPr lang="pl-PL" sz="2000" dirty="0">
                <a:latin typeface="Lato" panose="020F0502020204030203" pitchFamily="34" charset="-18"/>
              </a:rPr>
              <a:t> </a:t>
            </a:r>
          </a:p>
        </p:txBody>
      </p:sp>
    </p:spTree>
    <p:extLst>
      <p:ext uri="{BB962C8B-B14F-4D97-AF65-F5344CB8AC3E}">
        <p14:creationId xmlns:p14="http://schemas.microsoft.com/office/powerpoint/2010/main" val="50883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Działania realizowane w ramach zarządzania pośredniego</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spcBef>
                <a:spcPts val="0"/>
              </a:spcBef>
              <a:buFont typeface="Wingdings" panose="05000000000000000000" pitchFamily="2" charset="2"/>
              <a:buChar char="ü"/>
            </a:pPr>
            <a:r>
              <a:rPr lang="en-US" sz="2000" dirty="0">
                <a:latin typeface="Lato" panose="020F0502020204030203" pitchFamily="34" charset="-18"/>
              </a:rPr>
              <a:t>CP-CA-23-03 Improving and strengthening the EU early warning and response system</a:t>
            </a:r>
            <a:br>
              <a:rPr lang="pl-PL" sz="2000" dirty="0">
                <a:latin typeface="Lato" panose="020F0502020204030203" pitchFamily="34" charset="-18"/>
              </a:rPr>
            </a:br>
            <a:r>
              <a:rPr lang="en-US" sz="2000" dirty="0">
                <a:latin typeface="Lato" panose="020F0502020204030203" pitchFamily="34" charset="-18"/>
              </a:rPr>
              <a:t>and national alert and information systems (EWRS) (Regulation of the European Parliament and of the Council on serious cross-border threats to health and repealing Decision</a:t>
            </a:r>
            <a:br>
              <a:rPr lang="pl-PL" sz="2000" dirty="0">
                <a:latin typeface="Lato" panose="020F0502020204030203" pitchFamily="34" charset="-18"/>
              </a:rPr>
            </a:br>
            <a:r>
              <a:rPr lang="en-US" sz="2000" dirty="0">
                <a:latin typeface="Lato" panose="020F0502020204030203" pitchFamily="34" charset="-18"/>
              </a:rPr>
              <a:t>No 1082/2013/EU141)</a:t>
            </a:r>
            <a:endParaRPr lang="pl-PL" sz="2000" dirty="0">
              <a:latin typeface="Lato" panose="020F0502020204030203" pitchFamily="34" charset="-18"/>
            </a:endParaRPr>
          </a:p>
          <a:p>
            <a:pPr>
              <a:lnSpc>
                <a:spcPct val="150000"/>
              </a:lnSpc>
              <a:spcBef>
                <a:spcPts val="0"/>
              </a:spcBef>
              <a:buFont typeface="Wingdings" panose="05000000000000000000" pitchFamily="2" charset="2"/>
              <a:buChar char="ü"/>
            </a:pPr>
            <a:endParaRPr lang="pl-PL" sz="2000" dirty="0">
              <a:latin typeface="Lato" panose="020F0502020204030203" pitchFamily="34" charset="-18"/>
            </a:endParaRPr>
          </a:p>
          <a:p>
            <a:pPr>
              <a:lnSpc>
                <a:spcPct val="150000"/>
              </a:lnSpc>
              <a:spcBef>
                <a:spcPts val="0"/>
              </a:spcBef>
              <a:buFont typeface="Wingdings" panose="05000000000000000000" pitchFamily="2" charset="2"/>
              <a:buChar char="ü"/>
            </a:pPr>
            <a:r>
              <a:rPr lang="en-US" sz="2000" dirty="0">
                <a:latin typeface="Lato" panose="020F0502020204030203" pitchFamily="34" charset="-18"/>
              </a:rPr>
              <a:t>CP-CA-23-04 Ensuring public-health and crisis-response capacities in Ukraine and </a:t>
            </a:r>
            <a:r>
              <a:rPr lang="en-US" sz="2000" dirty="0" err="1">
                <a:latin typeface="Lato" panose="020F0502020204030203" pitchFamily="34" charset="-18"/>
              </a:rPr>
              <a:t>neighbouring</a:t>
            </a:r>
            <a:r>
              <a:rPr lang="en-US" sz="2000" dirty="0">
                <a:latin typeface="Lato" panose="020F0502020204030203" pitchFamily="34" charset="-18"/>
              </a:rPr>
              <a:t> countries (Regulation of the European Parliament and of the Council on serious cross-border threats to health and repealing Decision No 1082/2013/EU144)</a:t>
            </a:r>
            <a:endParaRPr lang="pl-PL" sz="2000" dirty="0">
              <a:latin typeface="Lato" panose="020F0502020204030203" pitchFamily="34" charset="-18"/>
            </a:endParaRPr>
          </a:p>
          <a:p>
            <a:pPr>
              <a:lnSpc>
                <a:spcPct val="150000"/>
              </a:lnSpc>
              <a:spcBef>
                <a:spcPts val="0"/>
              </a:spcBef>
              <a:buFont typeface="Wingdings" panose="05000000000000000000" pitchFamily="2" charset="2"/>
              <a:buChar char="ü"/>
            </a:pPr>
            <a:endParaRPr lang="pl-PL" sz="2000" dirty="0">
              <a:latin typeface="Lato" panose="020F0502020204030203" pitchFamily="34" charset="-18"/>
            </a:endParaRPr>
          </a:p>
        </p:txBody>
      </p:sp>
    </p:spTree>
    <p:extLst>
      <p:ext uri="{BB962C8B-B14F-4D97-AF65-F5344CB8AC3E}">
        <p14:creationId xmlns:p14="http://schemas.microsoft.com/office/powerpoint/2010/main" val="2037416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pPr algn="ctr"/>
            <a:r>
              <a:rPr lang="pl-PL" sz="4000" b="1" dirty="0">
                <a:latin typeface="Arial" panose="020B0604020202020204" pitchFamily="34" charset="0"/>
                <a:cs typeface="Arial" panose="020B0604020202020204" pitchFamily="34" charset="0"/>
              </a:rPr>
              <a:t>Zamówienia</a:t>
            </a:r>
            <a:endParaRPr lang="pl-PL" sz="4000" b="1" dirty="0">
              <a:latin typeface="Lato" panose="020F0502020204030203" pitchFamily="34" charset="-18"/>
            </a:endParaRP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1454727"/>
            <a:ext cx="10515600" cy="4722236"/>
          </a:xfrm>
        </p:spPr>
        <p:txBody>
          <a:bodyPr>
            <a:normAutofit/>
          </a:bodyPr>
          <a:lstStyle/>
          <a:p>
            <a:pPr marL="0" indent="0" algn="ctr">
              <a:buNone/>
            </a:pPr>
            <a:r>
              <a:rPr lang="pl-PL" sz="3200" b="1" dirty="0">
                <a:latin typeface="Lato" panose="020F0502020204030203" pitchFamily="34" charset="-18"/>
              </a:rPr>
              <a:t>Zamówienia – finansowanie 100%</a:t>
            </a:r>
          </a:p>
          <a:p>
            <a:pPr marL="0" indent="0">
              <a:buNone/>
            </a:pPr>
            <a:endParaRPr lang="pl-PL" sz="2400" dirty="0">
              <a:latin typeface="Lato" panose="020F0502020204030203" pitchFamily="34" charset="-18"/>
            </a:endParaRPr>
          </a:p>
          <a:p>
            <a:pPr marL="0" indent="0">
              <a:buNone/>
            </a:pPr>
            <a:r>
              <a:rPr lang="pl-PL" sz="2400" dirty="0">
                <a:latin typeface="Lato" panose="020F0502020204030203" pitchFamily="34" charset="-18"/>
                <a:hlinkClick r:id="rId4"/>
              </a:rPr>
              <a:t>https://hadea.ec.europa.eu/calls-tenders_en?f%5B0%5D=oe_call_tenders_status%3Apast&amp;f%5B1%5D=oe_call_tenders_status%3Aupcoming&amp;f%5B2%5D=programmes_programme%3A9</a:t>
            </a:r>
            <a:r>
              <a:rPr lang="pl-PL" sz="2400" dirty="0">
                <a:latin typeface="Lato" panose="020F0502020204030203" pitchFamily="34" charset="-18"/>
              </a:rPr>
              <a:t> </a:t>
            </a:r>
          </a:p>
          <a:p>
            <a:pPr marL="0" indent="0">
              <a:buNone/>
            </a:pPr>
            <a:endParaRPr lang="pl-PL" sz="2000" dirty="0">
              <a:latin typeface="Lato" panose="020F0502020204030203" pitchFamily="34" charset="-18"/>
            </a:endParaRPr>
          </a:p>
          <a:p>
            <a:pPr marL="0" indent="0">
              <a:buNone/>
            </a:pPr>
            <a:endParaRPr lang="pl-PL" sz="2000" dirty="0">
              <a:latin typeface="Lato" panose="020F0502020204030203" pitchFamily="34" charset="-18"/>
            </a:endParaRPr>
          </a:p>
        </p:txBody>
      </p:sp>
      <p:pic>
        <p:nvPicPr>
          <p:cNvPr id="6" name="Obraz 5">
            <a:extLst>
              <a:ext uri="{FF2B5EF4-FFF2-40B4-BE49-F238E27FC236}">
                <a16:creationId xmlns:a16="http://schemas.microsoft.com/office/drawing/2014/main" id="{1E11EE56-B783-F68D-48DD-C756B4224EDE}"/>
              </a:ext>
            </a:extLst>
          </p:cNvPr>
          <p:cNvPicPr>
            <a:picLocks noChangeAspect="1"/>
          </p:cNvPicPr>
          <p:nvPr/>
        </p:nvPicPr>
        <p:blipFill>
          <a:blip r:embed="rId5"/>
          <a:stretch>
            <a:fillRect/>
          </a:stretch>
        </p:blipFill>
        <p:spPr>
          <a:xfrm>
            <a:off x="1905003" y="3647186"/>
            <a:ext cx="7898987" cy="2845689"/>
          </a:xfrm>
          <a:prstGeom prst="rect">
            <a:avLst/>
          </a:prstGeom>
        </p:spPr>
      </p:pic>
    </p:spTree>
    <p:extLst>
      <p:ext uri="{BB962C8B-B14F-4D97-AF65-F5344CB8AC3E}">
        <p14:creationId xmlns:p14="http://schemas.microsoft.com/office/powerpoint/2010/main" val="3479699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ofert</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buFont typeface="Wingdings" panose="05000000000000000000" pitchFamily="2" charset="2"/>
              <a:buChar char="ü"/>
            </a:pPr>
            <a:r>
              <a:rPr lang="en-US" sz="2000" dirty="0">
                <a:latin typeface="Lato" panose="020F0502020204030203" pitchFamily="34" charset="-18"/>
              </a:rPr>
              <a:t>CP-p-23-15 Support to speed up the development of, access to and/or uptake of innovative technologies and critical medicines (HERA)</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CP-p-23-16 Support innovation and access to antimicrobials (HERA)</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CP-p-23-14 Support to the Commission on identifying priority threats and medical countermeasures (HERA)</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CP-p-23-20 Continuous support to existing wastewater activities including the establishment of an EU sentinel system (HERA)</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CP-p-23-21 Support to epidemic intelligence from open sources (HERA)</a:t>
            </a:r>
            <a:endParaRPr lang="pl-PL" sz="2000" dirty="0">
              <a:latin typeface="Lato" panose="020F0502020204030203" pitchFamily="34" charset="-18"/>
            </a:endParaRPr>
          </a:p>
          <a:p>
            <a:pPr>
              <a:buFont typeface="Wingdings" panose="05000000000000000000" pitchFamily="2" charset="2"/>
              <a:buChar char="ü"/>
            </a:pPr>
            <a:endParaRPr lang="pl-PL" sz="2000" dirty="0">
              <a:latin typeface="Lato" panose="020F0502020204030203" pitchFamily="34" charset="-18"/>
            </a:endParaRPr>
          </a:p>
        </p:txBody>
      </p:sp>
    </p:spTree>
    <p:extLst>
      <p:ext uri="{BB962C8B-B14F-4D97-AF65-F5344CB8AC3E}">
        <p14:creationId xmlns:p14="http://schemas.microsoft.com/office/powerpoint/2010/main" val="1465435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ofert</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fontScale="92500" lnSpcReduction="10000"/>
          </a:bodyPr>
          <a:lstStyle/>
          <a:p>
            <a:pPr>
              <a:lnSpc>
                <a:spcPct val="150000"/>
              </a:lnSpc>
              <a:buFont typeface="Wingdings" panose="05000000000000000000" pitchFamily="2" charset="2"/>
              <a:buChar char="ü"/>
            </a:pPr>
            <a:r>
              <a:rPr lang="en-US" sz="2000" dirty="0">
                <a:latin typeface="Lato" panose="020F0502020204030203" pitchFamily="34" charset="-18"/>
              </a:rPr>
              <a:t>CP-p-23-24 Purchase of medical countermeasures (MCM) in emergency situations (HERA)</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CP-p-23-10 Table-top exercise on cross border health emergencies (HERA)</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CP-p-23-11 Gap analysis on knowledge and skills (HERA)</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CP-p-23-12 Training on management of medical countermeasures: public procurement in times of crisis (HERA)</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CP-p-23-05-02 EU reference laboratories (I): support the set-up and operation of the EU reference laboratories for the Diagnostics of Human Pathogens Network ((Regulation of the European Parliament and of the Council on serious cross-border threats to health and repealing Decision No 1082/2013/EU</a:t>
            </a:r>
            <a:r>
              <a:rPr lang="pl-PL" sz="2000" dirty="0">
                <a:latin typeface="Lato" panose="020F0502020204030203" pitchFamily="34" charset="-18"/>
              </a:rPr>
              <a:t>)</a:t>
            </a:r>
          </a:p>
        </p:txBody>
      </p:sp>
    </p:spTree>
    <p:extLst>
      <p:ext uri="{BB962C8B-B14F-4D97-AF65-F5344CB8AC3E}">
        <p14:creationId xmlns:p14="http://schemas.microsoft.com/office/powerpoint/2010/main" val="2506044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ofert</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buFont typeface="Wingdings" panose="05000000000000000000" pitchFamily="2" charset="2"/>
              <a:buChar char="ü"/>
            </a:pPr>
            <a:r>
              <a:rPr lang="en-US" sz="2000" dirty="0">
                <a:latin typeface="Lato" panose="020F0502020204030203" pitchFamily="34" charset="-18"/>
              </a:rPr>
              <a:t>CP-p-23-08 Setting up of an advisory committee (ad-hoc operation in case of potential emergencies) (Regulation of the European Parliament and of the Council on serious</a:t>
            </a:r>
            <a:br>
              <a:rPr lang="pl-PL" sz="2000" dirty="0">
                <a:latin typeface="Lato" panose="020F0502020204030203" pitchFamily="34" charset="-18"/>
              </a:rPr>
            </a:br>
            <a:r>
              <a:rPr lang="en-US" sz="2000" dirty="0">
                <a:latin typeface="Lato" panose="020F0502020204030203" pitchFamily="34" charset="-18"/>
              </a:rPr>
              <a:t>cross-border threats to health and repealing Decision No 1082/2013/EU)</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CP-p-23-02 Feasibility study on integrated surveillance systems on Antimicrobial Resistance (AMR) and antimicrobial use from the human, veterinary and plant production and environmental sectors</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DP-p-23-26 Tobacco control policy, implementation and </a:t>
            </a:r>
            <a:r>
              <a:rPr lang="en-US" sz="2000" dirty="0" err="1">
                <a:latin typeface="Lato" panose="020F0502020204030203" pitchFamily="34" charset="-18"/>
              </a:rPr>
              <a:t>modernisation</a:t>
            </a:r>
            <a:r>
              <a:rPr lang="en-US" sz="2000" dirty="0">
                <a:latin typeface="Lato" panose="020F0502020204030203" pitchFamily="34" charset="-18"/>
              </a:rPr>
              <a:t> of tobacco control legislation</a:t>
            </a:r>
            <a:endParaRPr lang="pl-PL" sz="2000" dirty="0">
              <a:latin typeface="Lato" panose="020F0502020204030203" pitchFamily="34" charset="-18"/>
            </a:endParaRPr>
          </a:p>
          <a:p>
            <a:pPr marL="0" indent="0">
              <a:lnSpc>
                <a:spcPct val="150000"/>
              </a:lnSpc>
              <a:buNone/>
            </a:pPr>
            <a:endParaRPr lang="pl-PL" sz="2000" dirty="0">
              <a:latin typeface="Lato" panose="020F0502020204030203" pitchFamily="34" charset="-18"/>
            </a:endParaRPr>
          </a:p>
        </p:txBody>
      </p:sp>
    </p:spTree>
    <p:extLst>
      <p:ext uri="{BB962C8B-B14F-4D97-AF65-F5344CB8AC3E}">
        <p14:creationId xmlns:p14="http://schemas.microsoft.com/office/powerpoint/2010/main" val="2165277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ofert</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buFont typeface="Wingdings" panose="05000000000000000000" pitchFamily="2" charset="2"/>
              <a:buChar char="ü"/>
            </a:pPr>
            <a:r>
              <a:rPr lang="en-US" sz="2000" dirty="0">
                <a:latin typeface="Lato" panose="020F0502020204030203" pitchFamily="34" charset="-18"/>
              </a:rPr>
              <a:t>DP-p-23-27 Special Eurobarometer: attitudes of Europeans towards tobacco and related products</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DP-p-23-28 Tobacco Products Directive - </a:t>
            </a:r>
            <a:r>
              <a:rPr lang="en-US" sz="2000" dirty="0" err="1">
                <a:latin typeface="Lato" panose="020F0502020204030203" pitchFamily="34" charset="-18"/>
              </a:rPr>
              <a:t>Characterising</a:t>
            </a:r>
            <a:r>
              <a:rPr lang="en-US" sz="2000" dirty="0">
                <a:latin typeface="Lato" panose="020F0502020204030203" pitchFamily="34" charset="-18"/>
              </a:rPr>
              <a:t> </a:t>
            </a:r>
            <a:r>
              <a:rPr lang="en-US" sz="2000" dirty="0" err="1">
                <a:latin typeface="Lato" panose="020F0502020204030203" pitchFamily="34" charset="-18"/>
              </a:rPr>
              <a:t>flavours</a:t>
            </a:r>
            <a:r>
              <a:rPr lang="en-US" sz="2000" dirty="0">
                <a:latin typeface="Lato" panose="020F0502020204030203" pitchFamily="34" charset="-18"/>
              </a:rPr>
              <a:t>: operation of technical group</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DP-p-23-29 Tobacco Products Directive: operation of IT databases</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DP-p-23-30 Technical implementation of the Tobacco Products Directive</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CR-p-23-41 Development of EU guidelines and quality assurance scheme for lung, prostate and gastric cancer screening</a:t>
            </a:r>
            <a:endParaRPr lang="pl-PL" sz="2000" dirty="0">
              <a:latin typeface="Lato" panose="020F0502020204030203" pitchFamily="34" charset="-18"/>
            </a:endParaRPr>
          </a:p>
        </p:txBody>
      </p:sp>
    </p:spTree>
    <p:extLst>
      <p:ext uri="{BB962C8B-B14F-4D97-AF65-F5344CB8AC3E}">
        <p14:creationId xmlns:p14="http://schemas.microsoft.com/office/powerpoint/2010/main" val="2164797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ofert</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1824502"/>
            <a:ext cx="10515600" cy="4587450"/>
          </a:xfrm>
        </p:spPr>
        <p:txBody>
          <a:bodyPr>
            <a:normAutofit/>
          </a:bodyPr>
          <a:lstStyle/>
          <a:p>
            <a:pPr>
              <a:lnSpc>
                <a:spcPct val="150000"/>
              </a:lnSpc>
              <a:buFont typeface="Wingdings" panose="05000000000000000000" pitchFamily="2" charset="2"/>
              <a:buChar char="ü"/>
            </a:pPr>
            <a:r>
              <a:rPr lang="en-US" sz="2000" dirty="0">
                <a:latin typeface="Lato" panose="020F0502020204030203" pitchFamily="34" charset="-18"/>
              </a:rPr>
              <a:t>CR-p-23-39 Evaluation study: Use of sunbeds and cancer risk</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CR-p-23-43 Study on the quality of life of cancer survivors</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CR-p-23-27.2 Special Eurobarometer: Attitudes of Europeans towards alcohol consumption as well as on the labelling of alcoholic beverages with respect to health policies</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CR-p-23-44-02 To support the implementation of the strategic agenda for medical </a:t>
            </a:r>
            <a:r>
              <a:rPr lang="en-US" sz="2000" dirty="0" err="1">
                <a:latin typeface="Lato" panose="020F0502020204030203" pitchFamily="34" charset="-18"/>
              </a:rPr>
              <a:t>ionising</a:t>
            </a:r>
            <a:r>
              <a:rPr lang="en-US" sz="2000" dirty="0">
                <a:latin typeface="Lato" panose="020F0502020204030203" pitchFamily="34" charset="-18"/>
              </a:rPr>
              <a:t> radiation applications (SAMIRA) – study on the implementation of the EURATOM</a:t>
            </a:r>
            <a:br>
              <a:rPr lang="pl-PL" sz="2000" dirty="0">
                <a:latin typeface="Lato" panose="020F0502020204030203" pitchFamily="34" charset="-18"/>
              </a:rPr>
            </a:br>
            <a:r>
              <a:rPr lang="en-US" sz="2000" dirty="0">
                <a:latin typeface="Lato" panose="020F0502020204030203" pitchFamily="34" charset="-18"/>
              </a:rPr>
              <a:t>and the Union legal bases with respect to medical devices used in medical applications</a:t>
            </a:r>
            <a:br>
              <a:rPr lang="pl-PL" sz="2000" dirty="0">
                <a:latin typeface="Lato" panose="020F0502020204030203" pitchFamily="34" charset="-18"/>
              </a:rPr>
            </a:br>
            <a:r>
              <a:rPr lang="en-US" sz="2000" dirty="0">
                <a:latin typeface="Lato" panose="020F0502020204030203" pitchFamily="34" charset="-18"/>
              </a:rPr>
              <a:t>of </a:t>
            </a:r>
            <a:r>
              <a:rPr lang="en-US" sz="2000" dirty="0" err="1">
                <a:latin typeface="Lato" panose="020F0502020204030203" pitchFamily="34" charset="-18"/>
              </a:rPr>
              <a:t>ionising</a:t>
            </a:r>
            <a:r>
              <a:rPr lang="en-US" sz="2000" dirty="0">
                <a:latin typeface="Lato" panose="020F0502020204030203" pitchFamily="34" charset="-18"/>
              </a:rPr>
              <a:t> radiation</a:t>
            </a:r>
            <a:endParaRPr lang="pl-PL" sz="2000" dirty="0">
              <a:latin typeface="Lato" panose="020F0502020204030203" pitchFamily="34" charset="-18"/>
            </a:endParaRPr>
          </a:p>
        </p:txBody>
      </p:sp>
    </p:spTree>
    <p:extLst>
      <p:ext uri="{BB962C8B-B14F-4D97-AF65-F5344CB8AC3E}">
        <p14:creationId xmlns:p14="http://schemas.microsoft.com/office/powerpoint/2010/main" val="4260976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ofert</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buFont typeface="Wingdings" panose="05000000000000000000" pitchFamily="2" charset="2"/>
              <a:buChar char="ü"/>
            </a:pPr>
            <a:r>
              <a:rPr lang="en-US" sz="2000" dirty="0">
                <a:latin typeface="Lato" panose="020F0502020204030203" pitchFamily="34" charset="-18"/>
              </a:rPr>
              <a:t>HS-p-23-46 The role of healthcare in reducing poverty</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HS-p-23-48 Business continuity of the IT systems of the European Reference Networks (ERNs): Operation of the current clinical patient management system (CMPS)</a:t>
            </a:r>
            <a:br>
              <a:rPr lang="pl-PL" sz="2000" dirty="0">
                <a:latin typeface="Lato" panose="020F0502020204030203" pitchFamily="34" charset="-18"/>
              </a:rPr>
            </a:br>
            <a:r>
              <a:rPr lang="en-US" sz="2000" dirty="0">
                <a:latin typeface="Lato" panose="020F0502020204030203" pitchFamily="34" charset="-18"/>
              </a:rPr>
              <a:t>and development and deployment of the new CPMS</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HS-p-23-47 Enhancing the implementation of the Cross-Border Healthcare Directive 2011/24/EU and improving information to patients</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HS-p-23-53 Administrative Support to the National Competent Authorities on Pricing</a:t>
            </a:r>
            <a:br>
              <a:rPr lang="pl-PL" sz="2000" dirty="0">
                <a:latin typeface="Lato" panose="020F0502020204030203" pitchFamily="34" charset="-18"/>
              </a:rPr>
            </a:br>
            <a:r>
              <a:rPr lang="en-US" sz="2000" dirty="0">
                <a:latin typeface="Lato" panose="020F0502020204030203" pitchFamily="34" charset="-18"/>
              </a:rPr>
              <a:t>and Reimbursement (NCAPR)</a:t>
            </a:r>
            <a:endParaRPr lang="pl-PL" sz="2000" dirty="0">
              <a:latin typeface="Lato" panose="020F0502020204030203" pitchFamily="34" charset="-18"/>
            </a:endParaRPr>
          </a:p>
        </p:txBody>
      </p:sp>
    </p:spTree>
    <p:extLst>
      <p:ext uri="{BB962C8B-B14F-4D97-AF65-F5344CB8AC3E}">
        <p14:creationId xmlns:p14="http://schemas.microsoft.com/office/powerpoint/2010/main" val="1649682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ofert</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buFont typeface="Wingdings" panose="05000000000000000000" pitchFamily="2" charset="2"/>
              <a:buChar char="ü"/>
            </a:pPr>
            <a:r>
              <a:rPr lang="en-US" sz="2000" dirty="0">
                <a:latin typeface="Lato" panose="020F0502020204030203" pitchFamily="34" charset="-18"/>
              </a:rPr>
              <a:t>HS-p-23-55 Member States’ participation to the monitoring/audit mutual recognition agreements in the pharmaceutical field</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HS-p-23-54 Capacity building to support the uptake of biosimilars in a multi-stakeholder approach</a:t>
            </a:r>
            <a:endParaRPr lang="pl-PL" sz="2000" dirty="0">
              <a:latin typeface="Lato" panose="020F0502020204030203" pitchFamily="34" charset="-18"/>
            </a:endParaRPr>
          </a:p>
          <a:p>
            <a:pPr>
              <a:lnSpc>
                <a:spcPct val="150000"/>
              </a:lnSpc>
              <a:buFont typeface="Wingdings" panose="05000000000000000000" pitchFamily="2" charset="2"/>
              <a:buChar char="ü"/>
            </a:pPr>
            <a:r>
              <a:rPr lang="pl-PL" sz="2000" dirty="0">
                <a:latin typeface="Lato" panose="020F0502020204030203" pitchFamily="34" charset="-18"/>
              </a:rPr>
              <a:t>HS-p-23-58 Data Analytics</a:t>
            </a:r>
          </a:p>
          <a:p>
            <a:pPr>
              <a:lnSpc>
                <a:spcPct val="150000"/>
              </a:lnSpc>
              <a:buFont typeface="Wingdings" panose="05000000000000000000" pitchFamily="2" charset="2"/>
              <a:buChar char="ü"/>
            </a:pPr>
            <a:r>
              <a:rPr lang="en-US" sz="2000" dirty="0">
                <a:latin typeface="Lato" panose="020F0502020204030203" pitchFamily="34" charset="-18"/>
              </a:rPr>
              <a:t>HS-p-23-59 IT support to the European Medicinal Products database (‘EMP’)</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HS-p-23-63 Support to the technical secretariat for Notified Bodies Coordination Group</a:t>
            </a:r>
            <a:endParaRPr lang="pl-PL" sz="2000" dirty="0">
              <a:latin typeface="Lato" panose="020F0502020204030203" pitchFamily="34" charset="-18"/>
            </a:endParaRPr>
          </a:p>
        </p:txBody>
      </p:sp>
    </p:spTree>
    <p:extLst>
      <p:ext uri="{BB962C8B-B14F-4D97-AF65-F5344CB8AC3E}">
        <p14:creationId xmlns:p14="http://schemas.microsoft.com/office/powerpoint/2010/main" val="1248364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ofert</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buFont typeface="Wingdings" panose="05000000000000000000" pitchFamily="2" charset="2"/>
              <a:buChar char="ü"/>
            </a:pPr>
            <a:r>
              <a:rPr lang="en-US" sz="2000" dirty="0">
                <a:latin typeface="Lato" panose="020F0502020204030203" pitchFamily="34" charset="-18"/>
              </a:rPr>
              <a:t>HS-p-23-67 Technical and administrative support to the medical device coordination group (MDCG)</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HS-p-23-68 Joint assessment of notified bodies</a:t>
            </a:r>
            <a:endParaRPr lang="pl-PL" sz="2000" dirty="0">
              <a:latin typeface="Lato" panose="020F0502020204030203" pitchFamily="34" charset="-18"/>
            </a:endParaRPr>
          </a:p>
          <a:p>
            <a:pPr>
              <a:lnSpc>
                <a:spcPct val="150000"/>
              </a:lnSpc>
              <a:buFont typeface="Wingdings" panose="05000000000000000000" pitchFamily="2" charset="2"/>
              <a:buChar char="ü"/>
            </a:pPr>
            <a:r>
              <a:rPr lang="pl-PL" sz="2000" dirty="0">
                <a:latin typeface="Lato" panose="020F0502020204030203" pitchFamily="34" charset="-18"/>
              </a:rPr>
              <a:t>HS-p-23-69 </a:t>
            </a:r>
            <a:r>
              <a:rPr lang="pl-PL" sz="2000" dirty="0" err="1">
                <a:latin typeface="Lato" panose="020F0502020204030203" pitchFamily="34" charset="-18"/>
              </a:rPr>
              <a:t>Support</a:t>
            </a:r>
            <a:r>
              <a:rPr lang="pl-PL" sz="2000" dirty="0">
                <a:latin typeface="Lato" panose="020F0502020204030203" pitchFamily="34" charset="-18"/>
              </a:rPr>
              <a:t> to EUDAMED</a:t>
            </a:r>
          </a:p>
          <a:p>
            <a:pPr>
              <a:lnSpc>
                <a:spcPct val="150000"/>
              </a:lnSpc>
              <a:buFont typeface="Wingdings" panose="05000000000000000000" pitchFamily="2" charset="2"/>
              <a:buChar char="ü"/>
            </a:pPr>
            <a:r>
              <a:rPr lang="en-US" sz="2000" dirty="0">
                <a:latin typeface="Lato" panose="020F0502020204030203" pitchFamily="34" charset="-18"/>
              </a:rPr>
              <a:t>HS-p-23-60 Ensuring the development and completion of the IT platform</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HS-p-23-61 Building capacity and knowledge in preparation of the implementation of HTA Regulation</a:t>
            </a:r>
            <a:endParaRPr lang="pl-PL" sz="2000" dirty="0">
              <a:latin typeface="Lato" panose="020F0502020204030203" pitchFamily="34" charset="-18"/>
            </a:endParaRPr>
          </a:p>
        </p:txBody>
      </p:sp>
    </p:spTree>
    <p:extLst>
      <p:ext uri="{BB962C8B-B14F-4D97-AF65-F5344CB8AC3E}">
        <p14:creationId xmlns:p14="http://schemas.microsoft.com/office/powerpoint/2010/main" val="402694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716766" cy="1325563"/>
          </a:xfrm>
        </p:spPr>
        <p:txBody>
          <a:bodyPr>
            <a:normAutofit/>
          </a:bodyPr>
          <a:lstStyle/>
          <a:p>
            <a:r>
              <a:rPr lang="pl-PL" sz="2600" b="1" dirty="0">
                <a:latin typeface="Lato" panose="020F0502020204030203" pitchFamily="34" charset="-18"/>
              </a:rPr>
              <a:t>Program UE dla Zdrowia – wizja zdrowszej Unii Europejskiej</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1690688"/>
            <a:ext cx="10515600" cy="4556000"/>
          </a:xfrm>
        </p:spPr>
        <p:txBody>
          <a:bodyPr>
            <a:normAutofit fontScale="77500" lnSpcReduction="20000"/>
          </a:bodyPr>
          <a:lstStyle/>
          <a:p>
            <a:pPr marL="0" indent="0">
              <a:buNone/>
            </a:pPr>
            <a:endParaRPr lang="pl-PL" sz="2000" dirty="0">
              <a:latin typeface="Lato" panose="020F0502020204030203" pitchFamily="34" charset="-18"/>
            </a:endParaRPr>
          </a:p>
          <a:p>
            <a:pPr marL="0" indent="0">
              <a:lnSpc>
                <a:spcPct val="150000"/>
              </a:lnSpc>
              <a:buNone/>
            </a:pPr>
            <a:r>
              <a:rPr lang="pl-PL" sz="2600" dirty="0">
                <a:solidFill>
                  <a:schemeClr val="accent2"/>
                </a:solidFill>
                <a:latin typeface="Lato" panose="020F0502020204030203" pitchFamily="34" charset="-18"/>
              </a:rPr>
              <a:t>Program UE dla Zdrowia to Program działań Unii w dziedzinie Zdrowia</a:t>
            </a:r>
            <a:br>
              <a:rPr lang="pl-PL" sz="2600" dirty="0">
                <a:solidFill>
                  <a:schemeClr val="accent2"/>
                </a:solidFill>
                <a:latin typeface="Lato" panose="020F0502020204030203" pitchFamily="34" charset="-18"/>
              </a:rPr>
            </a:br>
            <a:r>
              <a:rPr lang="pl-PL" sz="2600" dirty="0">
                <a:solidFill>
                  <a:schemeClr val="accent2"/>
                </a:solidFill>
                <a:latin typeface="Lato" panose="020F0502020204030203" pitchFamily="34" charset="-18"/>
              </a:rPr>
              <a:t>w ramach wieloletnich ram finansowych na lata 2021-2027</a:t>
            </a:r>
          </a:p>
          <a:p>
            <a:pPr marL="0" indent="0">
              <a:lnSpc>
                <a:spcPct val="150000"/>
              </a:lnSpc>
              <a:buNone/>
            </a:pPr>
            <a:endParaRPr lang="pl-PL" sz="1300" dirty="0">
              <a:latin typeface="Lato" panose="020F0502020204030203" pitchFamily="34" charset="-18"/>
            </a:endParaRPr>
          </a:p>
          <a:p>
            <a:pPr marL="0" indent="0">
              <a:lnSpc>
                <a:spcPct val="150000"/>
              </a:lnSpc>
              <a:buNone/>
            </a:pPr>
            <a:r>
              <a:rPr lang="pl-PL" sz="2600" b="1" dirty="0">
                <a:latin typeface="Lato" panose="020F0502020204030203" pitchFamily="34" charset="-18"/>
              </a:rPr>
              <a:t>ROZPORZĄDZENIE PARLAMENTU EUROPEJSKIEGO I RADY (UE)</a:t>
            </a:r>
            <a:br>
              <a:rPr lang="pl-PL" sz="2600" b="1" dirty="0">
                <a:latin typeface="Lato" panose="020F0502020204030203" pitchFamily="34" charset="-18"/>
              </a:rPr>
            </a:br>
            <a:r>
              <a:rPr lang="pl-PL" sz="2600" b="1" dirty="0">
                <a:latin typeface="Lato" panose="020F0502020204030203" pitchFamily="34" charset="-18"/>
              </a:rPr>
              <a:t>2021/522  z dnia 24 marca 2021 r. w sprawie ustanowienia</a:t>
            </a:r>
            <a:br>
              <a:rPr lang="pl-PL" sz="2600" b="1" dirty="0">
                <a:latin typeface="Lato" panose="020F0502020204030203" pitchFamily="34" charset="-18"/>
              </a:rPr>
            </a:br>
            <a:r>
              <a:rPr lang="pl-PL" sz="2600" b="1" dirty="0">
                <a:latin typeface="Lato" panose="020F0502020204030203" pitchFamily="34" charset="-18"/>
              </a:rPr>
              <a:t>Programu działań Unii w dziedzinie zdrowia</a:t>
            </a:r>
            <a:br>
              <a:rPr lang="pl-PL" sz="2600" b="1" dirty="0">
                <a:latin typeface="Lato" panose="020F0502020204030203" pitchFamily="34" charset="-18"/>
              </a:rPr>
            </a:br>
            <a:r>
              <a:rPr lang="pl-PL" sz="2600" b="1" dirty="0">
                <a:latin typeface="Lato" panose="020F0502020204030203" pitchFamily="34" charset="-18"/>
              </a:rPr>
              <a:t>(„Program UE dla zdrowia”) na lata 2021–2027</a:t>
            </a:r>
            <a:br>
              <a:rPr lang="pl-PL" sz="2600" b="1" dirty="0">
                <a:latin typeface="Lato" panose="020F0502020204030203" pitchFamily="34" charset="-18"/>
              </a:rPr>
            </a:br>
            <a:r>
              <a:rPr lang="pl-PL" sz="2600" b="1" dirty="0">
                <a:latin typeface="Lato" panose="020F0502020204030203" pitchFamily="34" charset="-18"/>
              </a:rPr>
              <a:t>oraz uchylenia rozporządzenia (UE) nr 282/2014</a:t>
            </a:r>
          </a:p>
          <a:p>
            <a:pPr marL="0" indent="0">
              <a:lnSpc>
                <a:spcPct val="150000"/>
              </a:lnSpc>
              <a:buNone/>
            </a:pPr>
            <a:endParaRPr lang="pl-PL" sz="1300" b="1" dirty="0">
              <a:latin typeface="Lato" panose="020F0502020204030203" pitchFamily="34" charset="-18"/>
            </a:endParaRPr>
          </a:p>
          <a:p>
            <a:pPr marL="0" indent="0">
              <a:lnSpc>
                <a:spcPct val="150000"/>
              </a:lnSpc>
              <a:buNone/>
            </a:pPr>
            <a:r>
              <a:rPr lang="pl-PL" sz="2600" dirty="0">
                <a:solidFill>
                  <a:srgbClr val="FF0000"/>
                </a:solidFill>
                <a:latin typeface="Lato" panose="020F0502020204030203" pitchFamily="34" charset="-18"/>
                <a:hlinkClick r:id="rId4"/>
              </a:rPr>
              <a:t>https://eur-lex.europa.eu/legal-content/PL/TXT/PDF/?uri=CELEX:32021R0522&amp;from=PL</a:t>
            </a:r>
            <a:r>
              <a:rPr lang="pl-PL" sz="2600" dirty="0">
                <a:solidFill>
                  <a:srgbClr val="FF0000"/>
                </a:solidFill>
                <a:latin typeface="Lato" panose="020F0502020204030203" pitchFamily="34" charset="-18"/>
              </a:rPr>
              <a:t> </a:t>
            </a:r>
          </a:p>
        </p:txBody>
      </p:sp>
    </p:spTree>
    <p:extLst>
      <p:ext uri="{BB962C8B-B14F-4D97-AF65-F5344CB8AC3E}">
        <p14:creationId xmlns:p14="http://schemas.microsoft.com/office/powerpoint/2010/main" val="1417981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ofert</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1792705"/>
            <a:ext cx="10515600" cy="4700170"/>
          </a:xfrm>
        </p:spPr>
        <p:txBody>
          <a:bodyPr>
            <a:normAutofit/>
          </a:bodyPr>
          <a:lstStyle/>
          <a:p>
            <a:pPr>
              <a:lnSpc>
                <a:spcPct val="150000"/>
              </a:lnSpc>
              <a:buFont typeface="Wingdings" panose="05000000000000000000" pitchFamily="2" charset="2"/>
              <a:buChar char="ü"/>
            </a:pPr>
            <a:r>
              <a:rPr lang="en-US" sz="2000" dirty="0">
                <a:latin typeface="Lato" panose="020F0502020204030203" pitchFamily="34" charset="-18"/>
              </a:rPr>
              <a:t>HS-p-23-71-02 </a:t>
            </a:r>
            <a:r>
              <a:rPr lang="en-US" sz="2000" dirty="0" err="1">
                <a:latin typeface="Lato" panose="020F0502020204030203" pitchFamily="34" charset="-18"/>
              </a:rPr>
              <a:t>Operationalise</a:t>
            </a:r>
            <a:r>
              <a:rPr lang="en-US" sz="2000" dirty="0">
                <a:latin typeface="Lato" panose="020F0502020204030203" pitchFamily="34" charset="-18"/>
              </a:rPr>
              <a:t> methodology for mapping Union health policy actions</a:t>
            </a:r>
            <a:br>
              <a:rPr lang="pl-PL" sz="2000" dirty="0">
                <a:latin typeface="Lato" panose="020F0502020204030203" pitchFamily="34" charset="-18"/>
              </a:rPr>
            </a:br>
            <a:r>
              <a:rPr lang="en-US" sz="2000" dirty="0">
                <a:latin typeface="Lato" panose="020F0502020204030203" pitchFamily="34" charset="-18"/>
              </a:rPr>
              <a:t>and financing streams and develop metrics to assess implementation of the global health strategy</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DI-p-23-74 Operations of </a:t>
            </a:r>
            <a:r>
              <a:rPr lang="en-US" sz="2000" dirty="0" err="1">
                <a:latin typeface="Lato" panose="020F0502020204030203" pitchFamily="34" charset="-18"/>
              </a:rPr>
              <a:t>MyHealth@EU</a:t>
            </a:r>
            <a:r>
              <a:rPr lang="en-US" sz="2000" dirty="0">
                <a:latin typeface="Lato" panose="020F0502020204030203" pitchFamily="34" charset="-18"/>
              </a:rPr>
              <a:t> core services</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DI-p-23-76 Enhance </a:t>
            </a:r>
            <a:r>
              <a:rPr lang="en-US" sz="2000" dirty="0" err="1">
                <a:latin typeface="Lato" panose="020F0502020204030203" pitchFamily="34" charset="-18"/>
              </a:rPr>
              <a:t>MyHealth@EU</a:t>
            </a:r>
            <a:r>
              <a:rPr lang="en-US" sz="2000" dirty="0">
                <a:latin typeface="Lato" panose="020F0502020204030203" pitchFamily="34" charset="-18"/>
              </a:rPr>
              <a:t> core services with scenarios supporting patients’ access to their health data, taking into account the developments in the context of EU Digital COVID Certificate</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DI-p-23-78 Database for Electronic Health Record (EHR) systems and wellness applications compliant with the proposed EHDS requirements</a:t>
            </a:r>
            <a:endParaRPr lang="pl-PL" sz="2000" dirty="0">
              <a:latin typeface="Lato" panose="020F0502020204030203" pitchFamily="34" charset="-18"/>
            </a:endParaRPr>
          </a:p>
        </p:txBody>
      </p:sp>
    </p:spTree>
    <p:extLst>
      <p:ext uri="{BB962C8B-B14F-4D97-AF65-F5344CB8AC3E}">
        <p14:creationId xmlns:p14="http://schemas.microsoft.com/office/powerpoint/2010/main" val="1735789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4000" b="1" dirty="0">
                <a:latin typeface="Lato" panose="020F0502020204030203" pitchFamily="34" charset="-18"/>
              </a:rPr>
              <a:t>Zaproszenia do składania ofert</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a:lnSpc>
                <a:spcPct val="150000"/>
              </a:lnSpc>
              <a:buFont typeface="Wingdings" panose="05000000000000000000" pitchFamily="2" charset="2"/>
              <a:buChar char="ü"/>
            </a:pPr>
            <a:r>
              <a:rPr lang="en-US" sz="2000" dirty="0">
                <a:latin typeface="Lato" panose="020F0502020204030203" pitchFamily="34" charset="-18"/>
              </a:rPr>
              <a:t>DI-p-23-80 Development, deployment and operations of the core services</a:t>
            </a:r>
            <a:br>
              <a:rPr lang="pl-PL" sz="2000" dirty="0">
                <a:latin typeface="Lato" panose="020F0502020204030203" pitchFamily="34" charset="-18"/>
              </a:rPr>
            </a:br>
            <a:r>
              <a:rPr lang="en-US" sz="2000" dirty="0">
                <a:latin typeface="Lato" panose="020F0502020204030203" pitchFamily="34" charset="-18"/>
              </a:rPr>
              <a:t>of the infrastructure on secondary uses of health data (</a:t>
            </a:r>
            <a:r>
              <a:rPr lang="en-US" sz="2000" dirty="0" err="1">
                <a:latin typeface="Lato" panose="020F0502020204030203" pitchFamily="34" charset="-18"/>
              </a:rPr>
              <a:t>HealthData@EU</a:t>
            </a:r>
            <a:r>
              <a:rPr lang="en-US" sz="2000" dirty="0">
                <a:latin typeface="Lato" panose="020F0502020204030203" pitchFamily="34" charset="-18"/>
              </a:rPr>
              <a:t>)</a:t>
            </a:r>
            <a:endParaRPr lang="pl-PL" sz="2000" dirty="0">
              <a:latin typeface="Lato" panose="020F0502020204030203" pitchFamily="34" charset="-18"/>
            </a:endParaRPr>
          </a:p>
          <a:p>
            <a:pPr>
              <a:lnSpc>
                <a:spcPct val="150000"/>
              </a:lnSpc>
              <a:buFont typeface="Wingdings" panose="05000000000000000000" pitchFamily="2" charset="2"/>
              <a:buChar char="ü"/>
            </a:pPr>
            <a:r>
              <a:rPr lang="en-US" sz="2000" dirty="0">
                <a:latin typeface="Lato" panose="020F0502020204030203" pitchFamily="34" charset="-18"/>
              </a:rPr>
              <a:t>DI-p-23-81 Capacity building for secondary uses of health data for the European Health Data Space</a:t>
            </a:r>
            <a:endParaRPr lang="pl-PL" sz="2000" dirty="0">
              <a:latin typeface="Lato" panose="020F0502020204030203" pitchFamily="34" charset="-18"/>
            </a:endParaRPr>
          </a:p>
        </p:txBody>
      </p:sp>
    </p:spTree>
    <p:extLst>
      <p:ext uri="{BB962C8B-B14F-4D97-AF65-F5344CB8AC3E}">
        <p14:creationId xmlns:p14="http://schemas.microsoft.com/office/powerpoint/2010/main" val="1534715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568036"/>
            <a:ext cx="8819508" cy="1482436"/>
          </a:xfrm>
        </p:spPr>
        <p:txBody>
          <a:bodyPr>
            <a:normAutofit fontScale="90000"/>
          </a:bodyPr>
          <a:lstStyle/>
          <a:p>
            <a:pPr algn="ctr">
              <a:lnSpc>
                <a:spcPct val="150000"/>
              </a:lnSpc>
            </a:pPr>
            <a:r>
              <a:rPr lang="en-US" sz="3100" b="0" i="0" u="none" strike="noStrike" baseline="0" dirty="0">
                <a:solidFill>
                  <a:srgbClr val="000000"/>
                </a:solidFill>
                <a:latin typeface="Lato" panose="020F0502020204030203" pitchFamily="34" charset="-18"/>
              </a:rPr>
              <a:t> </a:t>
            </a:r>
            <a:r>
              <a:rPr lang="pl-PL" sz="3100" b="1" i="0" u="none" strike="noStrike" baseline="0" dirty="0">
                <a:solidFill>
                  <a:srgbClr val="000000"/>
                </a:solidFill>
                <a:latin typeface="Lato" panose="020F0502020204030203" pitchFamily="34" charset="-18"/>
              </a:rPr>
              <a:t>Strona internetowa </a:t>
            </a:r>
            <a:r>
              <a:rPr lang="pl-PL" sz="3100" b="1" i="0" u="none" strike="noStrike" baseline="0" dirty="0" err="1">
                <a:solidFill>
                  <a:srgbClr val="000000"/>
                </a:solidFill>
                <a:latin typeface="Lato" panose="020F0502020204030203" pitchFamily="34" charset="-18"/>
              </a:rPr>
              <a:t>HaDEA</a:t>
            </a:r>
            <a:r>
              <a:rPr lang="pl-PL" sz="3100" b="1" i="0" u="none" strike="noStrike" baseline="0" dirty="0">
                <a:solidFill>
                  <a:srgbClr val="000000"/>
                </a:solidFill>
                <a:latin typeface="Lato" panose="020F0502020204030203" pitchFamily="34" charset="-18"/>
              </a:rPr>
              <a:t>:</a:t>
            </a:r>
            <a:br>
              <a:rPr lang="pl-PL" sz="3100" b="0" i="0" u="none" strike="noStrike" baseline="0" dirty="0">
                <a:solidFill>
                  <a:srgbClr val="000000"/>
                </a:solidFill>
                <a:latin typeface="Lato" panose="020F0502020204030203" pitchFamily="34" charset="-18"/>
              </a:rPr>
            </a:br>
            <a:r>
              <a:rPr lang="pl-PL" sz="3100" b="0" i="0" u="none" strike="noStrike" baseline="0" dirty="0">
                <a:solidFill>
                  <a:srgbClr val="000000"/>
                </a:solidFill>
                <a:latin typeface="Lato" panose="020F0502020204030203" pitchFamily="34" charset="-18"/>
              </a:rPr>
              <a:t> </a:t>
            </a:r>
            <a:r>
              <a:rPr lang="pl-PL" sz="3100" u="sng" dirty="0">
                <a:solidFill>
                  <a:srgbClr val="0563C1"/>
                </a:solidFill>
                <a:effectLst/>
                <a:latin typeface="Lato" panose="020F0502020204030203" pitchFamily="34" charset="-18"/>
                <a:ea typeface="Calibri" panose="020F0502020204030204" pitchFamily="34" charset="0"/>
                <a:hlinkClick r:id="rId4"/>
              </a:rPr>
              <a:t>https://hadea.ec.europa.eu/index_en</a:t>
            </a:r>
            <a:r>
              <a:rPr lang="pl-PL" sz="3100" dirty="0">
                <a:effectLst/>
                <a:latin typeface="Lato" panose="020F0502020204030203" pitchFamily="34" charset="-18"/>
                <a:ea typeface="Calibri" panose="020F0502020204030204" pitchFamily="34" charset="0"/>
              </a:rPr>
              <a:t> </a:t>
            </a:r>
            <a:br>
              <a:rPr lang="pl-PL" sz="1800" dirty="0">
                <a:effectLst/>
                <a:latin typeface="Calibri" panose="020F0502020204030204" pitchFamily="34" charset="0"/>
                <a:ea typeface="Calibri" panose="020F0502020204030204" pitchFamily="34" charset="0"/>
              </a:rPr>
            </a:br>
            <a:endParaRPr lang="pl-PL" sz="2800" b="1" dirty="0">
              <a:latin typeface="Lato" panose="020F0502020204030203" pitchFamily="34" charset="-18"/>
            </a:endParaRPr>
          </a:p>
        </p:txBody>
      </p:sp>
      <p:pic>
        <p:nvPicPr>
          <p:cNvPr id="8" name="Symbol zastępczy zawartości 7">
            <a:extLst>
              <a:ext uri="{FF2B5EF4-FFF2-40B4-BE49-F238E27FC236}">
                <a16:creationId xmlns:a16="http://schemas.microsoft.com/office/drawing/2014/main" id="{798209DA-6048-41DD-4B07-F28A96D3FDB6}"/>
              </a:ext>
            </a:extLst>
          </p:cNvPr>
          <p:cNvPicPr>
            <a:picLocks noGrp="1" noChangeAspect="1"/>
          </p:cNvPicPr>
          <p:nvPr>
            <p:ph idx="1"/>
          </p:nvPr>
        </p:nvPicPr>
        <p:blipFill>
          <a:blip r:embed="rId5"/>
          <a:stretch>
            <a:fillRect/>
          </a:stretch>
        </p:blipFill>
        <p:spPr>
          <a:xfrm>
            <a:off x="1015924" y="1938626"/>
            <a:ext cx="9273460" cy="4351338"/>
          </a:xfrm>
        </p:spPr>
      </p:pic>
    </p:spTree>
    <p:extLst>
      <p:ext uri="{BB962C8B-B14F-4D97-AF65-F5344CB8AC3E}">
        <p14:creationId xmlns:p14="http://schemas.microsoft.com/office/powerpoint/2010/main" val="3122701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pPr algn="ctr"/>
            <a:r>
              <a:rPr lang="pl-PL" sz="4000" b="1" dirty="0">
                <a:latin typeface="Lato" panose="020F0502020204030203" pitchFamily="34" charset="-18"/>
              </a:rPr>
              <a:t>Program UE dla Zdrowia</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marL="0" indent="0">
              <a:buNone/>
            </a:pPr>
            <a:endParaRPr lang="pl-PL" sz="2000" dirty="0">
              <a:latin typeface="Lato" panose="020F0502020204030203" pitchFamily="34" charset="-18"/>
            </a:endParaRPr>
          </a:p>
          <a:p>
            <a:pPr marL="0" indent="0" algn="ctr">
              <a:buNone/>
            </a:pPr>
            <a:r>
              <a:rPr lang="pl-PL" sz="3200" b="1" dirty="0">
                <a:latin typeface="Lato" panose="020F0502020204030203" pitchFamily="34" charset="-18"/>
              </a:rPr>
              <a:t>Zasady finansowania </a:t>
            </a:r>
          </a:p>
          <a:p>
            <a:pPr marL="0" indent="0">
              <a:buNone/>
            </a:pPr>
            <a:endParaRPr lang="pl-PL" sz="2400" dirty="0">
              <a:latin typeface="Lato" panose="020F0502020204030203" pitchFamily="34" charset="-18"/>
            </a:endParaRPr>
          </a:p>
          <a:p>
            <a:pPr marL="0" indent="0">
              <a:buNone/>
            </a:pPr>
            <a:r>
              <a:rPr lang="pl-PL" sz="2000" dirty="0">
                <a:latin typeface="Lato" panose="020F0502020204030203" pitchFamily="34" charset="-18"/>
              </a:rPr>
              <a:t>Prezentacja Klary </a:t>
            </a:r>
            <a:r>
              <a:rPr lang="pl-PL" sz="2000" dirty="0" err="1">
                <a:latin typeface="Lato" panose="020F0502020204030203" pitchFamily="34" charset="-18"/>
              </a:rPr>
              <a:t>Kasnyik</a:t>
            </a:r>
            <a:r>
              <a:rPr lang="pl-PL" sz="2000" dirty="0">
                <a:latin typeface="Lato" panose="020F0502020204030203" pitchFamily="34" charset="-18"/>
              </a:rPr>
              <a:t> z INFO DAY z 20 października 2021 r. dostępna na stronie MZ.</a:t>
            </a:r>
          </a:p>
          <a:p>
            <a:pPr marL="0" indent="0">
              <a:buNone/>
            </a:pPr>
            <a:r>
              <a:rPr lang="pl-PL" sz="2000" dirty="0">
                <a:latin typeface="Lato" panose="020F0502020204030203" pitchFamily="34" charset="-18"/>
              </a:rPr>
              <a:t>Najnowsze prezentacja Pani Klary </a:t>
            </a:r>
            <a:r>
              <a:rPr lang="pl-PL" sz="2000" dirty="0" err="1">
                <a:latin typeface="Lato" panose="020F0502020204030203" pitchFamily="34" charset="-18"/>
              </a:rPr>
              <a:t>Kasnyik</a:t>
            </a:r>
            <a:r>
              <a:rPr lang="pl-PL" sz="2000" dirty="0">
                <a:latin typeface="Lato" panose="020F0502020204030203" pitchFamily="34" charset="-18"/>
              </a:rPr>
              <a:t>: </a:t>
            </a:r>
          </a:p>
          <a:p>
            <a:pPr marL="0" indent="0">
              <a:buNone/>
            </a:pPr>
            <a:r>
              <a:rPr lang="pl-PL" sz="1600" dirty="0">
                <a:latin typeface="Lato" panose="020F0502020204030203" pitchFamily="34" charset="-18"/>
                <a:hlinkClick r:id="rId4"/>
              </a:rPr>
              <a:t>https://hadea.ec.europa.eu/system/files/2023-02/KK_Grant%20Management_EU4H_Webinar_2023.02.01.pdf</a:t>
            </a:r>
            <a:r>
              <a:rPr lang="pl-PL" sz="1600" dirty="0">
                <a:latin typeface="Lato" panose="020F0502020204030203" pitchFamily="34" charset="-18"/>
              </a:rPr>
              <a:t> </a:t>
            </a:r>
          </a:p>
          <a:p>
            <a:pPr marL="0" indent="0">
              <a:buNone/>
            </a:pPr>
            <a:endParaRPr lang="pl-PL" sz="2000" dirty="0">
              <a:latin typeface="Lato" panose="020F0502020204030203" pitchFamily="34" charset="-18"/>
            </a:endParaRPr>
          </a:p>
          <a:p>
            <a:pPr marL="0" indent="0">
              <a:buNone/>
            </a:pPr>
            <a:r>
              <a:rPr lang="pl-PL" sz="2000" dirty="0">
                <a:latin typeface="Lato" panose="020F0502020204030203" pitchFamily="34" charset="-18"/>
              </a:rPr>
              <a:t>Baza danych poprzednio sfinansowanych projektów</a:t>
            </a:r>
          </a:p>
          <a:p>
            <a:pPr marL="0" indent="0">
              <a:buNone/>
            </a:pPr>
            <a:r>
              <a:rPr lang="pl-PL" sz="2000" dirty="0">
                <a:latin typeface="Lato" panose="020F0502020204030203" pitchFamily="34" charset="-18"/>
              </a:rPr>
              <a:t> </a:t>
            </a:r>
            <a:r>
              <a:rPr lang="pl-PL" sz="2000" dirty="0">
                <a:latin typeface="Lato" panose="020F0502020204030203" pitchFamily="34" charset="-18"/>
                <a:hlinkClick r:id="rId5"/>
              </a:rPr>
              <a:t>https://webgate.ec.europa.eu/chafea_pdb/health/</a:t>
            </a:r>
            <a:r>
              <a:rPr lang="pl-PL" sz="2000" dirty="0">
                <a:latin typeface="Lato" panose="020F0502020204030203" pitchFamily="34" charset="-18"/>
              </a:rPr>
              <a:t> </a:t>
            </a:r>
          </a:p>
          <a:p>
            <a:pPr marL="0" indent="0">
              <a:buNone/>
            </a:pPr>
            <a:endParaRPr lang="pl-PL" sz="2000" dirty="0">
              <a:latin typeface="Lato" panose="020F0502020204030203" pitchFamily="34" charset="-18"/>
            </a:endParaRPr>
          </a:p>
        </p:txBody>
      </p:sp>
    </p:spTree>
    <p:extLst>
      <p:ext uri="{BB962C8B-B14F-4D97-AF65-F5344CB8AC3E}">
        <p14:creationId xmlns:p14="http://schemas.microsoft.com/office/powerpoint/2010/main" val="63912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6"/>
            <a:ext cx="8819508" cy="937202"/>
          </a:xfrm>
        </p:spPr>
        <p:txBody>
          <a:bodyPr>
            <a:normAutofit/>
          </a:bodyPr>
          <a:lstStyle/>
          <a:p>
            <a:pPr algn="ctr"/>
            <a:r>
              <a:rPr lang="pl-PL" sz="3200" b="1" dirty="0">
                <a:latin typeface="Lato" panose="020F0502020204030203" pitchFamily="34" charset="-18"/>
              </a:rPr>
              <a:t>Potwierdzenie finansowania ze środków UE</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1302328"/>
            <a:ext cx="10515600" cy="4874635"/>
          </a:xfrm>
        </p:spPr>
        <p:txBody>
          <a:bodyPr>
            <a:normAutofit fontScale="85000" lnSpcReduction="20000"/>
          </a:bodyPr>
          <a:lstStyle/>
          <a:p>
            <a:pPr marL="0" indent="0">
              <a:buNone/>
            </a:pPr>
            <a:endParaRPr lang="pl-PL" sz="2000" dirty="0">
              <a:latin typeface="Lato" panose="020F0502020204030203" pitchFamily="34" charset="-18"/>
            </a:endParaRPr>
          </a:p>
          <a:p>
            <a:pPr>
              <a:lnSpc>
                <a:spcPct val="150000"/>
              </a:lnSpc>
              <a:buFont typeface="Wingdings" panose="05000000000000000000" pitchFamily="2" charset="2"/>
              <a:buChar char="q"/>
            </a:pPr>
            <a:r>
              <a:rPr lang="pl-PL" sz="1900" dirty="0">
                <a:latin typeface="Lato" panose="020F0502020204030203" pitchFamily="34" charset="-18"/>
              </a:rPr>
              <a:t>Działania w zakresie komunikacji i rozpowszechnia informacji muszą:</a:t>
            </a:r>
          </a:p>
          <a:p>
            <a:pPr lvl="1">
              <a:lnSpc>
                <a:spcPct val="150000"/>
              </a:lnSpc>
              <a:buFont typeface="Courier New" panose="02070309020205020404" pitchFamily="49" charset="0"/>
              <a:buChar char="o"/>
            </a:pPr>
            <a:r>
              <a:rPr lang="pl-PL" sz="1900" dirty="0">
                <a:latin typeface="Lato" panose="020F0502020204030203" pitchFamily="34" charset="-18"/>
              </a:rPr>
              <a:t>potwierdzać uzyskanie wsparcia z UE</a:t>
            </a:r>
          </a:p>
          <a:p>
            <a:pPr lvl="1">
              <a:lnSpc>
                <a:spcPct val="150000"/>
              </a:lnSpc>
              <a:buFont typeface="Courier New" panose="02070309020205020404" pitchFamily="49" charset="0"/>
              <a:buChar char="o"/>
            </a:pPr>
            <a:r>
              <a:rPr lang="pl-PL" sz="1900" dirty="0">
                <a:latin typeface="Lato" panose="020F0502020204030203" pitchFamily="34" charset="-18"/>
              </a:rPr>
              <a:t>wyeksponować flagę UE i zawierać oświadczenie o finansowaniu</a:t>
            </a:r>
          </a:p>
          <a:p>
            <a:pPr>
              <a:lnSpc>
                <a:spcPct val="150000"/>
              </a:lnSpc>
              <a:buFont typeface="Wingdings" panose="05000000000000000000" pitchFamily="2" charset="2"/>
              <a:buChar char="q"/>
            </a:pPr>
            <a:r>
              <a:rPr lang="pl-PL" sz="1900" dirty="0">
                <a:latin typeface="Lato" panose="020F0502020204030203" pitchFamily="34" charset="-18"/>
              </a:rPr>
              <a:t> Oprócz flagi nie można stosować żadnych innych elementów</a:t>
            </a:r>
          </a:p>
          <a:p>
            <a:pPr marL="0" indent="0">
              <a:lnSpc>
                <a:spcPct val="150000"/>
              </a:lnSpc>
              <a:buNone/>
            </a:pPr>
            <a:r>
              <a:rPr lang="pl-PL" sz="1900" dirty="0">
                <a:latin typeface="Lato" panose="020F0502020204030203" pitchFamily="34" charset="-18"/>
              </a:rPr>
              <a:t>      identyfikacji wizualnej ani logo w celu podkreślenia wsparcia z UE</a:t>
            </a:r>
          </a:p>
          <a:p>
            <a:pPr marL="0" indent="0">
              <a:buNone/>
            </a:pPr>
            <a:endParaRPr lang="pl-PL" sz="2000" dirty="0">
              <a:latin typeface="Lato" panose="020F0502020204030203" pitchFamily="34" charset="-18"/>
            </a:endParaRPr>
          </a:p>
          <a:p>
            <a:pPr marL="0" indent="0" algn="ctr">
              <a:buNone/>
            </a:pPr>
            <a:endParaRPr lang="pl-PL" sz="2000" dirty="0">
              <a:latin typeface="Lato" panose="020F0502020204030203" pitchFamily="34" charset="-18"/>
            </a:endParaRPr>
          </a:p>
          <a:p>
            <a:pPr marL="0" indent="0">
              <a:buNone/>
            </a:pPr>
            <a:endParaRPr lang="pl-PL" sz="1600" dirty="0">
              <a:latin typeface="Lato" panose="020F0502020204030203" pitchFamily="34" charset="-18"/>
            </a:endParaRPr>
          </a:p>
          <a:p>
            <a:pPr marL="0" indent="0">
              <a:buNone/>
            </a:pPr>
            <a:endParaRPr lang="pl-PL" sz="2000" dirty="0">
              <a:latin typeface="Lato" panose="020F0502020204030203" pitchFamily="34" charset="-18"/>
            </a:endParaRPr>
          </a:p>
          <a:p>
            <a:pPr marL="0" indent="0">
              <a:buNone/>
            </a:pPr>
            <a:endParaRPr lang="pl-PL" sz="2000" dirty="0">
              <a:latin typeface="Lato" panose="020F0502020204030203" pitchFamily="34" charset="-18"/>
            </a:endParaRPr>
          </a:p>
          <a:p>
            <a:pPr marL="0" indent="0">
              <a:buNone/>
            </a:pPr>
            <a:endParaRPr lang="pl-PL" sz="2000" dirty="0">
              <a:latin typeface="Lato" panose="020F0502020204030203" pitchFamily="34" charset="-18"/>
            </a:endParaRPr>
          </a:p>
          <a:p>
            <a:pPr marL="0" indent="0">
              <a:buNone/>
            </a:pPr>
            <a:r>
              <a:rPr lang="pl-PL" sz="2000" dirty="0">
                <a:latin typeface="Lato" panose="020F0502020204030203" pitchFamily="34" charset="-18"/>
              </a:rPr>
              <a:t>Flaga dostępna jest pod adresem:</a:t>
            </a:r>
          </a:p>
          <a:p>
            <a:pPr marL="0" indent="0">
              <a:buNone/>
            </a:pPr>
            <a:r>
              <a:rPr lang="pl-PL" sz="2000" dirty="0">
                <a:latin typeface="Lato" panose="020F0502020204030203" pitchFamily="34" charset="-18"/>
                <a:hlinkClick r:id="rId4"/>
              </a:rPr>
              <a:t>https://european-union.europa.eu/principles-countries-history/symbols/european-flag_en</a:t>
            </a:r>
            <a:r>
              <a:rPr lang="pl-PL" sz="2000" dirty="0">
                <a:latin typeface="Lato" panose="020F0502020204030203" pitchFamily="34" charset="-18"/>
              </a:rPr>
              <a:t> </a:t>
            </a:r>
          </a:p>
        </p:txBody>
      </p:sp>
      <p:pic>
        <p:nvPicPr>
          <p:cNvPr id="6" name="Obraz 5">
            <a:extLst>
              <a:ext uri="{FF2B5EF4-FFF2-40B4-BE49-F238E27FC236}">
                <a16:creationId xmlns:a16="http://schemas.microsoft.com/office/drawing/2014/main" id="{EF9DC04E-9620-15BC-FEF5-AAF333F33A1F}"/>
              </a:ext>
            </a:extLst>
          </p:cNvPr>
          <p:cNvPicPr>
            <a:picLocks noChangeAspect="1"/>
          </p:cNvPicPr>
          <p:nvPr/>
        </p:nvPicPr>
        <p:blipFill>
          <a:blip r:embed="rId5"/>
          <a:stretch>
            <a:fillRect/>
          </a:stretch>
        </p:blipFill>
        <p:spPr>
          <a:xfrm>
            <a:off x="7369537" y="1473487"/>
            <a:ext cx="4118735" cy="3709129"/>
          </a:xfrm>
          <a:prstGeom prst="rect">
            <a:avLst/>
          </a:prstGeom>
        </p:spPr>
      </p:pic>
      <p:pic>
        <p:nvPicPr>
          <p:cNvPr id="10" name="Obraz 9">
            <a:extLst>
              <a:ext uri="{FF2B5EF4-FFF2-40B4-BE49-F238E27FC236}">
                <a16:creationId xmlns:a16="http://schemas.microsoft.com/office/drawing/2014/main" id="{15B024B1-AA20-876A-EB01-45ADD7C09BDF}"/>
              </a:ext>
            </a:extLst>
          </p:cNvPr>
          <p:cNvPicPr>
            <a:picLocks noChangeAspect="1"/>
          </p:cNvPicPr>
          <p:nvPr/>
        </p:nvPicPr>
        <p:blipFill>
          <a:blip r:embed="rId6"/>
          <a:stretch>
            <a:fillRect/>
          </a:stretch>
        </p:blipFill>
        <p:spPr>
          <a:xfrm>
            <a:off x="2282690" y="3739645"/>
            <a:ext cx="2539774" cy="1235533"/>
          </a:xfrm>
          <a:prstGeom prst="rect">
            <a:avLst/>
          </a:prstGeom>
        </p:spPr>
      </p:pic>
    </p:spTree>
    <p:extLst>
      <p:ext uri="{BB962C8B-B14F-4D97-AF65-F5344CB8AC3E}">
        <p14:creationId xmlns:p14="http://schemas.microsoft.com/office/powerpoint/2010/main" val="3264832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1654138"/>
            <a:ext cx="8829782" cy="1523401"/>
          </a:xfrm>
        </p:spPr>
        <p:txBody>
          <a:bodyPr>
            <a:normAutofit/>
          </a:bodyPr>
          <a:lstStyle/>
          <a:p>
            <a:pPr algn="ctr"/>
            <a:r>
              <a:rPr lang="pl-PL" sz="4000" b="1" dirty="0">
                <a:latin typeface="Lato" panose="020F0502020204030203" pitchFamily="34" charset="-18"/>
              </a:rPr>
              <a:t>Dziękujemy za uwagę</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548640" y="3429000"/>
            <a:ext cx="9119342" cy="2252609"/>
          </a:xfrm>
        </p:spPr>
        <p:txBody>
          <a:bodyPr>
            <a:normAutofit/>
          </a:bodyPr>
          <a:lstStyle/>
          <a:p>
            <a:pPr marL="0" indent="0" algn="ctr">
              <a:buNone/>
            </a:pPr>
            <a:endParaRPr lang="pl-PL" sz="2000" u="sng" dirty="0">
              <a:latin typeface="Lato" panose="020F0502020204030203" pitchFamily="34" charset="-18"/>
              <a:hlinkClick r:id="rId4">
                <a:extLst>
                  <a:ext uri="{A12FA001-AC4F-418D-AE19-62706E023703}">
                    <ahyp:hlinkClr xmlns:ahyp="http://schemas.microsoft.com/office/drawing/2018/hyperlinkcolor" val="tx"/>
                  </a:ext>
                </a:extLst>
              </a:hlinkClick>
            </a:endParaRPr>
          </a:p>
          <a:p>
            <a:pPr marL="0" indent="0" algn="ctr">
              <a:buNone/>
            </a:pPr>
            <a:r>
              <a:rPr lang="pl-PL" sz="2000" dirty="0">
                <a:latin typeface="Lato" panose="020F0502020204030203" pitchFamily="34" charset="-18"/>
              </a:rPr>
              <a:t>Email: </a:t>
            </a:r>
            <a:r>
              <a:rPr lang="pl-PL" sz="2000" dirty="0">
                <a:latin typeface="Lato" panose="020F0502020204030203" pitchFamily="34" charset="-18"/>
                <a:hlinkClick r:id="rId5"/>
              </a:rPr>
              <a:t>PLNFP4Health@mz.gov.pl</a:t>
            </a:r>
            <a:r>
              <a:rPr lang="pl-PL" sz="2000" dirty="0">
                <a:latin typeface="Lato" panose="020F0502020204030203" pitchFamily="34" charset="-18"/>
              </a:rPr>
              <a:t> </a:t>
            </a:r>
          </a:p>
          <a:p>
            <a:pPr marL="0" indent="0" algn="ctr">
              <a:buNone/>
            </a:pPr>
            <a:endParaRPr lang="pl-PL" sz="2000" dirty="0">
              <a:solidFill>
                <a:srgbClr val="0563C1"/>
              </a:solidFill>
              <a:latin typeface="Lato" panose="020F0502020204030203" pitchFamily="34" charset="-18"/>
              <a:hlinkClick r:id="rId4">
                <a:extLst>
                  <a:ext uri="{A12FA001-AC4F-418D-AE19-62706E023703}">
                    <ahyp:hlinkClr xmlns:ahyp="http://schemas.microsoft.com/office/drawing/2018/hyperlinkcolor" val="tx"/>
                  </a:ext>
                </a:extLst>
              </a:hlinkClick>
            </a:endParaRPr>
          </a:p>
          <a:p>
            <a:pPr marL="0" indent="0" algn="ctr">
              <a:buNone/>
            </a:pPr>
            <a:r>
              <a:rPr lang="pl-PL" sz="2000" dirty="0">
                <a:solidFill>
                  <a:srgbClr val="0563C1"/>
                </a:solidFill>
                <a:latin typeface="Lato" panose="020F0502020204030203" pitchFamily="34" charset="-18"/>
                <a:hlinkClick r:id="rId4">
                  <a:extLst>
                    <a:ext uri="{A12FA001-AC4F-418D-AE19-62706E023703}">
                      <ahyp:hlinkClr xmlns:ahyp="http://schemas.microsoft.com/office/drawing/2018/hyperlinkcolor" val="tx"/>
                    </a:ext>
                  </a:extLst>
                </a:hlinkClick>
              </a:rPr>
              <a:t>https://www.gov.pl/web/zdrowie/programy-unii-w-dziedzinie-zdrowia</a:t>
            </a:r>
            <a:r>
              <a:rPr lang="pl-PL" sz="2000" dirty="0">
                <a:latin typeface="Lato" panose="020F0502020204030203" pitchFamily="34" charset="-18"/>
              </a:rPr>
              <a:t> </a:t>
            </a:r>
          </a:p>
          <a:p>
            <a:pPr marL="0" indent="0" algn="ctr">
              <a:buNone/>
            </a:pPr>
            <a:endParaRPr lang="pl-PL" sz="2000" dirty="0">
              <a:latin typeface="Lato" panose="020F0502020204030203" pitchFamily="34" charset="-18"/>
            </a:endParaRPr>
          </a:p>
        </p:txBody>
      </p:sp>
    </p:spTree>
    <p:extLst>
      <p:ext uri="{BB962C8B-B14F-4D97-AF65-F5344CB8AC3E}">
        <p14:creationId xmlns:p14="http://schemas.microsoft.com/office/powerpoint/2010/main" val="250873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pPr algn="ctr"/>
            <a:r>
              <a:rPr lang="pl-PL" sz="4000" b="1" dirty="0">
                <a:latin typeface="Lato" panose="020F0502020204030203" pitchFamily="34" charset="-18"/>
              </a:rPr>
              <a:t>4 Cele ogólne (Artykuł 3)</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marL="514350" indent="-514350">
              <a:lnSpc>
                <a:spcPct val="150000"/>
              </a:lnSpc>
              <a:buAutoNum type="arabicPeriod"/>
            </a:pPr>
            <a:r>
              <a:rPr lang="pl-PL" dirty="0">
                <a:latin typeface="Lato" panose="020F0502020204030203" pitchFamily="34" charset="-18"/>
              </a:rPr>
              <a:t>Poprawa i wspieranie zdrowia.</a:t>
            </a:r>
          </a:p>
          <a:p>
            <a:pPr marL="514350" indent="-514350">
              <a:lnSpc>
                <a:spcPct val="150000"/>
              </a:lnSpc>
              <a:buAutoNum type="arabicPeriod"/>
            </a:pPr>
            <a:r>
              <a:rPr lang="pl-PL" dirty="0">
                <a:latin typeface="Lato" panose="020F0502020204030203" pitchFamily="34" charset="-18"/>
              </a:rPr>
              <a:t>Ochrona ludzi.</a:t>
            </a:r>
          </a:p>
          <a:p>
            <a:pPr marL="514350" indent="-514350">
              <a:lnSpc>
                <a:spcPct val="150000"/>
              </a:lnSpc>
              <a:buAutoNum type="arabicPeriod"/>
            </a:pPr>
            <a:r>
              <a:rPr lang="pl-PL" dirty="0">
                <a:latin typeface="Lato" panose="020F0502020204030203" pitchFamily="34" charset="-18"/>
              </a:rPr>
              <a:t>Dostęp do produktów leczniczych, wyrobów medycznych</a:t>
            </a:r>
            <a:br>
              <a:rPr lang="pl-PL" dirty="0">
                <a:latin typeface="Lato" panose="020F0502020204030203" pitchFamily="34" charset="-18"/>
              </a:rPr>
            </a:br>
            <a:r>
              <a:rPr lang="pl-PL" dirty="0">
                <a:latin typeface="Lato" panose="020F0502020204030203" pitchFamily="34" charset="-18"/>
              </a:rPr>
              <a:t>i produktów niezbędnych w sytuacji kryzysowej.</a:t>
            </a:r>
          </a:p>
          <a:p>
            <a:pPr marL="514350" indent="-514350">
              <a:lnSpc>
                <a:spcPct val="150000"/>
              </a:lnSpc>
              <a:buAutoNum type="arabicPeriod"/>
            </a:pPr>
            <a:r>
              <a:rPr lang="pl-PL" dirty="0">
                <a:latin typeface="Lato" panose="020F0502020204030203" pitchFamily="34" charset="-18"/>
              </a:rPr>
              <a:t>Udoskonalenie systemów ochrony zdrowia.</a:t>
            </a:r>
          </a:p>
        </p:txBody>
      </p:sp>
    </p:spTree>
    <p:extLst>
      <p:ext uri="{BB962C8B-B14F-4D97-AF65-F5344CB8AC3E}">
        <p14:creationId xmlns:p14="http://schemas.microsoft.com/office/powerpoint/2010/main" val="36340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926465"/>
          </a:xfrm>
        </p:spPr>
        <p:txBody>
          <a:bodyPr>
            <a:normAutofit/>
          </a:bodyPr>
          <a:lstStyle/>
          <a:p>
            <a:pPr algn="ctr"/>
            <a:r>
              <a:rPr lang="pl-PL" sz="4000" b="1" dirty="0">
                <a:latin typeface="Lato" panose="020F0502020204030203" pitchFamily="34" charset="-18"/>
              </a:rPr>
              <a:t>10 Celów szczegółowych (Artykuł 4)</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p:txBody>
          <a:bodyPr>
            <a:normAutofit/>
          </a:bodyPr>
          <a:lstStyle/>
          <a:p>
            <a:pPr marL="0" indent="0">
              <a:buNone/>
            </a:pPr>
            <a:endParaRPr lang="pl-PL" sz="2000" dirty="0">
              <a:latin typeface="Lato" panose="020F0502020204030203" pitchFamily="34" charset="-18"/>
            </a:endParaRPr>
          </a:p>
          <a:p>
            <a:pPr marL="0" indent="0">
              <a:buNone/>
            </a:pPr>
            <a:endParaRPr lang="pl-PL" sz="2000" dirty="0">
              <a:latin typeface="Lato" panose="020F0502020204030203" pitchFamily="34" charset="-18"/>
            </a:endParaRPr>
          </a:p>
          <a:p>
            <a:pPr marL="0" indent="0">
              <a:buNone/>
            </a:pPr>
            <a:endParaRPr lang="pl-PL" sz="2000" dirty="0">
              <a:latin typeface="Lato" panose="020F0502020204030203" pitchFamily="34" charset="-18"/>
            </a:endParaRPr>
          </a:p>
        </p:txBody>
      </p:sp>
      <p:pic>
        <p:nvPicPr>
          <p:cNvPr id="10" name="Obraz 9">
            <a:extLst>
              <a:ext uri="{FF2B5EF4-FFF2-40B4-BE49-F238E27FC236}">
                <a16:creationId xmlns:a16="http://schemas.microsoft.com/office/drawing/2014/main" id="{811BB7F2-65F2-BFD4-57E3-CDECDDCB7533}"/>
              </a:ext>
            </a:extLst>
          </p:cNvPr>
          <p:cNvPicPr>
            <a:picLocks noChangeAspect="1"/>
          </p:cNvPicPr>
          <p:nvPr/>
        </p:nvPicPr>
        <p:blipFill>
          <a:blip r:embed="rId4"/>
          <a:stretch>
            <a:fillRect/>
          </a:stretch>
        </p:blipFill>
        <p:spPr>
          <a:xfrm>
            <a:off x="925830" y="1440180"/>
            <a:ext cx="10595610" cy="5160359"/>
          </a:xfrm>
          <a:prstGeom prst="rect">
            <a:avLst/>
          </a:prstGeom>
        </p:spPr>
      </p:pic>
    </p:spTree>
    <p:extLst>
      <p:ext uri="{BB962C8B-B14F-4D97-AF65-F5344CB8AC3E}">
        <p14:creationId xmlns:p14="http://schemas.microsoft.com/office/powerpoint/2010/main" val="74822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r>
              <a:rPr lang="pl-PL" sz="2700" b="1" dirty="0">
                <a:latin typeface="Lato" panose="020F0502020204030203" pitchFamily="34" charset="-18"/>
              </a:rPr>
              <a:t>Program UE dla Zdrowia – roczne programy pracy: proces</a:t>
            </a:r>
          </a:p>
        </p:txBody>
      </p:sp>
      <p:pic>
        <p:nvPicPr>
          <p:cNvPr id="6" name="Symbol zastępczy zawartości 5">
            <a:extLst>
              <a:ext uri="{FF2B5EF4-FFF2-40B4-BE49-F238E27FC236}">
                <a16:creationId xmlns:a16="http://schemas.microsoft.com/office/drawing/2014/main" id="{EFBFB209-487D-342F-C2A8-0AB028A048EE}"/>
              </a:ext>
            </a:extLst>
          </p:cNvPr>
          <p:cNvPicPr>
            <a:picLocks noGrp="1" noChangeAspect="1"/>
          </p:cNvPicPr>
          <p:nvPr>
            <p:ph idx="1"/>
          </p:nvPr>
        </p:nvPicPr>
        <p:blipFill rotWithShape="1">
          <a:blip r:embed="rId4"/>
          <a:srcRect t="1433" b="1433"/>
          <a:stretch/>
        </p:blipFill>
        <p:spPr>
          <a:xfrm>
            <a:off x="302990" y="1601798"/>
            <a:ext cx="11586020" cy="4891077"/>
          </a:xfrm>
        </p:spPr>
      </p:pic>
    </p:spTree>
    <p:extLst>
      <p:ext uri="{BB962C8B-B14F-4D97-AF65-F5344CB8AC3E}">
        <p14:creationId xmlns:p14="http://schemas.microsoft.com/office/powerpoint/2010/main" val="157922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325563"/>
          </a:xfrm>
        </p:spPr>
        <p:txBody>
          <a:bodyPr>
            <a:normAutofit/>
          </a:bodyPr>
          <a:lstStyle/>
          <a:p>
            <a:pPr algn="ctr"/>
            <a:r>
              <a:rPr lang="pl-PL" sz="4000" b="1" dirty="0">
                <a:latin typeface="Lato" panose="020F0502020204030203" pitchFamily="34" charset="-18"/>
              </a:rPr>
              <a:t>Roczne Programy Prac</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2228849"/>
            <a:ext cx="10515600" cy="3948113"/>
          </a:xfrm>
        </p:spPr>
        <p:txBody>
          <a:bodyPr>
            <a:normAutofit fontScale="62500" lnSpcReduction="20000"/>
          </a:bodyPr>
          <a:lstStyle/>
          <a:p>
            <a:pPr marL="0" indent="0" algn="ctr">
              <a:lnSpc>
                <a:spcPct val="150000"/>
              </a:lnSpc>
              <a:buNone/>
            </a:pPr>
            <a:r>
              <a:rPr lang="pl-PL" sz="4000" dirty="0">
                <a:latin typeface="Lato" panose="020F0502020204030203" pitchFamily="34" charset="-18"/>
              </a:rPr>
              <a:t>Program Pracy na 2023 r.</a:t>
            </a:r>
          </a:p>
          <a:p>
            <a:pPr marL="0" indent="0">
              <a:lnSpc>
                <a:spcPct val="150000"/>
              </a:lnSpc>
              <a:buNone/>
            </a:pPr>
            <a:r>
              <a:rPr lang="pl-PL" sz="3500" dirty="0">
                <a:latin typeface="Lato" panose="020F0502020204030203" pitchFamily="34" charset="-18"/>
                <a:hlinkClick r:id="rId4"/>
              </a:rPr>
              <a:t>https://health.ec.europa.eu/system/files/2022-11/wp2023_annex_en.pdf</a:t>
            </a:r>
            <a:r>
              <a:rPr lang="pl-PL" sz="3500" dirty="0">
                <a:latin typeface="Lato" panose="020F0502020204030203" pitchFamily="34" charset="-18"/>
              </a:rPr>
              <a:t> </a:t>
            </a:r>
          </a:p>
          <a:p>
            <a:pPr marL="0" indent="0" algn="ctr">
              <a:lnSpc>
                <a:spcPct val="150000"/>
              </a:lnSpc>
              <a:buNone/>
            </a:pPr>
            <a:r>
              <a:rPr lang="pl-PL" sz="4000" dirty="0">
                <a:latin typeface="Lato" panose="020F0502020204030203" pitchFamily="34" charset="-18"/>
              </a:rPr>
              <a:t>Program Pracy na 2022 r.</a:t>
            </a:r>
          </a:p>
          <a:p>
            <a:pPr marL="0" indent="0">
              <a:lnSpc>
                <a:spcPct val="150000"/>
              </a:lnSpc>
              <a:buNone/>
            </a:pPr>
            <a:r>
              <a:rPr lang="pl-PL" sz="3500" dirty="0">
                <a:latin typeface="Lato" panose="020F0502020204030203" pitchFamily="34" charset="-18"/>
                <a:hlinkClick r:id="rId5"/>
              </a:rPr>
              <a:t>https://health.ec.europa.eu/system/files/2022-07/com_2022-5436_annex2_en.pdf</a:t>
            </a:r>
            <a:r>
              <a:rPr lang="pl-PL" sz="3500" dirty="0">
                <a:latin typeface="Lato" panose="020F0502020204030203" pitchFamily="34" charset="-18"/>
              </a:rPr>
              <a:t> </a:t>
            </a:r>
          </a:p>
          <a:p>
            <a:pPr marL="0" indent="0" algn="ctr">
              <a:lnSpc>
                <a:spcPct val="150000"/>
              </a:lnSpc>
              <a:buNone/>
            </a:pPr>
            <a:r>
              <a:rPr lang="pl-PL" sz="4000" dirty="0">
                <a:latin typeface="Lato" panose="020F0502020204030203" pitchFamily="34" charset="-18"/>
              </a:rPr>
              <a:t>Program Pracy na 2021 r.</a:t>
            </a:r>
          </a:p>
          <a:p>
            <a:pPr marL="0" indent="0">
              <a:lnSpc>
                <a:spcPct val="150000"/>
              </a:lnSpc>
              <a:buNone/>
            </a:pPr>
            <a:r>
              <a:rPr lang="pl-PL" sz="3500" dirty="0">
                <a:latin typeface="Lato" panose="020F0502020204030203" pitchFamily="34" charset="-18"/>
                <a:hlinkClick r:id="rId6"/>
              </a:rPr>
              <a:t>https://health.ec.europa.eu/system/files/2022-07/com_2022-5436_annex1_en.pdf</a:t>
            </a:r>
            <a:r>
              <a:rPr lang="pl-PL" sz="3500" dirty="0">
                <a:latin typeface="Lato" panose="020F0502020204030203" pitchFamily="34" charset="-18"/>
              </a:rPr>
              <a:t> </a:t>
            </a:r>
            <a:endParaRPr lang="pl-PL" sz="4000" dirty="0">
              <a:latin typeface="Lato" panose="020F0502020204030203" pitchFamily="34" charset="-18"/>
            </a:endParaRPr>
          </a:p>
          <a:p>
            <a:pPr marL="0" indent="0">
              <a:lnSpc>
                <a:spcPct val="150000"/>
              </a:lnSpc>
              <a:buNone/>
            </a:pPr>
            <a:endParaRPr lang="pl-PL" sz="4000" dirty="0">
              <a:latin typeface="Lato" panose="020F0502020204030203" pitchFamily="34" charset="-18"/>
            </a:endParaRPr>
          </a:p>
          <a:p>
            <a:pPr marL="0" indent="0">
              <a:buNone/>
            </a:pPr>
            <a:endParaRPr lang="pl-PL" sz="4000" dirty="0">
              <a:latin typeface="Lato" panose="020F0502020204030203" pitchFamily="34" charset="-18"/>
            </a:endParaRPr>
          </a:p>
          <a:p>
            <a:pPr marL="0" indent="0">
              <a:buNone/>
            </a:pPr>
            <a:endParaRPr lang="pl-PL" sz="4000" dirty="0">
              <a:latin typeface="Lato" panose="020F0502020204030203" pitchFamily="34" charset="-18"/>
            </a:endParaRPr>
          </a:p>
        </p:txBody>
      </p:sp>
    </p:spTree>
    <p:extLst>
      <p:ext uri="{BB962C8B-B14F-4D97-AF65-F5344CB8AC3E}">
        <p14:creationId xmlns:p14="http://schemas.microsoft.com/office/powerpoint/2010/main" val="176434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68CAA1-FC0C-488F-9AAD-28951F25D572}"/>
              </a:ext>
            </a:extLst>
          </p:cNvPr>
          <p:cNvPicPr>
            <a:picLocks noChangeAspect="1"/>
          </p:cNvPicPr>
          <p:nvPr/>
        </p:nvPicPr>
        <p:blipFill rotWithShape="1">
          <a:blip r:embed="rId3"/>
          <a:srcRect t="19"/>
          <a:stretch/>
        </p:blipFill>
        <p:spPr>
          <a:xfrm>
            <a:off x="0" y="0"/>
            <a:ext cx="12192000" cy="6858000"/>
          </a:xfrm>
          <a:prstGeom prst="rect">
            <a:avLst/>
          </a:prstGeom>
        </p:spPr>
      </p:pic>
      <p:sp>
        <p:nvSpPr>
          <p:cNvPr id="2" name="Tytuł 1">
            <a:extLst>
              <a:ext uri="{FF2B5EF4-FFF2-40B4-BE49-F238E27FC236}">
                <a16:creationId xmlns:a16="http://schemas.microsoft.com/office/drawing/2014/main" id="{2F3B4AA3-2F91-A302-18B5-2F5D357A7323}"/>
              </a:ext>
            </a:extLst>
          </p:cNvPr>
          <p:cNvSpPr>
            <a:spLocks noGrp="1"/>
          </p:cNvSpPr>
          <p:nvPr>
            <p:ph type="title"/>
          </p:nvPr>
        </p:nvSpPr>
        <p:spPr>
          <a:xfrm>
            <a:off x="838200" y="365125"/>
            <a:ext cx="8819508" cy="1895190"/>
          </a:xfrm>
        </p:spPr>
        <p:txBody>
          <a:bodyPr>
            <a:normAutofit/>
          </a:bodyPr>
          <a:lstStyle/>
          <a:p>
            <a:r>
              <a:rPr lang="pl-PL" sz="3200" b="1" dirty="0">
                <a:latin typeface="Lato" panose="020F0502020204030203" pitchFamily="34" charset="-18"/>
              </a:rPr>
              <a:t>Działania w ramach Rocznych Programów Pracy podzielone są na 4 komponenty + Rak</a:t>
            </a:r>
          </a:p>
        </p:txBody>
      </p:sp>
      <p:sp>
        <p:nvSpPr>
          <p:cNvPr id="4" name="Symbol zastępczy zawartości 3">
            <a:extLst>
              <a:ext uri="{FF2B5EF4-FFF2-40B4-BE49-F238E27FC236}">
                <a16:creationId xmlns:a16="http://schemas.microsoft.com/office/drawing/2014/main" id="{7112B5F1-1747-716A-9948-FA49F1B2FB01}"/>
              </a:ext>
            </a:extLst>
          </p:cNvPr>
          <p:cNvSpPr>
            <a:spLocks noGrp="1"/>
          </p:cNvSpPr>
          <p:nvPr>
            <p:ph idx="1"/>
          </p:nvPr>
        </p:nvSpPr>
        <p:spPr>
          <a:xfrm>
            <a:off x="838200" y="2034541"/>
            <a:ext cx="10515600" cy="4325162"/>
          </a:xfrm>
        </p:spPr>
        <p:txBody>
          <a:bodyPr>
            <a:normAutofit fontScale="92500" lnSpcReduction="10000"/>
          </a:bodyPr>
          <a:lstStyle/>
          <a:p>
            <a:pPr marL="457200" indent="-457200">
              <a:buFont typeface="+mj-lt"/>
              <a:buAutoNum type="arabicParenR"/>
            </a:pPr>
            <a:endParaRPr lang="pl-PL" sz="2000" dirty="0">
              <a:latin typeface="Lato" panose="020F0502020204030203" pitchFamily="34" charset="-18"/>
            </a:endParaRPr>
          </a:p>
          <a:p>
            <a:pPr marL="0" indent="0">
              <a:buNone/>
            </a:pPr>
            <a:endParaRPr lang="pl-PL" sz="2000" dirty="0">
              <a:latin typeface="Lato" panose="020F0502020204030203" pitchFamily="34" charset="-18"/>
            </a:endParaRPr>
          </a:p>
          <a:p>
            <a:pPr marL="457200" indent="-457200">
              <a:buFont typeface="+mj-lt"/>
              <a:buAutoNum type="arabicParenR"/>
            </a:pPr>
            <a:endParaRPr lang="pl-PL" sz="2000" dirty="0">
              <a:latin typeface="Lato" panose="020F0502020204030203" pitchFamily="34" charset="-18"/>
            </a:endParaRPr>
          </a:p>
          <a:p>
            <a:pPr marL="457200" indent="-457200">
              <a:buFont typeface="+mj-lt"/>
              <a:buAutoNum type="arabicParenR"/>
            </a:pPr>
            <a:endParaRPr lang="pl-PL" sz="2000" dirty="0">
              <a:latin typeface="Lato" panose="020F0502020204030203" pitchFamily="34" charset="-18"/>
            </a:endParaRPr>
          </a:p>
          <a:p>
            <a:pPr marL="457200" indent="-457200">
              <a:buFont typeface="+mj-lt"/>
              <a:buAutoNum type="arabicParenR"/>
            </a:pPr>
            <a:endParaRPr lang="pl-PL" sz="2000" dirty="0">
              <a:latin typeface="Lato" panose="020F0502020204030203" pitchFamily="34" charset="-18"/>
            </a:endParaRPr>
          </a:p>
          <a:p>
            <a:pPr marL="0" indent="0" algn="ctr">
              <a:buNone/>
            </a:pPr>
            <a:endParaRPr lang="pl-PL" sz="1300" dirty="0">
              <a:latin typeface="Lato" panose="020F0502020204030203" pitchFamily="34" charset="-18"/>
            </a:endParaRPr>
          </a:p>
          <a:p>
            <a:pPr marL="0" indent="0" algn="ctr">
              <a:buNone/>
            </a:pPr>
            <a:r>
              <a:rPr lang="pl-PL" sz="2200" dirty="0">
                <a:latin typeface="Lato" panose="020F0502020204030203" pitchFamily="34" charset="-18"/>
              </a:rPr>
              <a:t>RAK (CR)</a:t>
            </a:r>
          </a:p>
          <a:p>
            <a:pPr marL="0" indent="0" algn="ctr">
              <a:buNone/>
            </a:pPr>
            <a:endParaRPr lang="pl-PL" sz="800" dirty="0">
              <a:latin typeface="Lato" panose="020F0502020204030203" pitchFamily="34" charset="-18"/>
            </a:endParaRPr>
          </a:p>
          <a:p>
            <a:pPr marL="457200" indent="-457200">
              <a:buFont typeface="+mj-lt"/>
              <a:buAutoNum type="arabicParenR"/>
            </a:pPr>
            <a:r>
              <a:rPr lang="pl-PL" sz="2200" dirty="0">
                <a:latin typeface="Lato" panose="020F0502020204030203" pitchFamily="34" charset="-18"/>
              </a:rPr>
              <a:t>Gotowość na wypadek sytuacji kryzysowej (CP)</a:t>
            </a:r>
          </a:p>
          <a:p>
            <a:pPr marL="457200" indent="-457200">
              <a:buFont typeface="+mj-lt"/>
              <a:buAutoNum type="arabicParenR"/>
            </a:pPr>
            <a:r>
              <a:rPr lang="pl-PL" sz="2200" dirty="0">
                <a:latin typeface="Lato" panose="020F0502020204030203" pitchFamily="34" charset="-18"/>
              </a:rPr>
              <a:t>Promocja zdrowia i zapobieganie chorobom (DP)</a:t>
            </a:r>
          </a:p>
          <a:p>
            <a:pPr marL="457200" indent="-457200">
              <a:buFont typeface="+mj-lt"/>
              <a:buAutoNum type="arabicParenR"/>
            </a:pPr>
            <a:r>
              <a:rPr lang="pl-PL" sz="2200" dirty="0">
                <a:latin typeface="Lato" panose="020F0502020204030203" pitchFamily="34" charset="-18"/>
              </a:rPr>
              <a:t>Systemy opieki zdrowotnej i pracownicy służby zdrowia (HS)</a:t>
            </a:r>
          </a:p>
          <a:p>
            <a:pPr marL="457200" indent="-457200">
              <a:buFont typeface="+mj-lt"/>
              <a:buAutoNum type="arabicParenR"/>
            </a:pPr>
            <a:r>
              <a:rPr lang="pl-PL" sz="2200" dirty="0">
                <a:latin typeface="Lato" panose="020F0502020204030203" pitchFamily="34" charset="-18"/>
              </a:rPr>
              <a:t>Technologie cyfrowe (DI)</a:t>
            </a:r>
          </a:p>
          <a:p>
            <a:pPr marL="0" indent="0">
              <a:buNone/>
            </a:pPr>
            <a:endParaRPr lang="pl-PL" sz="2000" dirty="0">
              <a:latin typeface="Lato" panose="020F0502020204030203" pitchFamily="34" charset="-18"/>
            </a:endParaRPr>
          </a:p>
          <a:p>
            <a:pPr marL="0" indent="0">
              <a:buNone/>
            </a:pPr>
            <a:endParaRPr lang="pl-PL" sz="2000" dirty="0">
              <a:latin typeface="Lato" panose="020F0502020204030203" pitchFamily="34" charset="-18"/>
            </a:endParaRPr>
          </a:p>
          <a:p>
            <a:pPr marL="0" indent="0" algn="ctr">
              <a:buNone/>
            </a:pPr>
            <a:endParaRPr lang="pl-PL" sz="2000" dirty="0">
              <a:latin typeface="Lato" panose="020F0502020204030203" pitchFamily="34" charset="-18"/>
            </a:endParaRPr>
          </a:p>
        </p:txBody>
      </p:sp>
      <p:pic>
        <p:nvPicPr>
          <p:cNvPr id="13" name="Obraz 12">
            <a:extLst>
              <a:ext uri="{FF2B5EF4-FFF2-40B4-BE49-F238E27FC236}">
                <a16:creationId xmlns:a16="http://schemas.microsoft.com/office/drawing/2014/main" id="{E2206D77-3050-D629-4387-6CB5F9E58058}"/>
              </a:ext>
            </a:extLst>
          </p:cNvPr>
          <p:cNvPicPr>
            <a:picLocks noChangeAspect="1"/>
          </p:cNvPicPr>
          <p:nvPr/>
        </p:nvPicPr>
        <p:blipFill rotWithShape="1">
          <a:blip r:embed="rId4"/>
          <a:srcRect b="2811"/>
          <a:stretch/>
        </p:blipFill>
        <p:spPr>
          <a:xfrm>
            <a:off x="314325" y="1929481"/>
            <a:ext cx="11563350" cy="1944000"/>
          </a:xfrm>
          <a:prstGeom prst="rect">
            <a:avLst/>
          </a:prstGeom>
        </p:spPr>
      </p:pic>
    </p:spTree>
    <p:extLst>
      <p:ext uri="{BB962C8B-B14F-4D97-AF65-F5344CB8AC3E}">
        <p14:creationId xmlns:p14="http://schemas.microsoft.com/office/powerpoint/2010/main" val="173875937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3191</Words>
  <Application>Microsoft Office PowerPoint</Application>
  <PresentationFormat>Panoramiczny</PresentationFormat>
  <Paragraphs>312</Paragraphs>
  <Slides>45</Slides>
  <Notes>45</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45</vt:i4>
      </vt:variant>
    </vt:vector>
  </HeadingPairs>
  <TitlesOfParts>
    <vt:vector size="54" baseType="lpstr">
      <vt:lpstr>Arial</vt:lpstr>
      <vt:lpstr>Calibri</vt:lpstr>
      <vt:lpstr>Calibri Light</vt:lpstr>
      <vt:lpstr>Courier New</vt:lpstr>
      <vt:lpstr>Lato</vt:lpstr>
      <vt:lpstr>Symbol</vt:lpstr>
      <vt:lpstr>Times New Roman</vt:lpstr>
      <vt:lpstr>Wingdings</vt:lpstr>
      <vt:lpstr>Motyw pakietu Office</vt:lpstr>
      <vt:lpstr> </vt:lpstr>
      <vt:lpstr>Krajowy Dzień Informacyjny  Programu UE dla Zdrowia</vt:lpstr>
      <vt:lpstr>Krajowy Punkt Kontaktowy  Programu UE dla Zdrowia</vt:lpstr>
      <vt:lpstr>Program UE dla Zdrowia – wizja zdrowszej Unii Europejskiej</vt:lpstr>
      <vt:lpstr>4 Cele ogólne (Artykuł 3)</vt:lpstr>
      <vt:lpstr>10 Celów szczegółowych (Artykuł 4)</vt:lpstr>
      <vt:lpstr>Program UE dla Zdrowia – roczne programy pracy: proces</vt:lpstr>
      <vt:lpstr>Roczne Programy Prac</vt:lpstr>
      <vt:lpstr>Działania w ramach Rocznych Programów Pracy podzielone są na 4 komponenty + Rak</vt:lpstr>
      <vt:lpstr>Program UE dla Zdrowia</vt:lpstr>
      <vt:lpstr>Program UE dla Zdrowia dysponuje budżetem w wysokości 5,3 mld euro na lata 2021-2027</vt:lpstr>
      <vt:lpstr>Artykuł 8 ust. 3 i 4</vt:lpstr>
      <vt:lpstr>Artykuł 12 Działania kwalifikowalne  Do finansowania kwalifikują się wyłącznie działania realizujące cele wymienione w art. 3 i 4, w szczególności działania określone w załączniku I.</vt:lpstr>
      <vt:lpstr>Formy finansowania unijnego</vt:lpstr>
      <vt:lpstr>Nominowanie przez Ministra Zdrowia</vt:lpstr>
      <vt:lpstr>Nominowanie przez Ministra Zdrowia</vt:lpstr>
      <vt:lpstr>Wspólne działania – I Tura</vt:lpstr>
      <vt:lpstr>Wspólne działania – II Tura</vt:lpstr>
      <vt:lpstr>Wspólne działania – III Tura</vt:lpstr>
      <vt:lpstr>Wspólne działania – III Tura</vt:lpstr>
      <vt:lpstr>DIRECT GRANTS TO MEMBER STATES’ AUTHORITIES  (OTHER THAN JOINT ACTIONS)</vt:lpstr>
      <vt:lpstr>DIRECT GRANTS TO MEMBER STATES’ AUTHORITIES  (OTHER THAN JOINT ACTIONS)</vt:lpstr>
      <vt:lpstr> DIRECT GRANTS TO MEMBER STATES’ AUTHORITIES  (OTHER THAN JOINT ACTIONS)</vt:lpstr>
      <vt:lpstr>Zaproszenia do składania wniosków</vt:lpstr>
      <vt:lpstr>Zaproszenia do składania wniosków</vt:lpstr>
      <vt:lpstr>Zaproszenia do składania wniosków</vt:lpstr>
      <vt:lpstr>Zaproszenia do składania wniosków</vt:lpstr>
      <vt:lpstr> </vt:lpstr>
      <vt:lpstr>Operating grants - zakończone</vt:lpstr>
      <vt:lpstr>Działania realizowane w ramach zarządzania pośredniego</vt:lpstr>
      <vt:lpstr>Zamówienia</vt:lpstr>
      <vt:lpstr>Zaproszenia do składania ofert</vt:lpstr>
      <vt:lpstr>Zaproszenia do składania ofert</vt:lpstr>
      <vt:lpstr>Zaproszenia do składania ofert</vt:lpstr>
      <vt:lpstr>Zaproszenia do składania ofert</vt:lpstr>
      <vt:lpstr>Zaproszenia do składania ofert</vt:lpstr>
      <vt:lpstr>Zaproszenia do składania ofert</vt:lpstr>
      <vt:lpstr>Zaproszenia do składania ofert</vt:lpstr>
      <vt:lpstr>Zaproszenia do składania ofert</vt:lpstr>
      <vt:lpstr>Zaproszenia do składania ofert</vt:lpstr>
      <vt:lpstr>Zaproszenia do składania ofert</vt:lpstr>
      <vt:lpstr> Strona internetowa HaDEA:  https://hadea.ec.europa.eu/index_en  </vt:lpstr>
      <vt:lpstr>Program UE dla Zdrowia</vt:lpstr>
      <vt:lpstr>Potwierdzenie finansowania ze środków UE</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Bartosz Stelmach</dc:creator>
  <cp:lastModifiedBy>Iwanek Artur</cp:lastModifiedBy>
  <cp:revision>40</cp:revision>
  <dcterms:created xsi:type="dcterms:W3CDTF">2022-10-19T12:58:12Z</dcterms:created>
  <dcterms:modified xsi:type="dcterms:W3CDTF">2023-02-21T14:31:29Z</dcterms:modified>
</cp:coreProperties>
</file>