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2"/>
  </p:notesMasterIdLst>
  <p:sldIdLst>
    <p:sldId id="263" r:id="rId2"/>
    <p:sldId id="295" r:id="rId3"/>
    <p:sldId id="289" r:id="rId4"/>
    <p:sldId id="332" r:id="rId5"/>
    <p:sldId id="343" r:id="rId6"/>
    <p:sldId id="344" r:id="rId7"/>
    <p:sldId id="340" r:id="rId8"/>
    <p:sldId id="341" r:id="rId9"/>
    <p:sldId id="302" r:id="rId10"/>
    <p:sldId id="287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C4627E-E298-B13F-FBAC-07FCA1F341C8}" name="Wydra Karolina" initials="WK" userId="S-1-5-21-1237292848-2198487458-111486096-10398" providerId="AD"/>
  <p188:author id="{4B6D03B8-994C-02D2-0200-A2A3745E125A}" name="Mendyk-Zelman Małgorzata" initials="MZM" userId="S-1-5-21-1237292848-2198487458-111486096-27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C5E"/>
    <a:srgbClr val="D01632"/>
    <a:srgbClr val="628FC5"/>
    <a:srgbClr val="EF5F56"/>
    <a:srgbClr val="D11632"/>
    <a:srgbClr val="FFFFFF"/>
    <a:srgbClr val="282B5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9"/>
    <p:restoredTop sz="94694"/>
  </p:normalViewPr>
  <p:slideViewPr>
    <p:cSldViewPr snapToObjects="1" showGuides="1">
      <p:cViewPr varScale="1">
        <p:scale>
          <a:sx n="135" d="100"/>
          <a:sy n="135" d="100"/>
        </p:scale>
        <p:origin x="487" y="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72038162857012E-2"/>
          <c:y val="2.5810140336710554E-2"/>
          <c:w val="0.96992151604171462"/>
          <c:h val="0.85068088640557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A0-43A4-A4BB-FF4BDCC816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Arkusz1!$A$2:$A$20</c:f>
              <c:numCache>
                <c:formatCode>General</c:formatCode>
                <c:ptCount val="1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</c:numCache>
            </c:numRef>
          </c:cat>
          <c:val>
            <c:numRef>
              <c:f>Arkusz1!$B$2:$B$20</c:f>
              <c:numCache>
                <c:formatCode>0.0</c:formatCode>
                <c:ptCount val="19"/>
                <c:pt idx="0">
                  <c:v>5.0999999999999943</c:v>
                </c:pt>
                <c:pt idx="1">
                  <c:v>3.5</c:v>
                </c:pt>
                <c:pt idx="2">
                  <c:v>6.2000000000000028</c:v>
                </c:pt>
                <c:pt idx="3">
                  <c:v>7</c:v>
                </c:pt>
                <c:pt idx="4">
                  <c:v>4.2</c:v>
                </c:pt>
                <c:pt idx="5">
                  <c:v>2.8</c:v>
                </c:pt>
                <c:pt idx="6">
                  <c:v>3.4000000000000057</c:v>
                </c:pt>
                <c:pt idx="7">
                  <c:v>5</c:v>
                </c:pt>
                <c:pt idx="8">
                  <c:v>1.5</c:v>
                </c:pt>
                <c:pt idx="9">
                  <c:v>0.90000000000000568</c:v>
                </c:pt>
                <c:pt idx="10">
                  <c:v>3.7999999999999972</c:v>
                </c:pt>
                <c:pt idx="11">
                  <c:v>4.4000000000000057</c:v>
                </c:pt>
                <c:pt idx="12">
                  <c:v>3</c:v>
                </c:pt>
                <c:pt idx="13">
                  <c:v>5.0999999999999943</c:v>
                </c:pt>
                <c:pt idx="14">
                  <c:v>5.9000000000000057</c:v>
                </c:pt>
                <c:pt idx="15">
                  <c:v>4.5</c:v>
                </c:pt>
                <c:pt idx="16">
                  <c:v>-2</c:v>
                </c:pt>
                <c:pt idx="17">
                  <c:v>6.9000000000000057</c:v>
                </c:pt>
                <c:pt idx="18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A0-43A4-A4BB-FF4BDCC816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703808"/>
        <c:axId val="119709696"/>
      </c:barChart>
      <c:catAx>
        <c:axId val="11970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19709696"/>
        <c:crosses val="autoZero"/>
        <c:auto val="1"/>
        <c:lblAlgn val="ctr"/>
        <c:lblOffset val="100"/>
        <c:noMultiLvlLbl val="0"/>
      </c:catAx>
      <c:valAx>
        <c:axId val="11970969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97038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1016369650155E-4"/>
          <c:y val="0.11367293445848514"/>
          <c:w val="0.98410594338735002"/>
          <c:h val="0.7571277163139685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Arkusz1!$B$1</c:f>
              <c:strCache>
                <c:ptCount val="1"/>
                <c:pt idx="0">
                  <c:v>produkcja sprzedana przemysłu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7C-4BA2-85B6-819E50D91550}"/>
              </c:ext>
            </c:extLst>
          </c:dPt>
          <c:dPt>
            <c:idx val="1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421-48A5-B6E6-D5CAE883D69F}"/>
              </c:ext>
            </c:extLst>
          </c:dPt>
          <c:dPt>
            <c:idx val="19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9FB-46D0-BE6C-3DC70A8B2785}"/>
              </c:ext>
            </c:extLst>
          </c:dPt>
          <c:dLbls>
            <c:dLbl>
              <c:idx val="16"/>
              <c:layout>
                <c:manualLayout>
                  <c:x val="-1.6169688155712361E-3"/>
                  <c:y val="-1.8177479981142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21-48A5-B6E6-D5CAE883D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Arkusz1!$A$2:$A$21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Arkusz1!$B$2:$B$21</c:f>
              <c:numCache>
                <c:formatCode>General</c:formatCode>
                <c:ptCount val="20"/>
                <c:pt idx="0" formatCode="0.0">
                  <c:v>12.6</c:v>
                </c:pt>
                <c:pt idx="1">
                  <c:v>3.7</c:v>
                </c:pt>
                <c:pt idx="2">
                  <c:v>11.6</c:v>
                </c:pt>
                <c:pt idx="3">
                  <c:v>10.7</c:v>
                </c:pt>
                <c:pt idx="4">
                  <c:v>3.6</c:v>
                </c:pt>
                <c:pt idx="5" formatCode="0.0">
                  <c:v>-4.5</c:v>
                </c:pt>
                <c:pt idx="6" formatCode="0.0">
                  <c:v>9</c:v>
                </c:pt>
                <c:pt idx="7" formatCode="0.0">
                  <c:v>7.5</c:v>
                </c:pt>
                <c:pt idx="8" formatCode="0.0">
                  <c:v>0.5</c:v>
                </c:pt>
                <c:pt idx="9" formatCode="0.0">
                  <c:v>1.8</c:v>
                </c:pt>
                <c:pt idx="10" formatCode="0.0">
                  <c:v>4.0999999999999996</c:v>
                </c:pt>
                <c:pt idx="11" formatCode="0.0">
                  <c:v>6</c:v>
                </c:pt>
                <c:pt idx="12" formatCode="0.0">
                  <c:v>3.6</c:v>
                </c:pt>
                <c:pt idx="13" formatCode="0.0">
                  <c:v>6.2</c:v>
                </c:pt>
                <c:pt idx="14" formatCode="0.0">
                  <c:v>5.4</c:v>
                </c:pt>
                <c:pt idx="15" formatCode="0.0">
                  <c:v>5.0999999999999996</c:v>
                </c:pt>
                <c:pt idx="16" formatCode="0.0">
                  <c:v>-1.9</c:v>
                </c:pt>
                <c:pt idx="17">
                  <c:v>14.7</c:v>
                </c:pt>
                <c:pt idx="18">
                  <c:v>9.3000000000000007</c:v>
                </c:pt>
                <c:pt idx="19" formatCode="0.0">
                  <c:v>-1.5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7C-4BA2-85B6-819E50D915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734848"/>
        <c:axId val="1207363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Arkusz1!$A$1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rgbClr val="0070C0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Arkusz1!$A$13:$A$18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Arkusz1!$A$13:$A$18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0-B47C-4BA2-85B6-819E50D91550}"/>
                  </c:ext>
                </c:extLst>
              </c15:ser>
            </c15:filteredBarSeries>
          </c:ext>
        </c:extLst>
      </c:barChart>
      <c:catAx>
        <c:axId val="12073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20736384"/>
        <c:crosses val="autoZero"/>
        <c:auto val="1"/>
        <c:lblAlgn val="ctr"/>
        <c:lblOffset val="100"/>
        <c:noMultiLvlLbl val="0"/>
      </c:catAx>
      <c:valAx>
        <c:axId val="12073638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73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392591763766473E-3"/>
          <c:y val="0"/>
          <c:w val="0.98384842287822472"/>
          <c:h val="0.9195070422535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B8-438A-AAEF-E89F5843CD5E}"/>
              </c:ext>
            </c:extLst>
          </c:dPt>
          <c:dPt>
            <c:idx val="5"/>
            <c:invertIfNegative val="0"/>
            <c:bubble3D val="0"/>
            <c:spPr>
              <a:solidFill>
                <a:srgbClr val="628F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B8-438A-AAEF-E89F5843CD5E}"/>
              </c:ext>
            </c:extLst>
          </c:dPt>
          <c:dPt>
            <c:idx val="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B8-438A-AAEF-E89F5843CD5E}"/>
              </c:ext>
            </c:extLst>
          </c:dPt>
          <c:dPt>
            <c:idx val="1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B8-438A-AAEF-E89F5843CD5E}"/>
              </c:ext>
            </c:extLst>
          </c:dPt>
          <c:dPt>
            <c:idx val="19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CFD-4182-B40F-C55CB5110A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Arkusz1!$A$2:$A$21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Arkusz1!$B$2:$B$21</c:f>
              <c:numCache>
                <c:formatCode>0.0</c:formatCode>
                <c:ptCount val="20"/>
                <c:pt idx="0">
                  <c:v>2.5</c:v>
                </c:pt>
                <c:pt idx="1">
                  <c:v>-2.4</c:v>
                </c:pt>
                <c:pt idx="2">
                  <c:v>7.2</c:v>
                </c:pt>
                <c:pt idx="3">
                  <c:v>7.6</c:v>
                </c:pt>
                <c:pt idx="4">
                  <c:v>5</c:v>
                </c:pt>
                <c:pt idx="5">
                  <c:v>1.7</c:v>
                </c:pt>
                <c:pt idx="6">
                  <c:v>-1</c:v>
                </c:pt>
                <c:pt idx="7">
                  <c:v>3.2</c:v>
                </c:pt>
                <c:pt idx="8">
                  <c:v>0.5</c:v>
                </c:pt>
                <c:pt idx="9">
                  <c:v>1.3</c:v>
                </c:pt>
                <c:pt idx="10">
                  <c:v>3.9</c:v>
                </c:pt>
                <c:pt idx="11">
                  <c:v>5.4</c:v>
                </c:pt>
                <c:pt idx="12">
                  <c:v>6.2</c:v>
                </c:pt>
                <c:pt idx="13">
                  <c:v>5.5</c:v>
                </c:pt>
                <c:pt idx="14">
                  <c:v>4.5999999999999996</c:v>
                </c:pt>
                <c:pt idx="15">
                  <c:v>4.7</c:v>
                </c:pt>
                <c:pt idx="16">
                  <c:v>-3.7</c:v>
                </c:pt>
                <c:pt idx="17" formatCode="General">
                  <c:v>6.9</c:v>
                </c:pt>
                <c:pt idx="18">
                  <c:v>2.6</c:v>
                </c:pt>
                <c:pt idx="19" formatCode="General">
                  <c:v>-2.7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B8-438A-AAEF-E89F5843C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834688"/>
        <c:axId val="120844672"/>
      </c:barChart>
      <c:catAx>
        <c:axId val="12083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282B5E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844672"/>
        <c:crosses val="autoZero"/>
        <c:auto val="1"/>
        <c:lblAlgn val="ctr"/>
        <c:lblOffset val="100"/>
        <c:noMultiLvlLbl val="0"/>
      </c:catAx>
      <c:valAx>
        <c:axId val="12084467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83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1016369650155E-4"/>
          <c:y val="0.11367293445848514"/>
          <c:w val="0.98410594338735002"/>
          <c:h val="0.757127716313968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ur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628F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A0-4AAB-9462-97346E26D1B0}"/>
              </c:ext>
            </c:extLst>
          </c:dPt>
          <c:dPt>
            <c:idx val="16"/>
            <c:invertIfNegative val="0"/>
            <c:bubble3D val="0"/>
            <c:spPr>
              <a:solidFill>
                <a:srgbClr val="628F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A0-4AAB-9462-97346E26D1B0}"/>
              </c:ext>
            </c:extLst>
          </c:dPt>
          <c:dLbls>
            <c:dLbl>
              <c:idx val="16"/>
              <c:layout>
                <c:manualLayout>
                  <c:x val="-1.6169688155712361E-3"/>
                  <c:y val="-1.8177479981142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A0-4AAB-9462-97346E26D1B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Arkusz1!$A$2:$A$21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Arkusz1!$B$2:$B$21</c:f>
              <c:numCache>
                <c:formatCode>General</c:formatCode>
                <c:ptCount val="20"/>
                <c:pt idx="0">
                  <c:v>19</c:v>
                </c:pt>
                <c:pt idx="1">
                  <c:v>17.600000000000001</c:v>
                </c:pt>
                <c:pt idx="2">
                  <c:v>14.8</c:v>
                </c:pt>
                <c:pt idx="3">
                  <c:v>11.2</c:v>
                </c:pt>
                <c:pt idx="4">
                  <c:v>9.5</c:v>
                </c:pt>
                <c:pt idx="5">
                  <c:v>12.1</c:v>
                </c:pt>
                <c:pt idx="6">
                  <c:v>12.4</c:v>
                </c:pt>
                <c:pt idx="7">
                  <c:v>12.5</c:v>
                </c:pt>
                <c:pt idx="8">
                  <c:v>13.4</c:v>
                </c:pt>
                <c:pt idx="9">
                  <c:v>13.4</c:v>
                </c:pt>
                <c:pt idx="10">
                  <c:v>11.4</c:v>
                </c:pt>
                <c:pt idx="11">
                  <c:v>9.6999999999999993</c:v>
                </c:pt>
                <c:pt idx="12">
                  <c:v>8.1999999999999993</c:v>
                </c:pt>
                <c:pt idx="13">
                  <c:v>6.6</c:v>
                </c:pt>
                <c:pt idx="14">
                  <c:v>5.8</c:v>
                </c:pt>
                <c:pt idx="15">
                  <c:v>5.2</c:v>
                </c:pt>
                <c:pt idx="16">
                  <c:v>6.8</c:v>
                </c:pt>
                <c:pt idx="17">
                  <c:v>5.8</c:v>
                </c:pt>
                <c:pt idx="18">
                  <c:v>5.2</c:v>
                </c:pt>
                <c:pt idx="19" formatCode="0.0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A0-4AAB-9462-97346E26D1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734848"/>
        <c:axId val="120736384"/>
        <c:extLst/>
      </c:barChart>
      <c:catAx>
        <c:axId val="12073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20736384"/>
        <c:crosses val="autoZero"/>
        <c:auto val="1"/>
        <c:lblAlgn val="ctr"/>
        <c:lblOffset val="100"/>
        <c:noMultiLvlLbl val="0"/>
      </c:catAx>
      <c:valAx>
        <c:axId val="120736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73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1016369650155E-4"/>
          <c:y val="0.11367293445848514"/>
          <c:w val="0.98410594338735002"/>
          <c:h val="0.757127716313968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CPI</c:v>
                </c:pt>
              </c:strCache>
            </c:strRef>
          </c:tx>
          <c:spPr>
            <a:solidFill>
              <a:srgbClr val="D01632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7C-4BA2-85B6-819E50D91550}"/>
              </c:ext>
            </c:extLst>
          </c:dPt>
          <c:dPt>
            <c:idx val="11"/>
            <c:invertIfNegative val="0"/>
            <c:bubble3D val="0"/>
            <c:spPr>
              <a:solidFill>
                <a:srgbClr val="282C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DF0-46B9-A70C-F8BCCD8FE866}"/>
              </c:ext>
            </c:extLst>
          </c:dPt>
          <c:dPt>
            <c:idx val="12"/>
            <c:invertIfNegative val="0"/>
            <c:bubble3D val="0"/>
            <c:spPr>
              <a:solidFill>
                <a:srgbClr val="282C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F0-46B9-A70C-F8BCCD8FE866}"/>
              </c:ext>
            </c:extLst>
          </c:dPt>
          <c:dPt>
            <c:idx val="1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421-48A5-B6E6-D5CAE883D69F}"/>
              </c:ext>
            </c:extLst>
          </c:dPt>
          <c:dLbls>
            <c:dLbl>
              <c:idx val="16"/>
              <c:layout>
                <c:manualLayout>
                  <c:x val="-1.6169688155712361E-3"/>
                  <c:y val="-1.8177479981142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21-48A5-B6E6-D5CAE883D69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Arkusz1!$A$2:$A$21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Arkusz1!$B$2:$B$21</c:f>
              <c:numCache>
                <c:formatCode>0.0</c:formatCode>
                <c:ptCount val="20"/>
                <c:pt idx="0">
                  <c:v>3.5</c:v>
                </c:pt>
                <c:pt idx="1">
                  <c:v>2.0999999999999943</c:v>
                </c:pt>
                <c:pt idx="2">
                  <c:v>1</c:v>
                </c:pt>
                <c:pt idx="3">
                  <c:v>2.5</c:v>
                </c:pt>
                <c:pt idx="4">
                  <c:v>4.2000000000000028</c:v>
                </c:pt>
                <c:pt idx="5">
                  <c:v>3.5</c:v>
                </c:pt>
                <c:pt idx="6">
                  <c:v>2.5999999999999943</c:v>
                </c:pt>
                <c:pt idx="7">
                  <c:v>4.2999999999999972</c:v>
                </c:pt>
                <c:pt idx="8">
                  <c:v>3.7000000000000028</c:v>
                </c:pt>
                <c:pt idx="9">
                  <c:v>0.90000000000000568</c:v>
                </c:pt>
                <c:pt idx="10">
                  <c:v>0</c:v>
                </c:pt>
                <c:pt idx="11">
                  <c:v>-0.90000000000000568</c:v>
                </c:pt>
                <c:pt idx="12">
                  <c:v>-0.59999999999999432</c:v>
                </c:pt>
                <c:pt idx="13">
                  <c:v>2</c:v>
                </c:pt>
                <c:pt idx="14">
                  <c:v>1.5999999999999943</c:v>
                </c:pt>
                <c:pt idx="15">
                  <c:v>2.2999999999999972</c:v>
                </c:pt>
                <c:pt idx="16">
                  <c:v>3.4000000000000057</c:v>
                </c:pt>
                <c:pt idx="17">
                  <c:v>5.0999999999999996</c:v>
                </c:pt>
                <c:pt idx="18">
                  <c:v>14.4</c:v>
                </c:pt>
                <c:pt idx="19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7C-4BA2-85B6-819E50D915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734848"/>
        <c:axId val="120736384"/>
        <c:extLst/>
      </c:barChart>
      <c:catAx>
        <c:axId val="12073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20736384"/>
        <c:crosses val="autoZero"/>
        <c:auto val="1"/>
        <c:lblAlgn val="ctr"/>
        <c:lblOffset val="100"/>
        <c:noMultiLvlLbl val="0"/>
      </c:catAx>
      <c:valAx>
        <c:axId val="120736384"/>
        <c:scaling>
          <c:orientation val="minMax"/>
          <c:max val="15"/>
        </c:scaling>
        <c:delete val="1"/>
        <c:axPos val="l"/>
        <c:numFmt formatCode="0.0" sourceLinked="1"/>
        <c:majorTickMark val="out"/>
        <c:minorTickMark val="none"/>
        <c:tickLblPos val="nextTo"/>
        <c:crossAx val="12073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172890781795845E-3"/>
          <c:y val="8.956902758218413E-2"/>
          <c:w val="0.98410594338735002"/>
          <c:h val="0.757127716313968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Arkusz1!$C$1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5E-4B1E-9516-461F765376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5E-4B1E-9516-461F765376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5E-4B1E-9516-461F765376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5E-4B1E-9516-461F765376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5E-4B1E-9516-461F765376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5E-4B1E-9516-461F765376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5E-4B1E-9516-461F765376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5E-4B1E-9516-461F765376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5E-4B1E-9516-461F765376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55E-4B1E-9516-461F765376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5E-4B1E-9516-461F765376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55E-4B1E-9516-461F765376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5E-4B1E-9516-461F765376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5E-4B1E-9516-461F765376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5E-4B1E-9516-461F765376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5E-4B1E-9516-461F765376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55E-4B1E-9516-461F765376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55E-4B1E-9516-461F765376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32-4FC2-982C-B13B00C1B57D}"/>
                </c:ext>
              </c:extLst>
            </c:dLbl>
            <c:dLbl>
              <c:idx val="19"/>
              <c:layout>
                <c:manualLayout>
                  <c:x val="4.0684329645581828E-3"/>
                  <c:y val="0.164709886642145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155E-4B1E-9516-461F7653763C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Arkusz1!$A$2:$A$21</c:f>
              <c:strCach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2023*</c:v>
                </c:pt>
              </c:strCache>
            </c:strRef>
          </c:cat>
          <c:val>
            <c:numRef>
              <c:f>Arkusz1!$C$2:$C$21</c:f>
              <c:numCache>
                <c:formatCode>General</c:formatCode>
                <c:ptCount val="20"/>
                <c:pt idx="0">
                  <c:v>71354.3</c:v>
                </c:pt>
                <c:pt idx="1">
                  <c:v>81169.7</c:v>
                </c:pt>
                <c:pt idx="2">
                  <c:v>100784.1</c:v>
                </c:pt>
                <c:pt idx="3">
                  <c:v>120389.5</c:v>
                </c:pt>
                <c:pt idx="4">
                  <c:v>142447.9</c:v>
                </c:pt>
                <c:pt idx="5">
                  <c:v>107528.9</c:v>
                </c:pt>
                <c:pt idx="6">
                  <c:v>134188.4</c:v>
                </c:pt>
                <c:pt idx="7">
                  <c:v>152568.4</c:v>
                </c:pt>
                <c:pt idx="8">
                  <c:v>154040.20000000001</c:v>
                </c:pt>
                <c:pt idx="9">
                  <c:v>156978</c:v>
                </c:pt>
                <c:pt idx="10">
                  <c:v>168432.3</c:v>
                </c:pt>
                <c:pt idx="11">
                  <c:v>177232.9</c:v>
                </c:pt>
                <c:pt idx="12">
                  <c:v>180924.6</c:v>
                </c:pt>
                <c:pt idx="13">
                  <c:v>206084.4</c:v>
                </c:pt>
                <c:pt idx="14">
                  <c:v>228172.3</c:v>
                </c:pt>
                <c:pt idx="15">
                  <c:v>236976</c:v>
                </c:pt>
                <c:pt idx="16">
                  <c:v>229373.8</c:v>
                </c:pt>
                <c:pt idx="17">
                  <c:v>289606.09999999998</c:v>
                </c:pt>
                <c:pt idx="18">
                  <c:v>363660.1</c:v>
                </c:pt>
                <c:pt idx="19" formatCode="0.0">
                  <c:v>313700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7C-4BA2-85B6-819E50D91550}"/>
            </c:ext>
          </c:extLst>
        </c:ser>
        <c:ser>
          <c:idx val="0"/>
          <c:order val="1"/>
          <c:tx>
            <c:strRef>
              <c:f>Arkusz1!$B$1</c:f>
              <c:strCache>
                <c:ptCount val="1"/>
                <c:pt idx="0">
                  <c:v>Eksport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C03-4D00-B70C-E73C50350C0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C03-4D00-B70C-E73C50350C0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C03-4D00-B70C-E73C50350C0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C03-4D00-B70C-E73C50350C0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55E-4B1E-9516-461F765376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55E-4B1E-9516-461F765376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55E-4B1E-9516-461F765376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55E-4B1E-9516-461F765376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55E-4B1E-9516-461F765376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3-4D00-B70C-E73C50350C0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55E-4B1E-9516-461F765376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55E-4B1E-9516-461F765376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55E-4B1E-9516-461F765376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55E-4B1E-9516-461F765376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55E-4B1E-9516-461F765376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03-4D00-B70C-E73C50350C0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03-4D00-B70C-E73C50350C0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55E-4B1E-9516-461F765376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55E-4B1E-9516-461F765376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55E-4B1E-9516-461F765376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03-4D00-B70C-E73C50350C0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55E-4B1E-9516-461F765376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32-4FC2-982C-B13B00C1B57D}"/>
                </c:ext>
              </c:extLst>
            </c:dLbl>
            <c:dLbl>
              <c:idx val="19"/>
              <c:layout>
                <c:manualLayout>
                  <c:x val="-2.7122886430387882E-3"/>
                  <c:y val="0.32138514466760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55E-4B1E-9516-461F7653763C}"/>
                </c:ext>
              </c:extLst>
            </c:dLbl>
            <c:numFmt formatCode="#,##0.0" sourceLinked="0"/>
            <c:spPr>
              <a:solidFill>
                <a:srgbClr val="282C5E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Arkusz1!$A$2:$A$21</c:f>
              <c:strCach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2023*</c:v>
                </c:pt>
              </c:strCache>
            </c:strRef>
          </c:cat>
          <c:val>
            <c:numRef>
              <c:f>Arkusz1!$B$2:$B$21</c:f>
              <c:numCache>
                <c:formatCode>General</c:formatCode>
                <c:ptCount val="20"/>
                <c:pt idx="0">
                  <c:v>59698</c:v>
                </c:pt>
                <c:pt idx="1">
                  <c:v>71423.5</c:v>
                </c:pt>
                <c:pt idx="2">
                  <c:v>87925.9</c:v>
                </c:pt>
                <c:pt idx="3">
                  <c:v>101838.7</c:v>
                </c:pt>
                <c:pt idx="4">
                  <c:v>116243.8</c:v>
                </c:pt>
                <c:pt idx="5">
                  <c:v>98218</c:v>
                </c:pt>
                <c:pt idx="6">
                  <c:v>120373.1</c:v>
                </c:pt>
                <c:pt idx="7">
                  <c:v>136693.9</c:v>
                </c:pt>
                <c:pt idx="8">
                  <c:v>143456.1</c:v>
                </c:pt>
                <c:pt idx="9">
                  <c:v>154994</c:v>
                </c:pt>
                <c:pt idx="10">
                  <c:v>165773.6</c:v>
                </c:pt>
                <c:pt idx="11">
                  <c:v>179578.2</c:v>
                </c:pt>
                <c:pt idx="12">
                  <c:v>184842.9</c:v>
                </c:pt>
                <c:pt idx="13">
                  <c:v>206647.3</c:v>
                </c:pt>
                <c:pt idx="14">
                  <c:v>223596.4</c:v>
                </c:pt>
                <c:pt idx="15">
                  <c:v>238147.5</c:v>
                </c:pt>
                <c:pt idx="16">
                  <c:v>239880.3</c:v>
                </c:pt>
                <c:pt idx="17">
                  <c:v>288145.5</c:v>
                </c:pt>
                <c:pt idx="18">
                  <c:v>343827.20000000001</c:v>
                </c:pt>
                <c:pt idx="19" formatCode="0.0">
                  <c:v>324700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132-4FC2-982C-B13B00C1B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734848"/>
        <c:axId val="120736384"/>
      </c:barChart>
      <c:catAx>
        <c:axId val="12073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20736384"/>
        <c:crosses val="autoZero"/>
        <c:auto val="1"/>
        <c:lblAlgn val="ctr"/>
        <c:lblOffset val="100"/>
        <c:noMultiLvlLbl val="0"/>
      </c:catAx>
      <c:valAx>
        <c:axId val="120736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73484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411712884405771E-2"/>
          <c:y val="0"/>
          <c:w val="0.86954027327717398"/>
          <c:h val="0.853927777777777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282C5E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282C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AE-45E9-8F4F-BBD9EF8ACCDA}"/>
              </c:ext>
            </c:extLst>
          </c:dPt>
          <c:dLbls>
            <c:dLbl>
              <c:idx val="0"/>
              <c:layout>
                <c:manualLayout>
                  <c:x val="3.2067144054700992E-3"/>
                  <c:y val="6.4005089765374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AE-45E9-8F4F-BBD9EF8ACCDA}"/>
                </c:ext>
              </c:extLst>
            </c:dLbl>
            <c:dLbl>
              <c:idx val="1"/>
              <c:layout>
                <c:manualLayout>
                  <c:x val="0"/>
                  <c:y val="6.4005089765374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AE-45E9-8F4F-BBD9EF8ACCDA}"/>
                </c:ext>
              </c:extLst>
            </c:dLbl>
            <c:dLbl>
              <c:idx val="2"/>
              <c:layout>
                <c:manualLayout>
                  <c:x val="0"/>
                  <c:y val="6.656529335598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AE-45E9-8F4F-BBD9EF8ACCDA}"/>
                </c:ext>
              </c:extLst>
            </c:dLbl>
            <c:dLbl>
              <c:idx val="3"/>
              <c:layout>
                <c:manualLayout>
                  <c:x val="-5.8789084963758985E-17"/>
                  <c:y val="6.656529335598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AE-45E9-8F4F-BBD9EF8ACCDA}"/>
                </c:ext>
              </c:extLst>
            </c:dLbl>
            <c:dLbl>
              <c:idx val="4"/>
              <c:layout>
                <c:manualLayout>
                  <c:x val="0"/>
                  <c:y val="6.656529335598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AE-45E9-8F4F-BBD9EF8ACCDA}"/>
                </c:ext>
              </c:extLst>
            </c:dLbl>
            <c:dLbl>
              <c:idx val="5"/>
              <c:layout>
                <c:manualLayout>
                  <c:x val="0"/>
                  <c:y val="6.656529335598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AE-45E9-8F4F-BBD9EF8ACCDA}"/>
                </c:ext>
              </c:extLst>
            </c:dLbl>
            <c:dLbl>
              <c:idx val="6"/>
              <c:layout>
                <c:manualLayout>
                  <c:x val="0"/>
                  <c:y val="5.8884682584144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8AE-45E9-8F4F-BBD9EF8ACCDA}"/>
                </c:ext>
              </c:extLst>
            </c:dLbl>
            <c:dLbl>
              <c:idx val="7"/>
              <c:layout>
                <c:manualLayout>
                  <c:x val="-9.6844037629384318E-17"/>
                  <c:y val="6.1444886174759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09-4F63-B84C-F11432FE12C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Arkusz1!$A$13:$A$20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Arkusz1!$B$13:$B$20</c:f>
              <c:numCache>
                <c:formatCode>0.0</c:formatCode>
                <c:ptCount val="8"/>
                <c:pt idx="0">
                  <c:v>170.25730379999999</c:v>
                </c:pt>
                <c:pt idx="1">
                  <c:v>178.29400000000001</c:v>
                </c:pt>
                <c:pt idx="2">
                  <c:v>200.6</c:v>
                </c:pt>
                <c:pt idx="3">
                  <c:v>200.7</c:v>
                </c:pt>
                <c:pt idx="4">
                  <c:v>214.6</c:v>
                </c:pt>
                <c:pt idx="5">
                  <c:v>208.5</c:v>
                </c:pt>
                <c:pt idx="6" formatCode="General">
                  <c:v>234</c:v>
                </c:pt>
                <c:pt idx="7" formatCode="General">
                  <c:v>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8AE-45E9-8F4F-BBD9EF8AC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2582400"/>
        <c:axId val="152600576"/>
      </c:barChart>
      <c:catAx>
        <c:axId val="15258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600576"/>
        <c:crosses val="autoZero"/>
        <c:auto val="1"/>
        <c:lblAlgn val="ctr"/>
        <c:lblOffset val="100"/>
        <c:noMultiLvlLbl val="0"/>
      </c:catAx>
      <c:valAx>
        <c:axId val="15260057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58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801071098799628"/>
          <c:y val="8.095823121491149E-3"/>
          <c:w val="0.98384842287822472"/>
          <c:h val="0.91950704225352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Kolumna7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Arkusz1!$A$3:$A$12</c:f>
              <c:strCache>
                <c:ptCount val="10"/>
                <c:pt idx="0">
                  <c:v>Korea Płd.</c:v>
                </c:pt>
                <c:pt idx="1">
                  <c:v>Belgia</c:v>
                </c:pt>
                <c:pt idx="2">
                  <c:v>Austria</c:v>
                </c:pt>
                <c:pt idx="3">
                  <c:v>Cypr</c:v>
                </c:pt>
                <c:pt idx="4">
                  <c:v>Wielka Brytania</c:v>
                </c:pt>
                <c:pt idx="5">
                  <c:v>Hiszpania</c:v>
                </c:pt>
                <c:pt idx="6">
                  <c:v>Francja</c:v>
                </c:pt>
                <c:pt idx="7">
                  <c:v>Luksemburg</c:v>
                </c:pt>
                <c:pt idx="8">
                  <c:v>Niemcy</c:v>
                </c:pt>
                <c:pt idx="9">
                  <c:v>Niderlandy</c:v>
                </c:pt>
              </c:strCache>
            </c:strRef>
          </c:cat>
          <c:val>
            <c:numRef>
              <c:f>Arkusz1!$B$3:$B$12</c:f>
              <c:numCache>
                <c:formatCode>#\ ##0.0</c:formatCode>
                <c:ptCount val="10"/>
                <c:pt idx="0">
                  <c:v>6.5</c:v>
                </c:pt>
                <c:pt idx="1">
                  <c:v>8.6</c:v>
                </c:pt>
                <c:pt idx="2">
                  <c:v>9.4</c:v>
                </c:pt>
                <c:pt idx="3">
                  <c:v>10.1</c:v>
                </c:pt>
                <c:pt idx="4">
                  <c:v>10.199999999999999</c:v>
                </c:pt>
                <c:pt idx="5">
                  <c:v>10.9</c:v>
                </c:pt>
                <c:pt idx="6">
                  <c:v>20.100000000000001</c:v>
                </c:pt>
                <c:pt idx="7">
                  <c:v>35.6</c:v>
                </c:pt>
                <c:pt idx="8">
                  <c:v>42.6</c:v>
                </c:pt>
                <c:pt idx="9">
                  <c:v>48.3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07-4784-BFD3-287B0FC654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257856"/>
        <c:axId val="131259392"/>
      </c:barChart>
      <c:catAx>
        <c:axId val="13125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282B5E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259392"/>
        <c:crosses val="autoZero"/>
        <c:auto val="1"/>
        <c:lblAlgn val="ctr"/>
        <c:lblOffset val="100"/>
        <c:noMultiLvlLbl val="0"/>
      </c:catAx>
      <c:valAx>
        <c:axId val="131259392"/>
        <c:scaling>
          <c:orientation val="minMax"/>
        </c:scaling>
        <c:delete val="0"/>
        <c:axPos val="b"/>
        <c:numFmt formatCode="#\ ##0.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25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0.04211</cdr:x>
      <cdr:y>0.03115</cdr:y>
    </cdr:from>
    <cdr:to>
      <cdr:x>0.98526</cdr:x>
      <cdr:y>0.4827</cdr:y>
    </cdr:to>
    <cdr:cxnSp macro="">
      <cdr:nvCxnSpPr>
        <cdr:cNvPr id="2" name="Łącznik prosty ze strzałką 1">
          <a:extLst xmlns:a="http://schemas.openxmlformats.org/drawingml/2006/main">
            <a:ext uri="{FF2B5EF4-FFF2-40B4-BE49-F238E27FC236}">
              <a16:creationId xmlns:a16="http://schemas.microsoft.com/office/drawing/2014/main" id="{62C92B5B-CDDB-FCED-8BCE-DD49F70FA071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376126" y="92517"/>
          <a:ext cx="8424936" cy="1341185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628FC5"/>
          </a:solidFill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0.03886</cdr:x>
      <cdr:y>0</cdr:y>
    </cdr:from>
    <cdr:to>
      <cdr:x>0.8934</cdr:x>
      <cdr:y>0.09428</cdr:y>
    </cdr:to>
    <cdr:sp macro="" textlink="">
      <cdr:nvSpPr>
        <cdr:cNvPr id="2" name="Symbol zastępczy tekstu 3">
          <a:extLst xmlns:a="http://schemas.openxmlformats.org/drawingml/2006/main">
            <a:ext uri="{FF2B5EF4-FFF2-40B4-BE49-F238E27FC236}">
              <a16:creationId xmlns:a16="http://schemas.microsoft.com/office/drawing/2014/main" id="{CE9220B2-FDF0-E65B-B4D4-EDBBFE3FB1BC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86836" y="0"/>
          <a:ext cx="4108964" cy="467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b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100000"/>
            </a:lnSpc>
            <a:spcBef>
              <a:spcPts val="600"/>
            </a:spcBef>
            <a:spcAft>
              <a:spcPts val="1000"/>
            </a:spcAft>
            <a:buFontTx/>
            <a:buNone/>
            <a:defRPr sz="16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1pPr>
          <a:lvl2pPr marL="4572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Tx/>
            <a:buNone/>
            <a:defRPr sz="20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2pPr>
          <a:lvl3pPr marL="9144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Tx/>
            <a:buNone/>
            <a:defRPr sz="18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3pPr>
          <a:lvl4pPr marL="13716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Tx/>
            <a:buNone/>
            <a:defRPr sz="16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4pPr>
          <a:lvl5pPr marL="18288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Tx/>
            <a:buNone/>
            <a:defRPr sz="16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5pPr>
          <a:lvl6pPr marL="22860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None/>
            <a:defRPr sz="1600" b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None/>
            <a:defRPr sz="1600" b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None/>
            <a:defRPr sz="1600" b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None/>
            <a:defRPr sz="1600" b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dirty="0">
              <a:solidFill>
                <a:schemeClr val="bg1"/>
              </a:solidFill>
            </a:rPr>
            <a:t>Stan zobowiązań z tytułu BIZ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3F0-1BF3-0A42-A193-9791671DB746}" type="datetimeFigureOut">
              <a:rPr lang="pl-PL" smtClean="0"/>
              <a:t>2024-01-30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2F01-D31A-7045-8085-7300E847460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58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2609315-3A4D-00E9-9D01-7F5F14793A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408384-0BE5-12B0-CD68-A9AC62143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A06488D-7450-A46F-4BFA-4CA94452E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C876CCD-5CF6-6E92-DD79-9715E6E491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5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D786E8-83D0-0D14-FEA5-31A3007D2D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0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4" y="1628799"/>
            <a:ext cx="10904763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12CE1-D167-5487-0A7E-21E881FE6F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8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CE644D-5514-25F9-3B61-F4EADF9F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2424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3499F-DB68-E591-85AA-FCA37819EA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1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2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4A254-851E-1742-00A9-B5B4A3871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DBFC9F-E5D7-11CD-9E95-D97ACB37B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092" r="52286" b="12092"/>
          <a:stretch/>
        </p:blipFill>
        <p:spPr>
          <a:xfrm>
            <a:off x="-20217" y="0"/>
            <a:ext cx="4316017" cy="6858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269119C-744B-CE14-F6F3-98C35185A3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B4EF2F-8DA0-CA04-78B8-32FCF87260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5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7176120" y="0"/>
            <a:ext cx="50158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16706" y="894555"/>
            <a:ext cx="5437094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4525072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452507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AA5E78-3B30-46A8-62DA-F6639F447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7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0" y="0"/>
            <a:ext cx="5916706" cy="23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90720" y="894519"/>
            <a:ext cx="4863080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5480" y="2708920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15480" y="3934763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415480" y="5157192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045291-1221-5C7C-B22C-B21B74C84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5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01" r="36543" b="7109"/>
          <a:stretch/>
        </p:blipFill>
        <p:spPr>
          <a:xfrm>
            <a:off x="7840067" y="960120"/>
            <a:ext cx="4351933" cy="54102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06C9CE8-55FB-6737-3638-FBCDD9D741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8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-14306"/>
            <a:ext cx="12192000" cy="2932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A24B91-1091-2EF7-6745-AECAE2E24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tx2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tx2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tx2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tx2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9C5146-5825-3B7B-060A-373B1CD3D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7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25" t="4905" r="15531"/>
          <a:stretch/>
        </p:blipFill>
        <p:spPr>
          <a:xfrm>
            <a:off x="-24680" y="5604767"/>
            <a:ext cx="12216680" cy="141820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4961797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E87ADC-F438-B220-DE6C-3687A4A93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E7FAEE-6144-F08A-094F-4598DB871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CF6F1-DE47-573F-756B-BEB8AEE4A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79" t="30992" r="7119" b="44740"/>
          <a:stretch/>
        </p:blipFill>
        <p:spPr>
          <a:xfrm>
            <a:off x="4964435" y="-171399"/>
            <a:ext cx="4562149" cy="193548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E0803-0EB8-C1F9-B514-12E13E0B76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1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515600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2002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1A3AC0-8C6C-891E-F43C-1CFFD745F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0" t="30992" r="6956" b="44740"/>
          <a:stretch/>
        </p:blipFill>
        <p:spPr>
          <a:xfrm>
            <a:off x="4752528" y="-1"/>
            <a:ext cx="5382072" cy="2276871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61EAED-3A6D-744B-7F31-AE88BFC554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723" t="13601" r="10987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05C911-ED23-A819-B41A-C36DB87D3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2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767" t="21233" r="412" b="46828"/>
          <a:stretch/>
        </p:blipFill>
        <p:spPr>
          <a:xfrm>
            <a:off x="8432968" y="1196752"/>
            <a:ext cx="3791744" cy="25324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A45DAA-801A-8C74-D438-9FD9E633E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6699C-795C-51D2-7E6D-F6689FE37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7202016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720201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823" t="20512" r="245" b="13070"/>
          <a:stretch/>
        </p:blipFill>
        <p:spPr>
          <a:xfrm>
            <a:off x="8328248" y="1052736"/>
            <a:ext cx="3863752" cy="52444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B2F08-5722-D6FC-C946-C536F4D1A1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3447"/>
            <a:ext cx="5154706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06" y="1206874"/>
            <a:ext cx="543709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6706" y="2667374"/>
            <a:ext cx="5437094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7" t="14583" r="35531" b="63452"/>
          <a:stretch/>
        </p:blipFill>
        <p:spPr>
          <a:xfrm>
            <a:off x="1487488" y="-315416"/>
            <a:ext cx="5976664" cy="20608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7A1E79-F906-FFF7-3E2B-A6EAFCBCB3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1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15D316-715C-0B1D-91F6-892EB353E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0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06" t="15108" r="-213" b="40647"/>
          <a:stretch/>
        </p:blipFill>
        <p:spPr>
          <a:xfrm>
            <a:off x="0" y="0"/>
            <a:ext cx="5887453" cy="39463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873265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6664CA19-8AE1-DFF9-4726-4A0CAB3F2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EA7F2D-23EE-47AD-5B7F-A6503D926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43D589-A9D4-0DBD-307A-FA79088B8C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1EB985-CB2F-DA7E-8678-92AA0BA8B9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381473-3267-2CDC-0286-765493323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C5C8E1-86FE-EB0B-8125-B8F5A73DB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09F700-552D-B69D-C6E0-65539FC30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28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0" r:id="rId4"/>
    <p:sldLayoutId id="2147483681" r:id="rId5"/>
    <p:sldLayoutId id="2147483682" r:id="rId6"/>
    <p:sldLayoutId id="2147483712" r:id="rId7"/>
    <p:sldLayoutId id="2147483713" r:id="rId8"/>
    <p:sldLayoutId id="2147483683" r:id="rId9"/>
    <p:sldLayoutId id="2147483684" r:id="rId10"/>
    <p:sldLayoutId id="2147483685" r:id="rId11"/>
    <p:sldLayoutId id="2147483686" r:id="rId12"/>
    <p:sldLayoutId id="2147483692" r:id="rId13"/>
    <p:sldLayoutId id="2147483726" r:id="rId14"/>
    <p:sldLayoutId id="2147483693" r:id="rId15"/>
    <p:sldLayoutId id="2147483727" r:id="rId16"/>
    <p:sldLayoutId id="2147483722" r:id="rId17"/>
    <p:sldLayoutId id="2147483728" r:id="rId18"/>
    <p:sldLayoutId id="2147483710" r:id="rId19"/>
    <p:sldLayoutId id="2147483703" r:id="rId20"/>
    <p:sldLayoutId id="2147483723" r:id="rId21"/>
    <p:sldLayoutId id="2147483690" r:id="rId22"/>
    <p:sldLayoutId id="2147483691" r:id="rId23"/>
    <p:sldLayoutId id="2147483708" r:id="rId24"/>
    <p:sldLayoutId id="2147483694" r:id="rId25"/>
    <p:sldLayoutId id="2147483725" r:id="rId26"/>
    <p:sldLayoutId id="2147483696" r:id="rId27"/>
    <p:sldLayoutId id="2147483711" r:id="rId28"/>
    <p:sldLayoutId id="2147483715" r:id="rId29"/>
    <p:sldLayoutId id="2147483724" r:id="rId30"/>
    <p:sldLayoutId id="2147483695" r:id="rId31"/>
    <p:sldLayoutId id="2147483697" r:id="rId32"/>
    <p:sldLayoutId id="2147483709" r:id="rId33"/>
    <p:sldLayoutId id="2147483714" r:id="rId34"/>
    <p:sldLayoutId id="2147483717" r:id="rId35"/>
    <p:sldLayoutId id="2147483719" r:id="rId36"/>
    <p:sldLayoutId id="2147483718" r:id="rId37"/>
    <p:sldLayoutId id="2147483689" r:id="rId38"/>
    <p:sldLayoutId id="2147483720" r:id="rId39"/>
    <p:sldLayoutId id="2147483721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6.xml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17.jpg"/><Relationship Id="rId3" Type="http://schemas.openxmlformats.org/officeDocument/2006/relationships/chart" Target="../charts/chart7.xml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16.jpg"/><Relationship Id="rId10" Type="http://schemas.openxmlformats.org/officeDocument/2006/relationships/image" Target="../media/image39.jpeg"/><Relationship Id="rId4" Type="http://schemas.openxmlformats.org/officeDocument/2006/relationships/image" Target="../media/image34.jpg"/><Relationship Id="rId9" Type="http://schemas.openxmlformats.org/officeDocument/2006/relationships/image" Target="../media/image38.jpg"/><Relationship Id="rId1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4400" b="1" i="0" kern="1200" dirty="0">
                <a:latin typeface="Montserrat" pitchFamily="2" charset="0"/>
                <a:ea typeface="+mj-ea"/>
                <a:cs typeface="+mj-cs"/>
              </a:rPr>
              <a:t>Sytuacja gospodarcza Polski </a:t>
            </a:r>
            <a:br>
              <a:rPr lang="pl-PL" sz="4400" b="1" i="0" kern="1200" dirty="0">
                <a:latin typeface="Montserrat" pitchFamily="2" charset="0"/>
                <a:ea typeface="+mj-ea"/>
                <a:cs typeface="+mj-cs"/>
              </a:rPr>
            </a:br>
            <a:endParaRPr lang="pl-PL" sz="4400" b="1" i="0" kern="1200" dirty="0">
              <a:latin typeface="Montserrat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7582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00220" y="5301208"/>
            <a:ext cx="4394508" cy="653158"/>
          </a:xfrm>
        </p:spPr>
        <p:txBody>
          <a:bodyPr/>
          <a:lstStyle/>
          <a:p>
            <a:r>
              <a:rPr lang="pl-PL" dirty="0"/>
              <a:t>https://www.gov.pl/web/rozwoj-technologia/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1F8AB24-4F69-7AF0-1D4D-231ED6310081}"/>
              </a:ext>
            </a:extLst>
          </p:cNvPr>
          <p:cNvSpPr txBox="1">
            <a:spLocks/>
          </p:cNvSpPr>
          <p:nvPr/>
        </p:nvSpPr>
        <p:spPr>
          <a:xfrm>
            <a:off x="1349836" y="2927001"/>
            <a:ext cx="6435411" cy="1518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82B5E"/>
                </a:solidFill>
              </a:rPr>
              <a:t>Dziękujemy!</a:t>
            </a:r>
          </a:p>
        </p:txBody>
      </p:sp>
      <p:sp>
        <p:nvSpPr>
          <p:cNvPr id="2" name="Podtytuł 2">
            <a:extLst>
              <a:ext uri="{FF2B5EF4-FFF2-40B4-BE49-F238E27FC236}">
                <a16:creationId xmlns:a16="http://schemas.microsoft.com/office/drawing/2014/main" id="{F297B681-5EAC-2F14-71DA-F63130E3B1AD}"/>
              </a:ext>
            </a:extLst>
          </p:cNvPr>
          <p:cNvSpPr txBox="1">
            <a:spLocks/>
          </p:cNvSpPr>
          <p:nvPr/>
        </p:nvSpPr>
        <p:spPr>
          <a:xfrm>
            <a:off x="8256240" y="6531421"/>
            <a:ext cx="3935760" cy="32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dirty="0"/>
              <a:t>Opracowano wg danych dostępnych na 26 stycznia 2024 r. </a:t>
            </a:r>
          </a:p>
        </p:txBody>
      </p:sp>
    </p:spTree>
    <p:extLst>
      <p:ext uri="{BB962C8B-B14F-4D97-AF65-F5344CB8AC3E}">
        <p14:creationId xmlns:p14="http://schemas.microsoft.com/office/powerpoint/2010/main" val="81746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253FCC5-16E2-07A8-B330-71ECFA365A8E}"/>
              </a:ext>
            </a:extLst>
          </p:cNvPr>
          <p:cNvSpPr>
            <a:spLocks/>
          </p:cNvSpPr>
          <p:nvPr/>
        </p:nvSpPr>
        <p:spPr>
          <a:xfrm>
            <a:off x="0" y="0"/>
            <a:ext cx="99124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0" i="0" u="none" strike="noStrike" dirty="0">
                <a:effectLst/>
                <a:latin typeface="Fira Sans"/>
              </a:rPr>
              <a:t>3 067 724,7</a:t>
            </a:r>
            <a:r>
              <a:rPr lang="pl-PL" dirty="0"/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2B50A5-6F3D-4703-E0A8-FD99BC2A8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52" y="188640"/>
            <a:ext cx="9508257" cy="564804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Mocne strony polskiej gospodarki</a:t>
            </a:r>
            <a:endParaRPr lang="en-US" dirty="0">
              <a:solidFill>
                <a:srgbClr val="282C5E"/>
              </a:solidFill>
            </a:endParaRPr>
          </a:p>
        </p:txBody>
      </p:sp>
      <p:pic>
        <p:nvPicPr>
          <p:cNvPr id="3" name="Symbol zastępczy obrazu 6">
            <a:extLst>
              <a:ext uri="{FF2B5EF4-FFF2-40B4-BE49-F238E27FC236}">
                <a16:creationId xmlns:a16="http://schemas.microsoft.com/office/drawing/2014/main" id="{B396832B-B62F-19C3-2ECF-7CBB1752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r="6043"/>
          <a:stretch/>
        </p:blipFill>
        <p:spPr>
          <a:xfrm>
            <a:off x="4603776" y="793170"/>
            <a:ext cx="5184576" cy="596989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E1978A4-4BC9-ACAA-81F0-EF7042D6FFC4}"/>
              </a:ext>
            </a:extLst>
          </p:cNvPr>
          <p:cNvSpPr txBox="1"/>
          <p:nvPr/>
        </p:nvSpPr>
        <p:spPr>
          <a:xfrm>
            <a:off x="63081" y="1250557"/>
            <a:ext cx="457572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282C5E"/>
                </a:solidFill>
                <a:latin typeface="Montserrat" pitchFamily="2" charset="0"/>
              </a:rPr>
              <a:t>Strategiczna lokalizacja </a:t>
            </a: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w sercu Europy z łatwym dostępem do rynków na wschodzie i zachodzie, oparta o rozbudowaną infrastrukturę transportową i logistyczną</a:t>
            </a:r>
          </a:p>
          <a:p>
            <a:endParaRPr lang="pl-PL" sz="2000" dirty="0">
              <a:solidFill>
                <a:srgbClr val="282C5E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Młoda i dobrze </a:t>
            </a:r>
            <a:r>
              <a:rPr lang="pl-PL" sz="2000" b="1" dirty="0">
                <a:solidFill>
                  <a:srgbClr val="282C5E"/>
                </a:solidFill>
                <a:latin typeface="Montserrat" pitchFamily="2" charset="0"/>
              </a:rPr>
              <a:t>wykształcona kadra</a:t>
            </a:r>
          </a:p>
          <a:p>
            <a:endParaRPr lang="pl-PL" sz="2000" b="1" dirty="0">
              <a:solidFill>
                <a:srgbClr val="282C5E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Duży </a:t>
            </a:r>
            <a:r>
              <a:rPr lang="pl-PL" sz="2000" b="1" dirty="0">
                <a:solidFill>
                  <a:srgbClr val="282C5E"/>
                </a:solidFill>
                <a:latin typeface="Montserrat" pitchFamily="2" charset="0"/>
              </a:rPr>
              <a:t>rynek wewnętrzny</a:t>
            </a:r>
          </a:p>
          <a:p>
            <a:endParaRPr lang="pl-PL" sz="2000" b="1" dirty="0">
              <a:solidFill>
                <a:srgbClr val="282C5E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282C5E"/>
                </a:solidFill>
                <a:latin typeface="Montserrat" pitchFamily="2" charset="0"/>
              </a:rPr>
              <a:t>Międzynarodowe standardy </a:t>
            </a: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prawne i biznesowe</a:t>
            </a:r>
          </a:p>
          <a:p>
            <a:endParaRPr lang="pl-PL" sz="2000" dirty="0">
              <a:solidFill>
                <a:srgbClr val="282C5E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Odporność, stabilność makroekonomiczna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5F13328-51BF-6902-D9DC-383E3A35D562}"/>
              </a:ext>
            </a:extLst>
          </p:cNvPr>
          <p:cNvSpPr txBox="1"/>
          <p:nvPr/>
        </p:nvSpPr>
        <p:spPr>
          <a:xfrm>
            <a:off x="10083397" y="971856"/>
            <a:ext cx="1845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pl-PL" sz="1600" b="1" dirty="0">
                <a:solidFill>
                  <a:srgbClr val="B61928"/>
                </a:solidFill>
                <a:latin typeface="Montserrat" pitchFamily="2" charset="-18"/>
              </a:rPr>
              <a:t>6. największa gospodarka </a:t>
            </a:r>
            <a:br>
              <a:rPr lang="pl-PL" sz="1600" b="1" dirty="0">
                <a:solidFill>
                  <a:srgbClr val="B61928"/>
                </a:solidFill>
                <a:latin typeface="Montserrat" pitchFamily="2" charset="-18"/>
              </a:rPr>
            </a:br>
            <a:r>
              <a:rPr lang="pl-PL" sz="1600" b="1" dirty="0">
                <a:solidFill>
                  <a:srgbClr val="B61928"/>
                </a:solidFill>
                <a:latin typeface="Montserrat" pitchFamily="2" charset="-18"/>
              </a:rPr>
              <a:t>w UE</a:t>
            </a:r>
          </a:p>
          <a:p>
            <a:pPr algn="ctr" defTabSz="457200">
              <a:defRPr/>
            </a:pPr>
            <a:r>
              <a:rPr lang="pl-PL" b="1" dirty="0">
                <a:solidFill>
                  <a:srgbClr val="B61928"/>
                </a:solidFill>
                <a:latin typeface="Montserrat" pitchFamily="2" charset="-18"/>
              </a:rPr>
              <a:t>PKB</a:t>
            </a:r>
          </a:p>
          <a:p>
            <a:pPr algn="ctr" defTabSz="457200">
              <a:defRPr/>
            </a:pPr>
            <a:r>
              <a:rPr lang="pl-PL" sz="1400" b="1" dirty="0">
                <a:solidFill>
                  <a:srgbClr val="282C5E"/>
                </a:solidFill>
                <a:latin typeface="Lato"/>
              </a:rPr>
              <a:t>655 mld EUR</a:t>
            </a:r>
            <a:endParaRPr lang="en-GB" sz="1400" b="1" dirty="0">
              <a:solidFill>
                <a:srgbClr val="282C5E"/>
              </a:solidFill>
              <a:latin typeface="Lato"/>
            </a:endParaRPr>
          </a:p>
        </p:txBody>
      </p:sp>
      <p:sp>
        <p:nvSpPr>
          <p:cNvPr id="4" name="Sześciokąt 3" descr="Stosy złotych monet">
            <a:extLst>
              <a:ext uri="{FF2B5EF4-FFF2-40B4-BE49-F238E27FC236}">
                <a16:creationId xmlns:a16="http://schemas.microsoft.com/office/drawing/2014/main" id="{E95AC01F-1B6D-59C3-4C74-AA603A6612E9}"/>
              </a:ext>
            </a:extLst>
          </p:cNvPr>
          <p:cNvSpPr/>
          <p:nvPr/>
        </p:nvSpPr>
        <p:spPr>
          <a:xfrm>
            <a:off x="10369655" y="2374500"/>
            <a:ext cx="1253187" cy="107571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A90798B-4750-8AB0-B3AD-928563AAAB7F}"/>
              </a:ext>
            </a:extLst>
          </p:cNvPr>
          <p:cNvSpPr txBox="1"/>
          <p:nvPr/>
        </p:nvSpPr>
        <p:spPr>
          <a:xfrm>
            <a:off x="10083396" y="4071416"/>
            <a:ext cx="18452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B61928"/>
                </a:solidFill>
                <a:effectLst/>
                <a:uLnTx/>
                <a:uFillTx/>
                <a:latin typeface="Montserrat" pitchFamily="2" charset="-18"/>
              </a:rPr>
              <a:t>5</a:t>
            </a:r>
            <a:r>
              <a:rPr kumimoji="0" lang="pl-PL" sz="1600" b="1" i="0" u="none" strike="noStrike" kern="1200" cap="none" spc="0" normalizeH="0" baseline="0" dirty="0">
                <a:ln>
                  <a:noFill/>
                </a:ln>
                <a:solidFill>
                  <a:srgbClr val="B61928"/>
                </a:solidFill>
                <a:effectLst/>
                <a:uLnTx/>
                <a:uFillTx/>
                <a:latin typeface="Montserrat" pitchFamily="2" charset="-18"/>
              </a:rPr>
              <a:t>. kraj w UE pod względem liczby ludności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dirty="0">
                <a:solidFill>
                  <a:srgbClr val="282C5E"/>
                </a:solidFill>
                <a:latin typeface="Lato"/>
              </a:rPr>
              <a:t>38 mln mieszkańców</a:t>
            </a:r>
            <a:endParaRPr lang="en-GB" sz="1400" b="1" dirty="0">
              <a:solidFill>
                <a:srgbClr val="282C5E"/>
              </a:solidFill>
              <a:latin typeface="Lato"/>
            </a:endParaRPr>
          </a:p>
        </p:txBody>
      </p:sp>
      <p:sp>
        <p:nvSpPr>
          <p:cNvPr id="11" name="Sześciokąt 10" descr="Rodzina figur samoprzylepnych">
            <a:extLst>
              <a:ext uri="{FF2B5EF4-FFF2-40B4-BE49-F238E27FC236}">
                <a16:creationId xmlns:a16="http://schemas.microsoft.com/office/drawing/2014/main" id="{068263F2-AC58-804C-9C2A-2E16D9B05324}"/>
              </a:ext>
            </a:extLst>
          </p:cNvPr>
          <p:cNvSpPr/>
          <p:nvPr/>
        </p:nvSpPr>
        <p:spPr>
          <a:xfrm>
            <a:off x="10410480" y="5226336"/>
            <a:ext cx="1253187" cy="107571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216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D4ECBC34-02A0-F582-0747-E6D7FB1C75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124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2" name="Symbol zastępczy wykresu 6">
            <a:extLst>
              <a:ext uri="{FF2B5EF4-FFF2-40B4-BE49-F238E27FC236}">
                <a16:creationId xmlns:a16="http://schemas.microsoft.com/office/drawing/2014/main" id="{7FFC3D75-B2ED-822C-8974-68627A9438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491727"/>
              </p:ext>
            </p:extLst>
          </p:nvPr>
        </p:nvGraphicFramePr>
        <p:xfrm>
          <a:off x="389880" y="1408895"/>
          <a:ext cx="928903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21" y="119623"/>
            <a:ext cx="9144000" cy="645081"/>
          </a:xfrm>
        </p:spPr>
        <p:txBody>
          <a:bodyPr anchor="b">
            <a:noAutofit/>
          </a:bodyPr>
          <a:lstStyle/>
          <a:p>
            <a:r>
              <a:rPr lang="pl-PL" sz="3600" dirty="0">
                <a:solidFill>
                  <a:srgbClr val="282C5E"/>
                </a:solidFill>
              </a:rPr>
              <a:t>Stabilny rozwój gospodarczy</a:t>
            </a:r>
            <a:endParaRPr lang="en-US" sz="3600" dirty="0">
              <a:solidFill>
                <a:srgbClr val="282C5E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20D6E0-DE04-0E61-271B-63A471487788}"/>
              </a:ext>
            </a:extLst>
          </p:cNvPr>
          <p:cNvSpPr txBox="1">
            <a:spLocks/>
          </p:cNvSpPr>
          <p:nvPr/>
        </p:nvSpPr>
        <p:spPr>
          <a:xfrm>
            <a:off x="479376" y="927226"/>
            <a:ext cx="1359768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002060"/>
                </a:solidFill>
                <a:latin typeface="+mn-lt"/>
              </a:rPr>
              <a:t>PKB </a:t>
            </a:r>
            <a:r>
              <a:rPr lang="pl-PL" sz="1300" b="0" dirty="0">
                <a:solidFill>
                  <a:srgbClr val="002060"/>
                </a:solidFill>
                <a:latin typeface="+mn-lt"/>
              </a:rPr>
              <a:t>(%, r/r)</a:t>
            </a:r>
            <a:endParaRPr lang="en-US" sz="1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403622" y="4553738"/>
            <a:ext cx="9364785" cy="21494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Polska gospodarka rozwijała się dynamicznie do wybuchu pandemii. 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 efekcie pandemicznego kryzysu po raz pierwszy od początku transformacji zanotowaliśmy spadek PKB (o 2% w 2020 r.).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Rok 2021 przyniósł szybką odbudowę – PKB wzrósł o 6,9%, najszybciej od 2007 r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Rosyjska agresja na Ukrainę wywołała spowolnienie wzrostu w całej światowej gospodarce. 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 obliczu wywołanych przez nią zawirowań wzrost o 5,3% w 2022 r. należy uznać za korzystny.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 I półroczu 2023 r. koniunktura osłabła, w efekcie zanotowaliśmy spadek PKB o 0,5%, ale już III kw. przyniósł jego wzrost o 0,5% r/r.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C2401E-431B-473C-E558-0D90DF645A2A}"/>
              </a:ext>
            </a:extLst>
          </p:cNvPr>
          <p:cNvSpPr txBox="1">
            <a:spLocks/>
          </p:cNvSpPr>
          <p:nvPr/>
        </p:nvSpPr>
        <p:spPr>
          <a:xfrm>
            <a:off x="3359696" y="4283796"/>
            <a:ext cx="6231697" cy="153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Źródło: Opracowanie własne DAG MRIT na podstawie danych GUS.</a:t>
            </a:r>
          </a:p>
        </p:txBody>
      </p:sp>
      <p:sp>
        <p:nvSpPr>
          <p:cNvPr id="4" name="Sześciokąt 3" descr="konstrukcja schodów 3D">
            <a:extLst>
              <a:ext uri="{FF2B5EF4-FFF2-40B4-BE49-F238E27FC236}">
                <a16:creationId xmlns:a16="http://schemas.microsoft.com/office/drawing/2014/main" id="{44EEA4BA-E384-B75E-22D6-B4264F2C5F6C}"/>
              </a:ext>
            </a:extLst>
          </p:cNvPr>
          <p:cNvSpPr>
            <a:spLocks/>
          </p:cNvSpPr>
          <p:nvPr/>
        </p:nvSpPr>
        <p:spPr>
          <a:xfrm>
            <a:off x="10379428" y="1408895"/>
            <a:ext cx="1253187" cy="107571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6443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124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8" y="9152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Przemysł silnikiem polskiej gospodarki</a:t>
            </a:r>
            <a:endParaRPr lang="en-US" dirty="0">
              <a:solidFill>
                <a:srgbClr val="282C5E"/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403622" y="4386851"/>
            <a:ext cx="9364785" cy="23545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Dzięki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zróżnicowanej strukturze i braku uzależnienia od sektorów podatnych na zaburzenia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 (np. motoryzacja) spadek produkcji przemysłu w 2020 r. był ograniczony, a w 2021 r. nastąpiło silne odbicie (+14,7%).</a:t>
            </a:r>
          </a:p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Mimo trudnych uwarunkowań w 2022 r.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przemysł pozostawał względnie odporny na zaburzenia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 – produkcja sprzedana przemysłu wzrosła o 9,3%.</a:t>
            </a:r>
          </a:p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Rok 2023 przyniósł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spadek produkcji w efekcie spowolnienia w gospodarce oraz stosunkowo niskich zamówień eksportowych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 wynikających z wolnego tempa rozwoju gospodarczego naszych głównych partnerów handlowych.</a:t>
            </a:r>
          </a:p>
        </p:txBody>
      </p:sp>
      <p:graphicFrame>
        <p:nvGraphicFramePr>
          <p:cNvPr id="3" name="Symbol zastępczy wykresu 6">
            <a:extLst>
              <a:ext uri="{FF2B5EF4-FFF2-40B4-BE49-F238E27FC236}">
                <a16:creationId xmlns:a16="http://schemas.microsoft.com/office/drawing/2014/main" id="{3C9823B7-6928-91A9-97C3-989C0DB9A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438277"/>
              </p:ext>
            </p:extLst>
          </p:nvPr>
        </p:nvGraphicFramePr>
        <p:xfrm>
          <a:off x="376270" y="776140"/>
          <a:ext cx="8932739" cy="3478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dtytuł 2">
            <a:extLst>
              <a:ext uri="{FF2B5EF4-FFF2-40B4-BE49-F238E27FC236}">
                <a16:creationId xmlns:a16="http://schemas.microsoft.com/office/drawing/2014/main" id="{37811CF0-F1A8-145E-F1E8-04B9E96B96CD}"/>
              </a:ext>
            </a:extLst>
          </p:cNvPr>
          <p:cNvSpPr txBox="1">
            <a:spLocks/>
          </p:cNvSpPr>
          <p:nvPr/>
        </p:nvSpPr>
        <p:spPr>
          <a:xfrm>
            <a:off x="2927648" y="4121590"/>
            <a:ext cx="6231697" cy="153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Źródło: Opracowanie własne DAG MRIT na podstawie danych GUS.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376270" y="1052736"/>
            <a:ext cx="384752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282C5E"/>
                </a:solidFill>
                <a:latin typeface="+mn-lt"/>
              </a:rPr>
              <a:t>Produkcja sprzedana przemysłu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(%, r/r)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D4FFB750-AFF8-C6C0-16EC-7C40DE97B00F}"/>
              </a:ext>
            </a:extLst>
          </p:cNvPr>
          <p:cNvSpPr/>
          <p:nvPr/>
        </p:nvSpPr>
        <p:spPr>
          <a:xfrm>
            <a:off x="9984432" y="1354361"/>
            <a:ext cx="1158594" cy="99451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l-PL" sz="1400" b="1" dirty="0"/>
          </a:p>
        </p:txBody>
      </p:sp>
      <p:sp>
        <p:nvSpPr>
          <p:cNvPr id="6" name="Sześciokąt 5">
            <a:extLst>
              <a:ext uri="{FF2B5EF4-FFF2-40B4-BE49-F238E27FC236}">
                <a16:creationId xmlns:a16="http://schemas.microsoft.com/office/drawing/2014/main" id="{80AFF096-2848-AD1F-9060-4EC03855B939}"/>
              </a:ext>
            </a:extLst>
          </p:cNvPr>
          <p:cNvSpPr/>
          <p:nvPr/>
        </p:nvSpPr>
        <p:spPr>
          <a:xfrm>
            <a:off x="10986078" y="1911972"/>
            <a:ext cx="1158594" cy="99451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l-PL" sz="1400" b="1" dirty="0"/>
          </a:p>
        </p:txBody>
      </p:sp>
      <p:sp>
        <p:nvSpPr>
          <p:cNvPr id="7" name="Sześciokąt 6">
            <a:extLst>
              <a:ext uri="{FF2B5EF4-FFF2-40B4-BE49-F238E27FC236}">
                <a16:creationId xmlns:a16="http://schemas.microsoft.com/office/drawing/2014/main" id="{A7E5242F-211E-9167-E7A7-7E2470E99FD4}"/>
              </a:ext>
            </a:extLst>
          </p:cNvPr>
          <p:cNvSpPr/>
          <p:nvPr/>
        </p:nvSpPr>
        <p:spPr>
          <a:xfrm>
            <a:off x="9984432" y="2434481"/>
            <a:ext cx="1158594" cy="99451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70536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005" y="0"/>
            <a:ext cx="9912424" cy="686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6" name="Symbol zastępczy wykresu 6">
            <a:extLst>
              <a:ext uri="{FF2B5EF4-FFF2-40B4-BE49-F238E27FC236}">
                <a16:creationId xmlns:a16="http://schemas.microsoft.com/office/drawing/2014/main" id="{DF406251-57D2-0E22-D759-CD9B5385F3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487682"/>
              </p:ext>
            </p:extLst>
          </p:nvPr>
        </p:nvGraphicFramePr>
        <p:xfrm>
          <a:off x="273819" y="1106236"/>
          <a:ext cx="9364785" cy="321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8" y="9152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Handel detaliczny</a:t>
            </a:r>
            <a:endParaRPr lang="en-US" dirty="0">
              <a:solidFill>
                <a:srgbClr val="282C5E"/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36003" y="4437112"/>
            <a:ext cx="9840416" cy="1957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6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Podtytuł 2">
            <a:extLst>
              <a:ext uri="{FF2B5EF4-FFF2-40B4-BE49-F238E27FC236}">
                <a16:creationId xmlns:a16="http://schemas.microsoft.com/office/drawing/2014/main" id="{37811CF0-F1A8-145E-F1E8-04B9E96B96CD}"/>
              </a:ext>
            </a:extLst>
          </p:cNvPr>
          <p:cNvSpPr txBox="1">
            <a:spLocks/>
          </p:cNvSpPr>
          <p:nvPr/>
        </p:nvSpPr>
        <p:spPr>
          <a:xfrm>
            <a:off x="3406907" y="4390484"/>
            <a:ext cx="6231697" cy="153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Źródło: Opracowanie własne DAG MRIT na podstawie danych GUS.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389888" y="665944"/>
            <a:ext cx="384752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282C5E"/>
                </a:solidFill>
                <a:latin typeface="+mn-lt"/>
              </a:rPr>
              <a:t>Sprzedaż detaliczna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(%, r/r)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7" name="Sześciokąt 6">
            <a:extLst>
              <a:ext uri="{FF2B5EF4-FFF2-40B4-BE49-F238E27FC236}">
                <a16:creationId xmlns:a16="http://schemas.microsoft.com/office/drawing/2014/main" id="{1CE805B0-F2E2-58C5-B122-1E8428596F64}"/>
              </a:ext>
            </a:extLst>
          </p:cNvPr>
          <p:cNvSpPr/>
          <p:nvPr/>
        </p:nvSpPr>
        <p:spPr>
          <a:xfrm>
            <a:off x="10016520" y="1271399"/>
            <a:ext cx="1087467" cy="93346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8" name="Sześciokąt 7">
            <a:extLst>
              <a:ext uri="{FF2B5EF4-FFF2-40B4-BE49-F238E27FC236}">
                <a16:creationId xmlns:a16="http://schemas.microsoft.com/office/drawing/2014/main" id="{C390F897-D425-969C-E941-61C9850407F7}"/>
              </a:ext>
            </a:extLst>
          </p:cNvPr>
          <p:cNvSpPr/>
          <p:nvPr/>
        </p:nvSpPr>
        <p:spPr>
          <a:xfrm>
            <a:off x="9984432" y="2276872"/>
            <a:ext cx="1149432" cy="98665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9" name="Sześciokąt 8">
            <a:extLst>
              <a:ext uri="{FF2B5EF4-FFF2-40B4-BE49-F238E27FC236}">
                <a16:creationId xmlns:a16="http://schemas.microsoft.com/office/drawing/2014/main" id="{96BDFF80-CB48-0D91-1E87-7BFFDDD71B2B}"/>
              </a:ext>
            </a:extLst>
          </p:cNvPr>
          <p:cNvSpPr/>
          <p:nvPr/>
        </p:nvSpPr>
        <p:spPr>
          <a:xfrm>
            <a:off x="10995240" y="2780928"/>
            <a:ext cx="1149432" cy="98665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0" name="Sześciokąt 9">
            <a:extLst>
              <a:ext uri="{FF2B5EF4-FFF2-40B4-BE49-F238E27FC236}">
                <a16:creationId xmlns:a16="http://schemas.microsoft.com/office/drawing/2014/main" id="{75B3D168-CB90-B0A1-B38E-9F4A9F57F1B6}"/>
              </a:ext>
            </a:extLst>
          </p:cNvPr>
          <p:cNvSpPr/>
          <p:nvPr/>
        </p:nvSpPr>
        <p:spPr>
          <a:xfrm>
            <a:off x="9984432" y="3345770"/>
            <a:ext cx="1187503" cy="101933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1" name="Sześciokąt 10">
            <a:extLst>
              <a:ext uri="{FF2B5EF4-FFF2-40B4-BE49-F238E27FC236}">
                <a16:creationId xmlns:a16="http://schemas.microsoft.com/office/drawing/2014/main" id="{B6677564-17D1-33D4-7377-F85C8CB0B298}"/>
              </a:ext>
            </a:extLst>
          </p:cNvPr>
          <p:cNvSpPr/>
          <p:nvPr/>
        </p:nvSpPr>
        <p:spPr>
          <a:xfrm>
            <a:off x="10985196" y="1775455"/>
            <a:ext cx="1087468" cy="93346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3369B6-21E6-1AC6-1CD9-3BF28793AD16}"/>
              </a:ext>
            </a:extLst>
          </p:cNvPr>
          <p:cNvSpPr txBox="1">
            <a:spLocks/>
          </p:cNvSpPr>
          <p:nvPr/>
        </p:nvSpPr>
        <p:spPr>
          <a:xfrm>
            <a:off x="273819" y="4617079"/>
            <a:ext cx="9602601" cy="23198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rgbClr val="282C5E"/>
                </a:solidFill>
              </a:rPr>
              <a:t>Handel detaliczny w 2020 r. objęty był restrykcjami</a:t>
            </a:r>
            <a:r>
              <a:rPr lang="pl-PL" sz="1600" dirty="0">
                <a:solidFill>
                  <a:srgbClr val="282C5E"/>
                </a:solidFill>
              </a:rPr>
              <a:t>, mimo to </a:t>
            </a:r>
            <a:r>
              <a:rPr lang="pl-PL" sz="1600" b="1" dirty="0">
                <a:solidFill>
                  <a:srgbClr val="282C5E"/>
                </a:solidFill>
              </a:rPr>
              <a:t>jego spadek został ograniczony</a:t>
            </a:r>
            <a:r>
              <a:rPr lang="pl-PL" sz="1600" dirty="0">
                <a:solidFill>
                  <a:srgbClr val="282C5E"/>
                </a:solidFill>
              </a:rPr>
              <a:t>, co w dużej mierze wynikało z zainteresowania konsumentów e-zakupami. </a:t>
            </a:r>
            <a:r>
              <a:rPr lang="pl-PL" sz="1600" dirty="0">
                <a:solidFill>
                  <a:srgbClr val="282B5E"/>
                </a:solidFill>
              </a:rPr>
              <a:t>Efekt odłożonego popytu przełożył się na </a:t>
            </a:r>
            <a:r>
              <a:rPr lang="pl-PL" sz="1600" b="1" dirty="0">
                <a:solidFill>
                  <a:srgbClr val="282C5E"/>
                </a:solidFill>
              </a:rPr>
              <a:t>silne ożywienie sprzedaży w 2021 r.</a:t>
            </a:r>
          </a:p>
          <a:p>
            <a:r>
              <a:rPr lang="pl-PL" sz="1600" dirty="0">
                <a:solidFill>
                  <a:srgbClr val="282C5E"/>
                </a:solidFill>
              </a:rPr>
              <a:t>W 2022 r. z jednej strony na sprzedaż działała </a:t>
            </a:r>
            <a:r>
              <a:rPr lang="pl-PL" sz="1600" b="1" dirty="0">
                <a:solidFill>
                  <a:srgbClr val="282C5E"/>
                </a:solidFill>
              </a:rPr>
              <a:t>wysoka inflacja i spadek siły nabywczej dochodów</a:t>
            </a:r>
            <a:r>
              <a:rPr lang="pl-PL" sz="1600" dirty="0">
                <a:solidFill>
                  <a:srgbClr val="282C5E"/>
                </a:solidFill>
              </a:rPr>
              <a:t>, z drugiej była ona </a:t>
            </a:r>
            <a:r>
              <a:rPr lang="pl-PL" sz="1600" b="1" dirty="0">
                <a:solidFill>
                  <a:srgbClr val="282C5E"/>
                </a:solidFill>
              </a:rPr>
              <a:t>wspierana przez zakupy uchodźców</a:t>
            </a:r>
            <a:r>
              <a:rPr lang="pl-PL" sz="1600" dirty="0">
                <a:solidFill>
                  <a:srgbClr val="282C5E"/>
                </a:solidFill>
              </a:rPr>
              <a:t>.</a:t>
            </a:r>
          </a:p>
          <a:p>
            <a:r>
              <a:rPr lang="pl-PL" sz="1600" dirty="0">
                <a:solidFill>
                  <a:srgbClr val="282C5E"/>
                </a:solidFill>
              </a:rPr>
              <a:t>W 2023 r. </a:t>
            </a:r>
            <a:r>
              <a:rPr lang="pl-PL" sz="1600" b="1" dirty="0">
                <a:solidFill>
                  <a:srgbClr val="282C5E"/>
                </a:solidFill>
              </a:rPr>
              <a:t>hamująco na konsumpcję działała wysoka inflacja, spadek dochodów realnych, wysokie stopy procentowe i wciąż utrzymująca się podwyższona niepewność</a:t>
            </a:r>
            <a:r>
              <a:rPr lang="pl-PL" sz="1600" dirty="0">
                <a:solidFill>
                  <a:srgbClr val="282C5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361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005" y="0"/>
            <a:ext cx="9912424" cy="686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3" name="Symbol zastępczy wykresu 6">
            <a:extLst>
              <a:ext uri="{FF2B5EF4-FFF2-40B4-BE49-F238E27FC236}">
                <a16:creationId xmlns:a16="http://schemas.microsoft.com/office/drawing/2014/main" id="{1E320A1B-71D4-85DA-501D-1AE6949447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253194"/>
              </p:ext>
            </p:extLst>
          </p:nvPr>
        </p:nvGraphicFramePr>
        <p:xfrm>
          <a:off x="427074" y="1100620"/>
          <a:ext cx="8932739" cy="297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8" y="9152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Odporny rynek pracy</a:t>
            </a:r>
            <a:endParaRPr lang="en-US" dirty="0">
              <a:solidFill>
                <a:srgbClr val="282C5E"/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36003" y="4437112"/>
            <a:ext cx="9840416" cy="1957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6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Podtytuł 2">
            <a:extLst>
              <a:ext uri="{FF2B5EF4-FFF2-40B4-BE49-F238E27FC236}">
                <a16:creationId xmlns:a16="http://schemas.microsoft.com/office/drawing/2014/main" id="{37811CF0-F1A8-145E-F1E8-04B9E96B96CD}"/>
              </a:ext>
            </a:extLst>
          </p:cNvPr>
          <p:cNvSpPr txBox="1">
            <a:spLocks/>
          </p:cNvSpPr>
          <p:nvPr/>
        </p:nvSpPr>
        <p:spPr>
          <a:xfrm>
            <a:off x="3182122" y="3919740"/>
            <a:ext cx="6231697" cy="153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Źródło: Opracowanie własne DAG MRIT na podstawie danych GUS.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389888" y="665944"/>
            <a:ext cx="642619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282C5E"/>
                </a:solidFill>
                <a:latin typeface="+mn-lt"/>
              </a:rPr>
              <a:t>Stopa bezrobocia rejestrowanego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(%) – dane na koniec roku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56BA2D81-7484-30FC-578E-7071F573CC00}"/>
              </a:ext>
            </a:extLst>
          </p:cNvPr>
          <p:cNvSpPr/>
          <p:nvPr/>
        </p:nvSpPr>
        <p:spPr>
          <a:xfrm>
            <a:off x="9989099" y="1903351"/>
            <a:ext cx="1075181" cy="97600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3" name="Sześciokąt 12">
            <a:extLst>
              <a:ext uri="{FF2B5EF4-FFF2-40B4-BE49-F238E27FC236}">
                <a16:creationId xmlns:a16="http://schemas.microsoft.com/office/drawing/2014/main" id="{FA69B81F-1C94-C0F4-D2F9-84BFDC7F3500}"/>
              </a:ext>
            </a:extLst>
          </p:cNvPr>
          <p:cNvSpPr/>
          <p:nvPr/>
        </p:nvSpPr>
        <p:spPr>
          <a:xfrm>
            <a:off x="10920536" y="1388928"/>
            <a:ext cx="1075181" cy="97600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5" name="Sześciokąt 14">
            <a:extLst>
              <a:ext uri="{FF2B5EF4-FFF2-40B4-BE49-F238E27FC236}">
                <a16:creationId xmlns:a16="http://schemas.microsoft.com/office/drawing/2014/main" id="{9176DBF0-9B1B-179B-C0E2-0EDA13892080}"/>
              </a:ext>
            </a:extLst>
          </p:cNvPr>
          <p:cNvSpPr/>
          <p:nvPr/>
        </p:nvSpPr>
        <p:spPr>
          <a:xfrm>
            <a:off x="10920536" y="2452119"/>
            <a:ext cx="1075181" cy="97600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E1E59BEB-35F3-8D3F-66EC-728EE559E6E2}"/>
              </a:ext>
            </a:extLst>
          </p:cNvPr>
          <p:cNvSpPr txBox="1">
            <a:spLocks/>
          </p:cNvSpPr>
          <p:nvPr/>
        </p:nvSpPr>
        <p:spPr>
          <a:xfrm>
            <a:off x="72008" y="4139906"/>
            <a:ext cx="9840416" cy="27454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Ostatnie lata przyniosły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znaczącą poprawę sytuacji na rynku pracy 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– wzrosło zatrudnienie, a stopa bezrobocia spadła.</a:t>
            </a:r>
          </a:p>
          <a:p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Wsparcie w ramach Tarcz Antykryzysowych pozwoliło ochronić miejsca pracy podczas pandemii. 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 grudniu 2022 r. wskaźnik wyniósł 5,2% - to jeden z najlepszych wyników od ponad 30 lat.</a:t>
            </a:r>
          </a:p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Wojna i spowodowane nią spowolnienie aktywności wzbudziło ponownie obawy o rynek pracy. Jednak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stopa bezrobocia oraz liczba bezrobotnych osiągały rekordowo niskie odczyty na przestrzeni ponad trzech dekad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. Na koniec 2023 r. bezrobocie wyniosło 5,1%.</a:t>
            </a:r>
          </a:p>
        </p:txBody>
      </p:sp>
    </p:spTree>
    <p:extLst>
      <p:ext uri="{BB962C8B-B14F-4D97-AF65-F5344CB8AC3E}">
        <p14:creationId xmlns:p14="http://schemas.microsoft.com/office/powerpoint/2010/main" val="239308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124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8" y="9152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Wyzwaniem ostudzenie inflacji</a:t>
            </a:r>
            <a:endParaRPr lang="en-US" dirty="0">
              <a:solidFill>
                <a:srgbClr val="282C5E"/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191344" y="4245565"/>
            <a:ext cx="9721080" cy="22457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82C5E"/>
                </a:solidFill>
              </a:rPr>
              <a:t>Światowe ceny energii i surowców rosły dynamicznie w efekcie </a:t>
            </a:r>
            <a:r>
              <a:rPr lang="pl-PL" sz="1600" b="1" dirty="0" err="1">
                <a:solidFill>
                  <a:srgbClr val="282C5E"/>
                </a:solidFill>
              </a:rPr>
              <a:t>postpandemicznego</a:t>
            </a:r>
            <a:r>
              <a:rPr lang="pl-PL" sz="1600" b="1" dirty="0">
                <a:solidFill>
                  <a:srgbClr val="282C5E"/>
                </a:solidFill>
              </a:rPr>
              <a:t> ożywienia</a:t>
            </a:r>
            <a:r>
              <a:rPr lang="pl-PL" sz="1600" dirty="0">
                <a:solidFill>
                  <a:srgbClr val="282C5E"/>
                </a:solidFill>
              </a:rPr>
              <a:t>. Rosyjska agresja na Ukrainę wzmocniła te tendencje. Spowodowała także </a:t>
            </a:r>
            <a:r>
              <a:rPr lang="pl-PL" sz="1600" b="1" dirty="0">
                <a:solidFill>
                  <a:srgbClr val="282C5E"/>
                </a:solidFill>
              </a:rPr>
              <a:t>szybki wzrost światowych cen żywności</a:t>
            </a:r>
            <a:r>
              <a:rPr lang="pl-PL" sz="1600" dirty="0">
                <a:solidFill>
                  <a:srgbClr val="282C5E"/>
                </a:solidFill>
              </a:rPr>
              <a:t>. Wysokie ceny energii i materiałów przekładały się na wzrost cen pozostałych dóbr i usług.</a:t>
            </a:r>
          </a:p>
          <a:p>
            <a:r>
              <a:rPr lang="pl-PL" sz="1600" b="1" dirty="0">
                <a:solidFill>
                  <a:srgbClr val="282C5E"/>
                </a:solidFill>
              </a:rPr>
              <a:t>W rezultacie w 2022 r. odnotowaliśmy najwyższą po 1997 roku inflację sięgającą 14,4%.</a:t>
            </a:r>
          </a:p>
          <a:p>
            <a:r>
              <a:rPr lang="pl-PL" sz="1600" dirty="0">
                <a:solidFill>
                  <a:srgbClr val="282C5E"/>
                </a:solidFill>
              </a:rPr>
              <a:t>Po szczytowym odczycie w lutym 2023 r. (18,4% r/r), </a:t>
            </a:r>
            <a:r>
              <a:rPr lang="pl-PL" sz="1600" b="1" dirty="0">
                <a:solidFill>
                  <a:srgbClr val="282C5E"/>
                </a:solidFill>
              </a:rPr>
              <a:t>inflacja zaczęła systematycznie hamować i w grudniu spowolniła do 6,2%. </a:t>
            </a:r>
            <a:r>
              <a:rPr lang="pl-PL" sz="1600" dirty="0">
                <a:solidFill>
                  <a:srgbClr val="282C5E"/>
                </a:solidFill>
              </a:rPr>
              <a:t>Średniorocznie w całym 2023 r. wyniosła 11,4%.</a:t>
            </a:r>
          </a:p>
        </p:txBody>
      </p:sp>
      <p:graphicFrame>
        <p:nvGraphicFramePr>
          <p:cNvPr id="3" name="Symbol zastępczy wykresu 6">
            <a:extLst>
              <a:ext uri="{FF2B5EF4-FFF2-40B4-BE49-F238E27FC236}">
                <a16:creationId xmlns:a16="http://schemas.microsoft.com/office/drawing/2014/main" id="{3C9823B7-6928-91A9-97C3-989C0DB9A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5915071"/>
              </p:ext>
            </p:extLst>
          </p:nvPr>
        </p:nvGraphicFramePr>
        <p:xfrm>
          <a:off x="331613" y="908720"/>
          <a:ext cx="8932739" cy="297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dtytuł 2">
            <a:extLst>
              <a:ext uri="{FF2B5EF4-FFF2-40B4-BE49-F238E27FC236}">
                <a16:creationId xmlns:a16="http://schemas.microsoft.com/office/drawing/2014/main" id="{37811CF0-F1A8-145E-F1E8-04B9E96B96CD}"/>
              </a:ext>
            </a:extLst>
          </p:cNvPr>
          <p:cNvSpPr txBox="1">
            <a:spLocks/>
          </p:cNvSpPr>
          <p:nvPr/>
        </p:nvSpPr>
        <p:spPr>
          <a:xfrm>
            <a:off x="2984855" y="3784044"/>
            <a:ext cx="6231697" cy="153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Źródło: Opracowanie własne DAG MRIT na podstawie danych GUS.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413222" y="1608845"/>
            <a:ext cx="384752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282C5E"/>
                </a:solidFill>
                <a:latin typeface="+mn-lt"/>
              </a:rPr>
              <a:t>Inflacja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(%)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54855001-5B9C-E001-C03A-DE51E3350540}"/>
              </a:ext>
            </a:extLst>
          </p:cNvPr>
          <p:cNvSpPr/>
          <p:nvPr/>
        </p:nvSpPr>
        <p:spPr>
          <a:xfrm>
            <a:off x="10416480" y="1201157"/>
            <a:ext cx="1253187" cy="107571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06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ześciokąt 27">
            <a:extLst>
              <a:ext uri="{FF2B5EF4-FFF2-40B4-BE49-F238E27FC236}">
                <a16:creationId xmlns:a16="http://schemas.microsoft.com/office/drawing/2014/main" id="{2F943129-A1C5-2ED9-4D0C-9C346AD45882}"/>
              </a:ext>
            </a:extLst>
          </p:cNvPr>
          <p:cNvSpPr>
            <a:spLocks noChangeAspect="1"/>
          </p:cNvSpPr>
          <p:nvPr/>
        </p:nvSpPr>
        <p:spPr>
          <a:xfrm>
            <a:off x="11131322" y="3539735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6155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56" y="-27384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sz="3400" dirty="0">
                <a:solidFill>
                  <a:srgbClr val="282C5E"/>
                </a:solidFill>
              </a:rPr>
              <a:t>Wymiana towarowa z zagranicą</a:t>
            </a:r>
            <a:endParaRPr lang="en-US" sz="3400" dirty="0">
              <a:solidFill>
                <a:srgbClr val="282C5E"/>
              </a:solidFill>
            </a:endParaRPr>
          </a:p>
        </p:txBody>
      </p:sp>
      <p:graphicFrame>
        <p:nvGraphicFramePr>
          <p:cNvPr id="3" name="Symbol zastępczy wykresu 6">
            <a:extLst>
              <a:ext uri="{FF2B5EF4-FFF2-40B4-BE49-F238E27FC236}">
                <a16:creationId xmlns:a16="http://schemas.microsoft.com/office/drawing/2014/main" id="{3C9823B7-6928-91A9-97C3-989C0DB9A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723786"/>
              </p:ext>
            </p:extLst>
          </p:nvPr>
        </p:nvGraphicFramePr>
        <p:xfrm>
          <a:off x="119336" y="620688"/>
          <a:ext cx="9364785" cy="3161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dtytuł 2">
            <a:extLst>
              <a:ext uri="{FF2B5EF4-FFF2-40B4-BE49-F238E27FC236}">
                <a16:creationId xmlns:a16="http://schemas.microsoft.com/office/drawing/2014/main" id="{37811CF0-F1A8-145E-F1E8-04B9E96B96CD}"/>
              </a:ext>
            </a:extLst>
          </p:cNvPr>
          <p:cNvSpPr txBox="1">
            <a:spLocks/>
          </p:cNvSpPr>
          <p:nvPr/>
        </p:nvSpPr>
        <p:spPr>
          <a:xfrm>
            <a:off x="3071664" y="3639712"/>
            <a:ext cx="6231697" cy="1531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Źródło: Opracowanie własne DAG MRIT na podstawie danych GUS.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119336" y="1236569"/>
            <a:ext cx="384752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chemeClr val="accent5"/>
                </a:solidFill>
                <a:latin typeface="+mn-lt"/>
              </a:rPr>
              <a:t>Eksport </a:t>
            </a:r>
            <a:r>
              <a:rPr lang="pl-PL" sz="1800" dirty="0">
                <a:solidFill>
                  <a:srgbClr val="282C5E"/>
                </a:solidFill>
                <a:latin typeface="+mn-lt"/>
              </a:rPr>
              <a:t>i </a:t>
            </a:r>
            <a:r>
              <a:rPr lang="pl-PL" sz="1800" dirty="0">
                <a:solidFill>
                  <a:schemeClr val="accent1"/>
                </a:solidFill>
                <a:latin typeface="+mn-lt"/>
              </a:rPr>
              <a:t>import</a:t>
            </a:r>
            <a:r>
              <a:rPr lang="pl-PL" sz="1800" dirty="0">
                <a:solidFill>
                  <a:srgbClr val="282C5E"/>
                </a:solidFill>
                <a:latin typeface="+mn-lt"/>
              </a:rPr>
              <a:t> towarów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(w mld EUR)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33" name="Podtytuł 2">
            <a:extLst>
              <a:ext uri="{FF2B5EF4-FFF2-40B4-BE49-F238E27FC236}">
                <a16:creationId xmlns:a16="http://schemas.microsoft.com/office/drawing/2014/main" id="{3A67ED60-7EDF-975E-CB72-2DD52BAFE76A}"/>
              </a:ext>
            </a:extLst>
          </p:cNvPr>
          <p:cNvSpPr txBox="1">
            <a:spLocks/>
          </p:cNvSpPr>
          <p:nvPr/>
        </p:nvSpPr>
        <p:spPr>
          <a:xfrm>
            <a:off x="191343" y="4228360"/>
            <a:ext cx="9496523" cy="25130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82C5E"/>
                </a:solidFill>
              </a:rPr>
              <a:t>W 2021 r. eksport wzrósł o 20,1%, a import o 26,3%. </a:t>
            </a:r>
            <a:r>
              <a:rPr lang="pl-PL" sz="1600" b="1" dirty="0">
                <a:solidFill>
                  <a:srgbClr val="282C5E"/>
                </a:solidFill>
              </a:rPr>
              <a:t>Wartość importu przyspieszyła w ślad za rosnącymi światowymi cenami surowców</a:t>
            </a:r>
            <a:r>
              <a:rPr lang="pl-PL" sz="1600" dirty="0">
                <a:solidFill>
                  <a:srgbClr val="282C5E"/>
                </a:solidFill>
              </a:rPr>
              <a:t>, co przełożyło się na ponowne wystąpienie deficytu obrotów towarowych.</a:t>
            </a:r>
          </a:p>
          <a:p>
            <a:r>
              <a:rPr lang="pl-PL" sz="1600" b="1" dirty="0">
                <a:solidFill>
                  <a:srgbClr val="282C5E"/>
                </a:solidFill>
              </a:rPr>
              <a:t>W 2022 r. handel pozostawał pod wpływem zaburzeń </a:t>
            </a:r>
            <a:r>
              <a:rPr lang="pl-PL" sz="1600" dirty="0">
                <a:solidFill>
                  <a:srgbClr val="282C5E"/>
                </a:solidFill>
              </a:rPr>
              <a:t>wywołanych przez rosyjską agresję na Ukrainę i rekordowych poziomów światowych cen energii, surowców, towarów.</a:t>
            </a:r>
          </a:p>
          <a:p>
            <a:r>
              <a:rPr lang="pl-PL" sz="1600" b="1" dirty="0">
                <a:solidFill>
                  <a:srgbClr val="282C5E"/>
                </a:solidFill>
              </a:rPr>
              <a:t>W 2023 r. </a:t>
            </a:r>
            <a:r>
              <a:rPr lang="pl-PL" sz="1600" dirty="0">
                <a:solidFill>
                  <a:srgbClr val="282C5E"/>
                </a:solidFill>
              </a:rPr>
              <a:t>wraz ze stabilizowaniem się cen światowych oraz na skutek spowolnienia w globalnej gospodarce </a:t>
            </a:r>
            <a:r>
              <a:rPr lang="pl-PL" sz="1600" b="1" dirty="0">
                <a:solidFill>
                  <a:srgbClr val="282C5E"/>
                </a:solidFill>
              </a:rPr>
              <a:t>obroty wyhamowały –</a:t>
            </a:r>
            <a:r>
              <a:rPr lang="pl-PL" sz="1600" dirty="0">
                <a:solidFill>
                  <a:srgbClr val="282C5E"/>
                </a:solidFill>
              </a:rPr>
              <a:t> eksport wzrósł o 1,8%, a import spadł o 6,6%*.</a:t>
            </a: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92655679-9D16-2399-CDF2-F490CE1BBA20}"/>
              </a:ext>
            </a:extLst>
          </p:cNvPr>
          <p:cNvSpPr>
            <a:spLocks noChangeAspect="1"/>
          </p:cNvSpPr>
          <p:nvPr/>
        </p:nvSpPr>
        <p:spPr>
          <a:xfrm>
            <a:off x="9961127" y="3295292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Sześciokąt 5">
            <a:extLst>
              <a:ext uri="{FF2B5EF4-FFF2-40B4-BE49-F238E27FC236}">
                <a16:creationId xmlns:a16="http://schemas.microsoft.com/office/drawing/2014/main" id="{470EA123-EC43-A0E9-71DE-BFFA4AE134FF}"/>
              </a:ext>
            </a:extLst>
          </p:cNvPr>
          <p:cNvSpPr>
            <a:spLocks noChangeAspect="1"/>
          </p:cNvSpPr>
          <p:nvPr/>
        </p:nvSpPr>
        <p:spPr>
          <a:xfrm>
            <a:off x="9961127" y="1996177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2EBDE3E-0825-C4CD-30C9-9CF3D0C0573F}"/>
              </a:ext>
            </a:extLst>
          </p:cNvPr>
          <p:cNvSpPr txBox="1">
            <a:spLocks/>
          </p:cNvSpPr>
          <p:nvPr/>
        </p:nvSpPr>
        <p:spPr>
          <a:xfrm>
            <a:off x="8832304" y="941708"/>
            <a:ext cx="4120986" cy="4736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sz="1600" b="1" kern="0" dirty="0">
                <a:solidFill>
                  <a:schemeClr val="bg1"/>
                </a:solidFill>
                <a:latin typeface="Montserrat" pitchFamily="2" charset="-18"/>
              </a:rPr>
              <a:t>Główni partnerzy</a:t>
            </a:r>
            <a:br>
              <a:rPr lang="pl-PL" sz="1600" b="1" kern="0" dirty="0">
                <a:solidFill>
                  <a:schemeClr val="bg1"/>
                </a:solidFill>
                <a:latin typeface="Montserrat" pitchFamily="2" charset="-18"/>
              </a:rPr>
            </a:br>
            <a:r>
              <a:rPr lang="pl-PL" sz="1600" b="1" kern="0" dirty="0">
                <a:solidFill>
                  <a:schemeClr val="bg1"/>
                </a:solidFill>
                <a:latin typeface="Montserrat" pitchFamily="2" charset="-18"/>
              </a:rPr>
              <a:t>handlowi Polski</a:t>
            </a:r>
            <a:endParaRPr lang="pl-PL" sz="1600" kern="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25D2926-C676-1F49-7F48-F72B19EA13D6}"/>
              </a:ext>
            </a:extLst>
          </p:cNvPr>
          <p:cNvSpPr txBox="1">
            <a:spLocks/>
          </p:cNvSpPr>
          <p:nvPr/>
        </p:nvSpPr>
        <p:spPr>
          <a:xfrm>
            <a:off x="9768408" y="1701541"/>
            <a:ext cx="1068037" cy="4225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sz="1200" b="1" kern="0" dirty="0">
                <a:solidFill>
                  <a:schemeClr val="bg1"/>
                </a:solidFill>
                <a:latin typeface="Montserrat" pitchFamily="2" charset="-18"/>
              </a:rPr>
              <a:t>eksport</a:t>
            </a:r>
            <a:endParaRPr lang="pl-PL" sz="1200" kern="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52E4D31-894C-DC82-B744-DC4BD090F625}"/>
              </a:ext>
            </a:extLst>
          </p:cNvPr>
          <p:cNvSpPr txBox="1"/>
          <p:nvPr/>
        </p:nvSpPr>
        <p:spPr>
          <a:xfrm>
            <a:off x="9943460" y="2136358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27,8%</a:t>
            </a:r>
          </a:p>
        </p:txBody>
      </p:sp>
      <p:sp>
        <p:nvSpPr>
          <p:cNvPr id="10" name="Sześciokąt 9">
            <a:extLst>
              <a:ext uri="{FF2B5EF4-FFF2-40B4-BE49-F238E27FC236}">
                <a16:creationId xmlns:a16="http://schemas.microsoft.com/office/drawing/2014/main" id="{90004E40-AEC9-811D-453A-4BACDE6587DD}"/>
              </a:ext>
            </a:extLst>
          </p:cNvPr>
          <p:cNvSpPr>
            <a:spLocks noChangeAspect="1"/>
          </p:cNvSpPr>
          <p:nvPr/>
        </p:nvSpPr>
        <p:spPr>
          <a:xfrm>
            <a:off x="9961126" y="2635959"/>
            <a:ext cx="671378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2E919B7-A123-3AE7-303E-2E1D765F6D22}"/>
              </a:ext>
            </a:extLst>
          </p:cNvPr>
          <p:cNvSpPr txBox="1"/>
          <p:nvPr/>
        </p:nvSpPr>
        <p:spPr>
          <a:xfrm>
            <a:off x="9988177" y="2903874"/>
            <a:ext cx="751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6,6%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6247FCC-DA5B-B535-AC3E-04F3C654B69D}"/>
              </a:ext>
            </a:extLst>
          </p:cNvPr>
          <p:cNvSpPr txBox="1"/>
          <p:nvPr/>
        </p:nvSpPr>
        <p:spPr>
          <a:xfrm>
            <a:off x="9943460" y="3466642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82B5E"/>
                </a:solidFill>
              </a:rPr>
              <a:t>5,7%</a:t>
            </a:r>
          </a:p>
        </p:txBody>
      </p:sp>
      <p:sp>
        <p:nvSpPr>
          <p:cNvPr id="13" name="Sześciokąt 12">
            <a:extLst>
              <a:ext uri="{FF2B5EF4-FFF2-40B4-BE49-F238E27FC236}">
                <a16:creationId xmlns:a16="http://schemas.microsoft.com/office/drawing/2014/main" id="{1965730C-7B2C-0F3A-8F39-0B5C34E7D319}"/>
              </a:ext>
            </a:extLst>
          </p:cNvPr>
          <p:cNvSpPr>
            <a:spLocks noChangeAspect="1"/>
          </p:cNvSpPr>
          <p:nvPr/>
        </p:nvSpPr>
        <p:spPr>
          <a:xfrm>
            <a:off x="9961127" y="3958532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4A9063C-CEA6-EDFA-37ED-6F545B38572F}"/>
              </a:ext>
            </a:extLst>
          </p:cNvPr>
          <p:cNvSpPr txBox="1"/>
          <p:nvPr/>
        </p:nvSpPr>
        <p:spPr>
          <a:xfrm>
            <a:off x="9961126" y="4106040"/>
            <a:ext cx="751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4,9%</a:t>
            </a:r>
          </a:p>
        </p:txBody>
      </p:sp>
      <p:sp>
        <p:nvSpPr>
          <p:cNvPr id="16" name="Sześciokąt 15">
            <a:extLst>
              <a:ext uri="{FF2B5EF4-FFF2-40B4-BE49-F238E27FC236}">
                <a16:creationId xmlns:a16="http://schemas.microsoft.com/office/drawing/2014/main" id="{825E580B-76AA-C66E-647F-D2DCCA4E8975}"/>
              </a:ext>
            </a:extLst>
          </p:cNvPr>
          <p:cNvSpPr>
            <a:spLocks noChangeAspect="1"/>
          </p:cNvSpPr>
          <p:nvPr/>
        </p:nvSpPr>
        <p:spPr>
          <a:xfrm>
            <a:off x="9961127" y="4611288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56D211-18C5-02BA-5383-DF149FD7623A}"/>
              </a:ext>
            </a:extLst>
          </p:cNvPr>
          <p:cNvSpPr txBox="1"/>
          <p:nvPr/>
        </p:nvSpPr>
        <p:spPr>
          <a:xfrm>
            <a:off x="9938390" y="4763949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82B5E"/>
                </a:solidFill>
              </a:rPr>
              <a:t>4,6%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BF8A2806-9D75-E1F4-722D-C2B76D264521}"/>
              </a:ext>
            </a:extLst>
          </p:cNvPr>
          <p:cNvSpPr txBox="1">
            <a:spLocks/>
          </p:cNvSpPr>
          <p:nvPr/>
        </p:nvSpPr>
        <p:spPr>
          <a:xfrm>
            <a:off x="10892797" y="1871575"/>
            <a:ext cx="1068037" cy="4225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sz="1200" b="1" kern="0" dirty="0">
                <a:solidFill>
                  <a:schemeClr val="bg1"/>
                </a:solidFill>
                <a:latin typeface="Montserrat" pitchFamily="2" charset="-18"/>
              </a:rPr>
              <a:t>import</a:t>
            </a:r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F5F6989E-C751-C30E-9CF9-427AF0CF87B4}"/>
              </a:ext>
            </a:extLst>
          </p:cNvPr>
          <p:cNvSpPr>
            <a:spLocks noChangeAspect="1"/>
          </p:cNvSpPr>
          <p:nvPr/>
        </p:nvSpPr>
        <p:spPr>
          <a:xfrm>
            <a:off x="11136560" y="2175507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0" name="Sześciokąt 19">
            <a:extLst>
              <a:ext uri="{FF2B5EF4-FFF2-40B4-BE49-F238E27FC236}">
                <a16:creationId xmlns:a16="http://schemas.microsoft.com/office/drawing/2014/main" id="{BFBC1AB6-3374-9615-D3DF-5B7FF31C706E}"/>
              </a:ext>
            </a:extLst>
          </p:cNvPr>
          <p:cNvSpPr>
            <a:spLocks noChangeAspect="1"/>
          </p:cNvSpPr>
          <p:nvPr/>
        </p:nvSpPr>
        <p:spPr>
          <a:xfrm>
            <a:off x="11136560" y="2852701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6E1AEE9-21CC-C394-6C1C-1725E53990B2}"/>
              </a:ext>
            </a:extLst>
          </p:cNvPr>
          <p:cNvSpPr txBox="1"/>
          <p:nvPr/>
        </p:nvSpPr>
        <p:spPr>
          <a:xfrm>
            <a:off x="11136560" y="3110908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14,8%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4295616-A48F-1E68-F3E8-31F043D31BB0}"/>
              </a:ext>
            </a:extLst>
          </p:cNvPr>
          <p:cNvSpPr txBox="1"/>
          <p:nvPr/>
        </p:nvSpPr>
        <p:spPr>
          <a:xfrm>
            <a:off x="11136560" y="3698747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82B5E"/>
                </a:solidFill>
              </a:rPr>
              <a:t>4,6%</a:t>
            </a:r>
          </a:p>
        </p:txBody>
      </p:sp>
      <p:sp>
        <p:nvSpPr>
          <p:cNvPr id="24" name="Sześciokąt 23">
            <a:extLst>
              <a:ext uri="{FF2B5EF4-FFF2-40B4-BE49-F238E27FC236}">
                <a16:creationId xmlns:a16="http://schemas.microsoft.com/office/drawing/2014/main" id="{8478AA3F-3E45-8D20-18B0-8BFD3FD54AB2}"/>
              </a:ext>
            </a:extLst>
          </p:cNvPr>
          <p:cNvSpPr>
            <a:spLocks noChangeAspect="1"/>
          </p:cNvSpPr>
          <p:nvPr/>
        </p:nvSpPr>
        <p:spPr>
          <a:xfrm>
            <a:off x="11139667" y="4878868"/>
            <a:ext cx="671378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DEDDE63-0A2F-DBEA-82C4-92EF7008DFD1}"/>
              </a:ext>
            </a:extLst>
          </p:cNvPr>
          <p:cNvSpPr txBox="1"/>
          <p:nvPr/>
        </p:nvSpPr>
        <p:spPr>
          <a:xfrm>
            <a:off x="11148129" y="5012401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4,2%</a:t>
            </a:r>
          </a:p>
        </p:txBody>
      </p:sp>
      <p:sp>
        <p:nvSpPr>
          <p:cNvPr id="26" name="Sześciokąt 25">
            <a:extLst>
              <a:ext uri="{FF2B5EF4-FFF2-40B4-BE49-F238E27FC236}">
                <a16:creationId xmlns:a16="http://schemas.microsoft.com/office/drawing/2014/main" id="{8B023CC4-C17A-B52D-0AC2-02247DDAD06D}"/>
              </a:ext>
            </a:extLst>
          </p:cNvPr>
          <p:cNvSpPr>
            <a:spLocks noChangeAspect="1"/>
          </p:cNvSpPr>
          <p:nvPr/>
        </p:nvSpPr>
        <p:spPr>
          <a:xfrm>
            <a:off x="11137240" y="4210655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4AC342C-0732-743A-538D-99748EDDEA99}"/>
              </a:ext>
            </a:extLst>
          </p:cNvPr>
          <p:cNvSpPr txBox="1"/>
          <p:nvPr/>
        </p:nvSpPr>
        <p:spPr>
          <a:xfrm>
            <a:off x="11148130" y="4483004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82B5E"/>
                </a:solidFill>
              </a:rPr>
              <a:t>4,3%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0071A4C-4D71-8479-8D5A-E2A4D3917E25}"/>
              </a:ext>
            </a:extLst>
          </p:cNvPr>
          <p:cNvSpPr txBox="1"/>
          <p:nvPr/>
        </p:nvSpPr>
        <p:spPr>
          <a:xfrm>
            <a:off x="11113323" y="2320237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20,2%</a:t>
            </a:r>
          </a:p>
        </p:txBody>
      </p:sp>
      <p:sp>
        <p:nvSpPr>
          <p:cNvPr id="30" name="Podtytuł 2">
            <a:extLst>
              <a:ext uri="{FF2B5EF4-FFF2-40B4-BE49-F238E27FC236}">
                <a16:creationId xmlns:a16="http://schemas.microsoft.com/office/drawing/2014/main" id="{F5AEB91F-3153-3C6F-4E4F-39F7253A268E}"/>
              </a:ext>
            </a:extLst>
          </p:cNvPr>
          <p:cNvSpPr txBox="1">
            <a:spLocks/>
          </p:cNvSpPr>
          <p:nvPr/>
        </p:nvSpPr>
        <p:spPr>
          <a:xfrm>
            <a:off x="7450677" y="6633356"/>
            <a:ext cx="2164834" cy="2160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* Dane za 11 miesięcy 2023 r. </a:t>
            </a:r>
          </a:p>
        </p:txBody>
      </p:sp>
    </p:spTree>
    <p:extLst>
      <p:ext uri="{BB962C8B-B14F-4D97-AF65-F5344CB8AC3E}">
        <p14:creationId xmlns:p14="http://schemas.microsoft.com/office/powerpoint/2010/main" val="85252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eściokąt 6">
            <a:extLst>
              <a:ext uri="{FF2B5EF4-FFF2-40B4-BE49-F238E27FC236}">
                <a16:creationId xmlns:a16="http://schemas.microsoft.com/office/drawing/2014/main" id="{FEF60E55-DB3F-BDF0-86E3-9F5143D6E17F}"/>
              </a:ext>
            </a:extLst>
          </p:cNvPr>
          <p:cNvSpPr/>
          <p:nvPr/>
        </p:nvSpPr>
        <p:spPr>
          <a:xfrm>
            <a:off x="11134678" y="5017140"/>
            <a:ext cx="822251" cy="70580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/>
            <a:stretch>
              <a:fillRect l="-3000" r="-3000"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l-PL" sz="1400" b="1" dirty="0"/>
          </a:p>
        </p:txBody>
      </p:sp>
      <p:graphicFrame>
        <p:nvGraphicFramePr>
          <p:cNvPr id="8" name="Symbol zastępczy wykresu 6">
            <a:extLst>
              <a:ext uri="{FF2B5EF4-FFF2-40B4-BE49-F238E27FC236}">
                <a16:creationId xmlns:a16="http://schemas.microsoft.com/office/drawing/2014/main" id="{6D2E79B8-C790-5AA1-D50A-10862BD6FD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357462"/>
              </p:ext>
            </p:extLst>
          </p:nvPr>
        </p:nvGraphicFramePr>
        <p:xfrm>
          <a:off x="529601" y="900629"/>
          <a:ext cx="4808363" cy="482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Sześciokąt 13">
            <a:extLst>
              <a:ext uri="{FF2B5EF4-FFF2-40B4-BE49-F238E27FC236}">
                <a16:creationId xmlns:a16="http://schemas.microsoft.com/office/drawing/2014/main" id="{8E57A201-C0AD-6C6F-E2B2-2E2C4902104D}"/>
              </a:ext>
            </a:extLst>
          </p:cNvPr>
          <p:cNvSpPr/>
          <p:nvPr/>
        </p:nvSpPr>
        <p:spPr>
          <a:xfrm>
            <a:off x="10426965" y="4627483"/>
            <a:ext cx="822251" cy="70580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tretch>
              <a:fillRect l="-3000" r="-3000"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l-PL" sz="1400" b="1" dirty="0">
              <a:solidFill>
                <a:schemeClr val="bg1"/>
              </a:solidFill>
            </a:endParaRPr>
          </a:p>
          <a:p>
            <a:pPr algn="ctr"/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15" name="Sześciokąt 14">
            <a:extLst>
              <a:ext uri="{FF2B5EF4-FFF2-40B4-BE49-F238E27FC236}">
                <a16:creationId xmlns:a16="http://schemas.microsoft.com/office/drawing/2014/main" id="{7E0DD9CE-5EF2-F3E1-5DE6-DCA103D3F13D}"/>
              </a:ext>
            </a:extLst>
          </p:cNvPr>
          <p:cNvSpPr/>
          <p:nvPr/>
        </p:nvSpPr>
        <p:spPr>
          <a:xfrm>
            <a:off x="11140086" y="4235360"/>
            <a:ext cx="822251" cy="70580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tretch>
              <a:fillRect l="-3000" r="-3000"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l-PL" sz="900" b="1" dirty="0">
              <a:solidFill>
                <a:schemeClr val="bg1"/>
              </a:solidFill>
            </a:endParaRPr>
          </a:p>
        </p:txBody>
      </p:sp>
      <p:sp>
        <p:nvSpPr>
          <p:cNvPr id="16" name="Sześciokąt 15">
            <a:extLst>
              <a:ext uri="{FF2B5EF4-FFF2-40B4-BE49-F238E27FC236}">
                <a16:creationId xmlns:a16="http://schemas.microsoft.com/office/drawing/2014/main" id="{DE2811B9-A534-8006-654C-27C40C6A1BA7}"/>
              </a:ext>
            </a:extLst>
          </p:cNvPr>
          <p:cNvSpPr/>
          <p:nvPr/>
        </p:nvSpPr>
        <p:spPr>
          <a:xfrm>
            <a:off x="11142026" y="3480666"/>
            <a:ext cx="822253" cy="7058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/>
            <a:srcRect/>
            <a:stretch>
              <a:fillRect l="2000" r="-31000"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l-PL" sz="1400" b="1" dirty="0"/>
          </a:p>
        </p:txBody>
      </p:sp>
      <p:sp>
        <p:nvSpPr>
          <p:cNvPr id="17" name="Sześciokąt 16">
            <a:extLst>
              <a:ext uri="{FF2B5EF4-FFF2-40B4-BE49-F238E27FC236}">
                <a16:creationId xmlns:a16="http://schemas.microsoft.com/office/drawing/2014/main" id="{B2EDF3B4-5020-AD8A-D72D-794C5D032BD5}"/>
              </a:ext>
            </a:extLst>
          </p:cNvPr>
          <p:cNvSpPr/>
          <p:nvPr/>
        </p:nvSpPr>
        <p:spPr>
          <a:xfrm>
            <a:off x="10432127" y="3835077"/>
            <a:ext cx="822251" cy="70580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tretch>
              <a:fillRect l="-47000" r="-47000"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l-PL" sz="1400" b="1" dirty="0"/>
          </a:p>
        </p:txBody>
      </p:sp>
      <p:sp>
        <p:nvSpPr>
          <p:cNvPr id="18" name="Sześciokąt 17">
            <a:extLst>
              <a:ext uri="{FF2B5EF4-FFF2-40B4-BE49-F238E27FC236}">
                <a16:creationId xmlns:a16="http://schemas.microsoft.com/office/drawing/2014/main" id="{D82D56FD-E8FD-D45B-0800-AC7ADB3B71A8}"/>
              </a:ext>
            </a:extLst>
          </p:cNvPr>
          <p:cNvSpPr/>
          <p:nvPr/>
        </p:nvSpPr>
        <p:spPr>
          <a:xfrm>
            <a:off x="11146624" y="2702921"/>
            <a:ext cx="822251" cy="70580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tretch>
              <a:fillRect l="-100000" r="-100000"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273AA05B-AB03-9F0A-A353-6F88B2CA4929}"/>
              </a:ext>
            </a:extLst>
          </p:cNvPr>
          <p:cNvSpPr/>
          <p:nvPr/>
        </p:nvSpPr>
        <p:spPr>
          <a:xfrm>
            <a:off x="10448893" y="1508290"/>
            <a:ext cx="820613" cy="704402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9"/>
            <a:srcRect/>
            <a:stretch>
              <a:fillRect l="-47000" r="-30000"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20" name="Sześciokąt 19">
            <a:extLst>
              <a:ext uri="{FF2B5EF4-FFF2-40B4-BE49-F238E27FC236}">
                <a16:creationId xmlns:a16="http://schemas.microsoft.com/office/drawing/2014/main" id="{D49E59BC-22AB-2C27-1BDD-385BF97C6579}"/>
              </a:ext>
            </a:extLst>
          </p:cNvPr>
          <p:cNvSpPr/>
          <p:nvPr/>
        </p:nvSpPr>
        <p:spPr>
          <a:xfrm>
            <a:off x="10432127" y="3072132"/>
            <a:ext cx="811851" cy="69688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1" name="Sześciokąt 20">
            <a:extLst>
              <a:ext uri="{FF2B5EF4-FFF2-40B4-BE49-F238E27FC236}">
                <a16:creationId xmlns:a16="http://schemas.microsoft.com/office/drawing/2014/main" id="{F187A6B9-D803-840A-2FA9-C48BF4CF9018}"/>
              </a:ext>
            </a:extLst>
          </p:cNvPr>
          <p:cNvSpPr/>
          <p:nvPr/>
        </p:nvSpPr>
        <p:spPr>
          <a:xfrm>
            <a:off x="11151939" y="1916832"/>
            <a:ext cx="822253" cy="70580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1"/>
            <a:srcRect/>
            <a:stretch>
              <a:fillRect l="-25000" r="-25000"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2" name="Sześciokąt 21">
            <a:extLst>
              <a:ext uri="{FF2B5EF4-FFF2-40B4-BE49-F238E27FC236}">
                <a16:creationId xmlns:a16="http://schemas.microsoft.com/office/drawing/2014/main" id="{1FE2B4E1-2A84-9F92-5EA2-F2BACF1A7B24}"/>
              </a:ext>
            </a:extLst>
          </p:cNvPr>
          <p:cNvSpPr/>
          <p:nvPr/>
        </p:nvSpPr>
        <p:spPr>
          <a:xfrm>
            <a:off x="10448893" y="2308645"/>
            <a:ext cx="797603" cy="65167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2"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l-PL" sz="1400" b="1" dirty="0"/>
          </a:p>
        </p:txBody>
      </p:sp>
      <p:sp>
        <p:nvSpPr>
          <p:cNvPr id="23" name="Sześciokąt 22">
            <a:extLst>
              <a:ext uri="{FF2B5EF4-FFF2-40B4-BE49-F238E27FC236}">
                <a16:creationId xmlns:a16="http://schemas.microsoft.com/office/drawing/2014/main" id="{42FF36E3-A393-8B5D-F368-EAD539948800}"/>
              </a:ext>
            </a:extLst>
          </p:cNvPr>
          <p:cNvSpPr/>
          <p:nvPr/>
        </p:nvSpPr>
        <p:spPr>
          <a:xfrm>
            <a:off x="11151939" y="1124744"/>
            <a:ext cx="816936" cy="70976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13"/>
            <a:stretch>
              <a:fillRect l="-14000" r="-14000"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l-PL" sz="1400" b="1" dirty="0">
              <a:solidFill>
                <a:schemeClr val="tx1"/>
              </a:solidFill>
            </a:endParaRPr>
          </a:p>
          <a:p>
            <a:pPr algn="ctr"/>
            <a:endParaRPr lang="pl-PL" sz="1400" b="1" dirty="0">
              <a:solidFill>
                <a:schemeClr val="tx1"/>
              </a:solidFill>
            </a:endParaRPr>
          </a:p>
        </p:txBody>
      </p:sp>
      <p:sp>
        <p:nvSpPr>
          <p:cNvPr id="25" name="Podtytuł 2">
            <a:extLst>
              <a:ext uri="{FF2B5EF4-FFF2-40B4-BE49-F238E27FC236}">
                <a16:creationId xmlns:a16="http://schemas.microsoft.com/office/drawing/2014/main" id="{55FDD512-AA1D-0569-3799-A9D79AA89D9D}"/>
              </a:ext>
            </a:extLst>
          </p:cNvPr>
          <p:cNvSpPr txBox="1">
            <a:spLocks/>
          </p:cNvSpPr>
          <p:nvPr/>
        </p:nvSpPr>
        <p:spPr>
          <a:xfrm>
            <a:off x="9984432" y="6597352"/>
            <a:ext cx="2164834" cy="2160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Dane: NBP</a:t>
            </a: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619C0042-2771-B75A-9D7B-F9076F8F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2" y="109753"/>
            <a:ext cx="10515600" cy="823912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282B5E"/>
                </a:solidFill>
              </a:rPr>
              <a:t>Atrakcyjność inwestycyjna Polski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id="{3078C8C5-A9CC-9FB3-9B84-529003CD1E02}"/>
              </a:ext>
            </a:extLst>
          </p:cNvPr>
          <p:cNvSpPr txBox="1">
            <a:spLocks/>
          </p:cNvSpPr>
          <p:nvPr/>
        </p:nvSpPr>
        <p:spPr>
          <a:xfrm>
            <a:off x="95302" y="5479586"/>
            <a:ext cx="12096698" cy="8239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l-PL" sz="1600" b="1" dirty="0">
                <a:solidFill>
                  <a:srgbClr val="282C5E"/>
                </a:solidFill>
              </a:rPr>
              <a:t>Rok 2022 był kolejnym rekordowym pod względem napływu BIZ</a:t>
            </a:r>
            <a:r>
              <a:rPr lang="pl-PL" sz="1600" dirty="0">
                <a:solidFill>
                  <a:srgbClr val="282C5E"/>
                </a:solidFill>
              </a:rPr>
              <a:t> – prawie 30 mld EUR. </a:t>
            </a:r>
          </a:p>
          <a:p>
            <a:pPr>
              <a:spcAft>
                <a:spcPts val="600"/>
              </a:spcAft>
            </a:pPr>
            <a:r>
              <a:rPr lang="pl-PL" sz="1600" dirty="0">
                <a:solidFill>
                  <a:srgbClr val="282C5E"/>
                </a:solidFill>
              </a:rPr>
              <a:t>Wstępne szacunki wskazują na </a:t>
            </a:r>
            <a:r>
              <a:rPr lang="pl-PL" sz="1600" b="1" dirty="0">
                <a:solidFill>
                  <a:srgbClr val="282C5E"/>
                </a:solidFill>
              </a:rPr>
              <a:t>napływ BIZ w okresie styczeń-listopad 2023 r. na poziomie 26,6 mld EUR.</a:t>
            </a:r>
          </a:p>
          <a:p>
            <a:pPr>
              <a:spcAft>
                <a:spcPts val="600"/>
              </a:spcAft>
            </a:pPr>
            <a:r>
              <a:rPr lang="pl-PL" sz="1600" dirty="0">
                <a:solidFill>
                  <a:srgbClr val="282C5E"/>
                </a:solidFill>
              </a:rPr>
              <a:t>Potwierdza to, że </a:t>
            </a:r>
            <a:r>
              <a:rPr lang="pl-PL" sz="1600" b="1" dirty="0">
                <a:solidFill>
                  <a:srgbClr val="282C5E"/>
                </a:solidFill>
              </a:rPr>
              <a:t>inwestorzy nie stracili zaufania do polskiej gospodarki pomimo wojny </a:t>
            </a:r>
            <a:r>
              <a:rPr lang="pl-PL" sz="1600" dirty="0">
                <a:solidFill>
                  <a:srgbClr val="282C5E"/>
                </a:solidFill>
              </a:rPr>
              <a:t>toczącej się na terytorium sąsiedniego państwa.</a:t>
            </a:r>
          </a:p>
        </p:txBody>
      </p:sp>
      <p:graphicFrame>
        <p:nvGraphicFramePr>
          <p:cNvPr id="5" name="Symbol zastępczy wykresu 6">
            <a:extLst>
              <a:ext uri="{FF2B5EF4-FFF2-40B4-BE49-F238E27FC236}">
                <a16:creationId xmlns:a16="http://schemas.microsoft.com/office/drawing/2014/main" id="{3AD2A9A9-1198-5310-2E33-2BF6E0343E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671382"/>
              </p:ext>
            </p:extLst>
          </p:nvPr>
        </p:nvGraphicFramePr>
        <p:xfrm>
          <a:off x="6359832" y="1466456"/>
          <a:ext cx="3384375" cy="382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C7950C11-43E2-36B0-9377-63648AA87D63}"/>
              </a:ext>
            </a:extLst>
          </p:cNvPr>
          <p:cNvSpPr txBox="1">
            <a:spLocks/>
          </p:cNvSpPr>
          <p:nvPr/>
        </p:nvSpPr>
        <p:spPr>
          <a:xfrm>
            <a:off x="8950349" y="4733754"/>
            <a:ext cx="620369" cy="3619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200" b="1" kern="0" dirty="0">
                <a:solidFill>
                  <a:srgbClr val="282B5E"/>
                </a:solidFill>
              </a:rPr>
              <a:t>mld EUR</a:t>
            </a:r>
            <a:endParaRPr lang="pl-PL" sz="1200" kern="0" dirty="0">
              <a:solidFill>
                <a:srgbClr val="282B5E"/>
              </a:solidFill>
            </a:endParaRPr>
          </a:p>
        </p:txBody>
      </p:sp>
      <p:sp>
        <p:nvSpPr>
          <p:cNvPr id="27" name="Symbol zastępczy tekstu 7">
            <a:extLst>
              <a:ext uri="{FF2B5EF4-FFF2-40B4-BE49-F238E27FC236}">
                <a16:creationId xmlns:a16="http://schemas.microsoft.com/office/drawing/2014/main" id="{9ABB7277-8B26-F24F-0528-BB0034FDD8E1}"/>
              </a:ext>
            </a:extLst>
          </p:cNvPr>
          <p:cNvSpPr txBox="1">
            <a:spLocks/>
          </p:cNvSpPr>
          <p:nvPr/>
        </p:nvSpPr>
        <p:spPr>
          <a:xfrm>
            <a:off x="6633223" y="1008949"/>
            <a:ext cx="3384375" cy="5993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b="1" dirty="0">
                <a:solidFill>
                  <a:srgbClr val="282B5E"/>
                </a:solidFill>
              </a:rPr>
              <a:t>Główne kierunki napływu BIZ</a:t>
            </a:r>
            <a:br>
              <a:rPr lang="pl-PL" dirty="0">
                <a:solidFill>
                  <a:srgbClr val="282B5E"/>
                </a:solidFill>
              </a:rPr>
            </a:br>
            <a:r>
              <a:rPr lang="pl-PL" sz="1200" b="1" dirty="0">
                <a:solidFill>
                  <a:srgbClr val="282B5E"/>
                </a:solidFill>
              </a:rPr>
              <a:t>(na koniec 2022 r.)</a:t>
            </a:r>
          </a:p>
        </p:txBody>
      </p:sp>
      <p:sp>
        <p:nvSpPr>
          <p:cNvPr id="30" name="Symbol zastępczy tekstu 2">
            <a:extLst>
              <a:ext uri="{FF2B5EF4-FFF2-40B4-BE49-F238E27FC236}">
                <a16:creationId xmlns:a16="http://schemas.microsoft.com/office/drawing/2014/main" id="{F0CA0F8F-B07C-CEE3-5AB3-FD134D2EA47E}"/>
              </a:ext>
            </a:extLst>
          </p:cNvPr>
          <p:cNvSpPr txBox="1">
            <a:spLocks/>
          </p:cNvSpPr>
          <p:nvPr/>
        </p:nvSpPr>
        <p:spPr>
          <a:xfrm>
            <a:off x="795111" y="1308600"/>
            <a:ext cx="620369" cy="3619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200" b="1" kern="0" dirty="0">
                <a:solidFill>
                  <a:schemeClr val="bg1"/>
                </a:solidFill>
              </a:rPr>
              <a:t>mld EUR</a:t>
            </a:r>
            <a:endParaRPr lang="pl-PL" sz="1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46273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LSK" id="{184D7F73-7FEC-9244-B145-2EBBC464ABFD}" vid="{BC31432A-1D49-A94B-B6BA-6C1C7C3D03A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6106</TotalTime>
  <Words>895</Words>
  <Application>Microsoft Office PowerPoint</Application>
  <PresentationFormat>Panoramiczny</PresentationFormat>
  <Paragraphs>78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Fira Sans</vt:lpstr>
      <vt:lpstr>Lato</vt:lpstr>
      <vt:lpstr>Montserrat</vt:lpstr>
      <vt:lpstr>1_Motyw pakietu Office</vt:lpstr>
      <vt:lpstr>Sytuacja gospodarcza Polski  </vt:lpstr>
      <vt:lpstr>Mocne strony polskiej gospodarki</vt:lpstr>
      <vt:lpstr>Stabilny rozwój gospodarczy</vt:lpstr>
      <vt:lpstr>Przemysł silnikiem polskiej gospodarki</vt:lpstr>
      <vt:lpstr>Handel detaliczny</vt:lpstr>
      <vt:lpstr>Odporny rynek pracy</vt:lpstr>
      <vt:lpstr>Wyzwaniem ostudzenie inflacji</vt:lpstr>
      <vt:lpstr>Wymiana towarowa z zagranicą</vt:lpstr>
      <vt:lpstr>Atrakcyjność inwestycyjna Polski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Sytuacja gospodarcza Polski</dc:title>
  <dc:creator>Chrostowska Agnieszka</dc:creator>
  <cp:lastModifiedBy>Walczak Monika</cp:lastModifiedBy>
  <cp:revision>92</cp:revision>
  <dcterms:created xsi:type="dcterms:W3CDTF">2022-03-31T12:53:41Z</dcterms:created>
  <dcterms:modified xsi:type="dcterms:W3CDTF">2024-01-30T07:44:38Z</dcterms:modified>
</cp:coreProperties>
</file>