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3" r:id="rId3"/>
    <p:sldId id="324" r:id="rId4"/>
    <p:sldId id="326" r:id="rId5"/>
    <p:sldId id="336" r:id="rId6"/>
    <p:sldId id="338" r:id="rId7"/>
    <p:sldId id="337" r:id="rId8"/>
    <p:sldId id="341" r:id="rId9"/>
    <p:sldId id="339" r:id="rId10"/>
    <p:sldId id="340" r:id="rId11"/>
    <p:sldId id="342" r:id="rId12"/>
    <p:sldId id="344" r:id="rId13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5CA"/>
    <a:srgbClr val="EF3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6521" autoAdjust="0"/>
  </p:normalViewPr>
  <p:slideViewPr>
    <p:cSldViewPr>
      <p:cViewPr varScale="1">
        <p:scale>
          <a:sx n="111" d="100"/>
          <a:sy n="111" d="100"/>
        </p:scale>
        <p:origin x="1590" y="96"/>
      </p:cViewPr>
      <p:guideLst>
        <p:guide orient="horz" pos="2024"/>
        <p:guide pos="3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84CD7-9E36-465D-B550-6CA6A370FB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80F0C0-4E45-4396-97F4-7E03D34690F3}">
      <dgm:prSet phldrT="[Tekst]"/>
      <dgm:spPr/>
      <dgm:t>
        <a:bodyPr/>
        <a:lstStyle/>
        <a:p>
          <a:r>
            <a:rPr lang="pl-PL" dirty="0" smtClean="0"/>
            <a:t>Obowiązki operatorów zakładów oczyszczania</a:t>
          </a:r>
          <a:endParaRPr lang="pl-PL" dirty="0"/>
        </a:p>
      </dgm:t>
    </dgm:pt>
    <dgm:pt modelId="{71BF13C8-A1A7-443B-A9FD-92F554D7B1C6}" type="parTrans" cxnId="{C3816F16-743D-4949-86BE-1ECB77EEF2B0}">
      <dgm:prSet/>
      <dgm:spPr/>
      <dgm:t>
        <a:bodyPr/>
        <a:lstStyle/>
        <a:p>
          <a:endParaRPr lang="pl-PL"/>
        </a:p>
      </dgm:t>
    </dgm:pt>
    <dgm:pt modelId="{8EF9E671-B367-4387-9399-938D98A0FDF8}" type="sibTrans" cxnId="{C3816F16-743D-4949-86BE-1ECB77EEF2B0}">
      <dgm:prSet/>
      <dgm:spPr/>
      <dgm:t>
        <a:bodyPr/>
        <a:lstStyle/>
        <a:p>
          <a:endParaRPr lang="pl-PL"/>
        </a:p>
      </dgm:t>
    </dgm:pt>
    <dgm:pt modelId="{1F976F91-780C-4B50-9A1A-B4ECD4145982}">
      <dgm:prSet phldrT="[Tekst]"/>
      <dgm:spPr/>
      <dgm:t>
        <a:bodyPr/>
        <a:lstStyle/>
        <a:p>
          <a:r>
            <a:rPr lang="pl-PL" b="1" dirty="0" smtClean="0"/>
            <a:t>minimalne wymogi </a:t>
          </a:r>
          <a:r>
            <a:rPr lang="pl-PL" dirty="0" smtClean="0"/>
            <a:t>w zakresie jakości wody odzyskanej</a:t>
          </a:r>
          <a:endParaRPr lang="pl-PL" dirty="0"/>
        </a:p>
      </dgm:t>
    </dgm:pt>
    <dgm:pt modelId="{24B58870-9D74-40CB-BE0E-2017E3B564E7}" type="parTrans" cxnId="{C67AFA69-464A-40C1-B4DD-06AEB255EEE7}">
      <dgm:prSet/>
      <dgm:spPr/>
      <dgm:t>
        <a:bodyPr/>
        <a:lstStyle/>
        <a:p>
          <a:endParaRPr lang="pl-PL"/>
        </a:p>
      </dgm:t>
    </dgm:pt>
    <dgm:pt modelId="{D8CA7D80-C6BA-4A62-A371-65686D02BAA7}" type="sibTrans" cxnId="{C67AFA69-464A-40C1-B4DD-06AEB255EEE7}">
      <dgm:prSet/>
      <dgm:spPr/>
      <dgm:t>
        <a:bodyPr/>
        <a:lstStyle/>
        <a:p>
          <a:endParaRPr lang="pl-PL"/>
        </a:p>
      </dgm:t>
    </dgm:pt>
    <dgm:pt modelId="{D0EAF69A-ED7C-4715-BC5C-84314B9C9A76}">
      <dgm:prSet phldrT="[Tekst]"/>
      <dgm:spPr/>
      <dgm:t>
        <a:bodyPr/>
        <a:lstStyle/>
        <a:p>
          <a:r>
            <a:rPr lang="pl-PL" b="1" dirty="0" smtClean="0"/>
            <a:t>monitoring jakości</a:t>
          </a:r>
          <a:r>
            <a:rPr lang="pl-PL" dirty="0" smtClean="0"/>
            <a:t> wody odzyskanej</a:t>
          </a:r>
          <a:endParaRPr lang="pl-PL" dirty="0"/>
        </a:p>
      </dgm:t>
    </dgm:pt>
    <dgm:pt modelId="{9D006198-4613-4A62-84BA-020F5F816B70}" type="parTrans" cxnId="{628EFEAD-6142-4F2C-92F8-F44C9B7FEAA4}">
      <dgm:prSet/>
      <dgm:spPr/>
      <dgm:t>
        <a:bodyPr/>
        <a:lstStyle/>
        <a:p>
          <a:endParaRPr lang="pl-PL"/>
        </a:p>
      </dgm:t>
    </dgm:pt>
    <dgm:pt modelId="{59BC934C-8F1E-4543-BB6A-D71DBFB2E303}" type="sibTrans" cxnId="{628EFEAD-6142-4F2C-92F8-F44C9B7FEAA4}">
      <dgm:prSet/>
      <dgm:spPr/>
      <dgm:t>
        <a:bodyPr/>
        <a:lstStyle/>
        <a:p>
          <a:endParaRPr lang="pl-PL"/>
        </a:p>
      </dgm:t>
    </dgm:pt>
    <dgm:pt modelId="{80E51BEB-CA7E-45DD-B379-0E5FD7FAE676}">
      <dgm:prSet phldrT="[Tekst]"/>
      <dgm:spPr/>
      <dgm:t>
        <a:bodyPr/>
        <a:lstStyle/>
        <a:p>
          <a:r>
            <a:rPr lang="pl-PL" b="1" dirty="0" smtClean="0"/>
            <a:t>plan zarządzania ryzykiem </a:t>
          </a:r>
          <a:r>
            <a:rPr lang="pl-PL" dirty="0" smtClean="0"/>
            <a:t>(opis systemu odzyskiwania wody, identyfikacja potencjalnych zagrożeń, identyfikacja środowisk zagrożonych, przeprowadzenie oceny ryzyka, określenie środków zapobiegawczych, wprowadzenie systemów i procedur kontroli)</a:t>
          </a:r>
          <a:endParaRPr lang="pl-PL" dirty="0"/>
        </a:p>
      </dgm:t>
    </dgm:pt>
    <dgm:pt modelId="{918941B8-C7BC-4D2C-95A9-B6DC732CAD2E}" type="parTrans" cxnId="{528742EB-6529-4E0E-8479-E70ACD821FA0}">
      <dgm:prSet/>
      <dgm:spPr/>
      <dgm:t>
        <a:bodyPr/>
        <a:lstStyle/>
        <a:p>
          <a:endParaRPr lang="pl-PL"/>
        </a:p>
      </dgm:t>
    </dgm:pt>
    <dgm:pt modelId="{9B5DD604-E55A-464B-BDA6-E8BDA097EC7F}" type="sibTrans" cxnId="{528742EB-6529-4E0E-8479-E70ACD821FA0}">
      <dgm:prSet/>
      <dgm:spPr/>
      <dgm:t>
        <a:bodyPr/>
        <a:lstStyle/>
        <a:p>
          <a:endParaRPr lang="pl-PL"/>
        </a:p>
      </dgm:t>
    </dgm:pt>
    <dgm:pt modelId="{38D0B38C-904B-4E5C-AD6F-895FF367E962}" type="pres">
      <dgm:prSet presAssocID="{7BD84CD7-9E36-465D-B550-6CA6A370FB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357E53B-B59C-40DD-9C54-00CF6294C6C3}" type="pres">
      <dgm:prSet presAssocID="{DB80F0C0-4E45-4396-97F4-7E03D34690F3}" presName="roof" presStyleLbl="dkBgShp" presStyleIdx="0" presStyleCnt="2" custLinFactNeighborX="1181"/>
      <dgm:spPr/>
      <dgm:t>
        <a:bodyPr/>
        <a:lstStyle/>
        <a:p>
          <a:endParaRPr lang="pl-PL"/>
        </a:p>
      </dgm:t>
    </dgm:pt>
    <dgm:pt modelId="{CFA92178-C775-42BD-95D5-759822A5D35D}" type="pres">
      <dgm:prSet presAssocID="{DB80F0C0-4E45-4396-97F4-7E03D34690F3}" presName="pillars" presStyleCnt="0"/>
      <dgm:spPr/>
    </dgm:pt>
    <dgm:pt modelId="{2C3B06AD-6011-4A24-A82D-7BC9F765F618}" type="pres">
      <dgm:prSet presAssocID="{DB80F0C0-4E45-4396-97F4-7E03D34690F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E77A78-6825-4998-A642-D23AE68C1C1A}" type="pres">
      <dgm:prSet presAssocID="{D0EAF69A-ED7C-4715-BC5C-84314B9C9A76}" presName="pillarX" presStyleLbl="node1" presStyleIdx="1" presStyleCnt="3" custLinFactNeighborX="340" custLinFactNeighborY="8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B53636-EC7B-46CA-AC4B-6AE83AEEE297}" type="pres">
      <dgm:prSet presAssocID="{80E51BEB-CA7E-45DD-B379-0E5FD7FAE67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FB5CC5-031F-43D6-AB6C-86200483CCB7}" type="pres">
      <dgm:prSet presAssocID="{DB80F0C0-4E45-4396-97F4-7E03D34690F3}" presName="base" presStyleLbl="dkBgShp" presStyleIdx="1" presStyleCnt="2"/>
      <dgm:spPr/>
    </dgm:pt>
  </dgm:ptLst>
  <dgm:cxnLst>
    <dgm:cxn modelId="{628EFEAD-6142-4F2C-92F8-F44C9B7FEAA4}" srcId="{DB80F0C0-4E45-4396-97F4-7E03D34690F3}" destId="{D0EAF69A-ED7C-4715-BC5C-84314B9C9A76}" srcOrd="1" destOrd="0" parTransId="{9D006198-4613-4A62-84BA-020F5F816B70}" sibTransId="{59BC934C-8F1E-4543-BB6A-D71DBFB2E303}"/>
    <dgm:cxn modelId="{A4859351-A1D9-49C3-85DC-74FF0E7690D1}" type="presOf" srcId="{80E51BEB-CA7E-45DD-B379-0E5FD7FAE676}" destId="{ABB53636-EC7B-46CA-AC4B-6AE83AEEE297}" srcOrd="0" destOrd="0" presId="urn:microsoft.com/office/officeart/2005/8/layout/hList3"/>
    <dgm:cxn modelId="{C67AFA69-464A-40C1-B4DD-06AEB255EEE7}" srcId="{DB80F0C0-4E45-4396-97F4-7E03D34690F3}" destId="{1F976F91-780C-4B50-9A1A-B4ECD4145982}" srcOrd="0" destOrd="0" parTransId="{24B58870-9D74-40CB-BE0E-2017E3B564E7}" sibTransId="{D8CA7D80-C6BA-4A62-A371-65686D02BAA7}"/>
    <dgm:cxn modelId="{8F291C77-C120-4560-B4B1-8461D9C7E985}" type="presOf" srcId="{D0EAF69A-ED7C-4715-BC5C-84314B9C9A76}" destId="{F4E77A78-6825-4998-A642-D23AE68C1C1A}" srcOrd="0" destOrd="0" presId="urn:microsoft.com/office/officeart/2005/8/layout/hList3"/>
    <dgm:cxn modelId="{C3816F16-743D-4949-86BE-1ECB77EEF2B0}" srcId="{7BD84CD7-9E36-465D-B550-6CA6A370FB4B}" destId="{DB80F0C0-4E45-4396-97F4-7E03D34690F3}" srcOrd="0" destOrd="0" parTransId="{71BF13C8-A1A7-443B-A9FD-92F554D7B1C6}" sibTransId="{8EF9E671-B367-4387-9399-938D98A0FDF8}"/>
    <dgm:cxn modelId="{5E90134D-6969-41CE-8A89-8CB293A0AA07}" type="presOf" srcId="{7BD84CD7-9E36-465D-B550-6CA6A370FB4B}" destId="{38D0B38C-904B-4E5C-AD6F-895FF367E962}" srcOrd="0" destOrd="0" presId="urn:microsoft.com/office/officeart/2005/8/layout/hList3"/>
    <dgm:cxn modelId="{B851058A-F951-4425-9304-BB29DB21EC44}" type="presOf" srcId="{DB80F0C0-4E45-4396-97F4-7E03D34690F3}" destId="{B357E53B-B59C-40DD-9C54-00CF6294C6C3}" srcOrd="0" destOrd="0" presId="urn:microsoft.com/office/officeart/2005/8/layout/hList3"/>
    <dgm:cxn modelId="{528742EB-6529-4E0E-8479-E70ACD821FA0}" srcId="{DB80F0C0-4E45-4396-97F4-7E03D34690F3}" destId="{80E51BEB-CA7E-45DD-B379-0E5FD7FAE676}" srcOrd="2" destOrd="0" parTransId="{918941B8-C7BC-4D2C-95A9-B6DC732CAD2E}" sibTransId="{9B5DD604-E55A-464B-BDA6-E8BDA097EC7F}"/>
    <dgm:cxn modelId="{102AEF53-271B-404D-9910-4DBB8709C04F}" type="presOf" srcId="{1F976F91-780C-4B50-9A1A-B4ECD4145982}" destId="{2C3B06AD-6011-4A24-A82D-7BC9F765F618}" srcOrd="0" destOrd="0" presId="urn:microsoft.com/office/officeart/2005/8/layout/hList3"/>
    <dgm:cxn modelId="{DE0FCA14-6660-435B-833B-CE3EE7F080E9}" type="presParOf" srcId="{38D0B38C-904B-4E5C-AD6F-895FF367E962}" destId="{B357E53B-B59C-40DD-9C54-00CF6294C6C3}" srcOrd="0" destOrd="0" presId="urn:microsoft.com/office/officeart/2005/8/layout/hList3"/>
    <dgm:cxn modelId="{74B7CDE1-6A8C-4DFF-937A-3A2B8B73A0AA}" type="presParOf" srcId="{38D0B38C-904B-4E5C-AD6F-895FF367E962}" destId="{CFA92178-C775-42BD-95D5-759822A5D35D}" srcOrd="1" destOrd="0" presId="urn:microsoft.com/office/officeart/2005/8/layout/hList3"/>
    <dgm:cxn modelId="{6579899D-9BFF-4369-884A-E5AEA90AF507}" type="presParOf" srcId="{CFA92178-C775-42BD-95D5-759822A5D35D}" destId="{2C3B06AD-6011-4A24-A82D-7BC9F765F618}" srcOrd="0" destOrd="0" presId="urn:microsoft.com/office/officeart/2005/8/layout/hList3"/>
    <dgm:cxn modelId="{C01AEBF6-B984-48BB-9D81-98543005F072}" type="presParOf" srcId="{CFA92178-C775-42BD-95D5-759822A5D35D}" destId="{F4E77A78-6825-4998-A642-D23AE68C1C1A}" srcOrd="1" destOrd="0" presId="urn:microsoft.com/office/officeart/2005/8/layout/hList3"/>
    <dgm:cxn modelId="{301673CA-D553-4FAC-8CBF-154920B6B4D2}" type="presParOf" srcId="{CFA92178-C775-42BD-95D5-759822A5D35D}" destId="{ABB53636-EC7B-46CA-AC4B-6AE83AEEE297}" srcOrd="2" destOrd="0" presId="urn:microsoft.com/office/officeart/2005/8/layout/hList3"/>
    <dgm:cxn modelId="{6C3D7DF2-1CFD-475A-AD5B-BDCFB8B9E65D}" type="presParOf" srcId="{38D0B38C-904B-4E5C-AD6F-895FF367E962}" destId="{C8FB5CC5-031F-43D6-AB6C-86200483CCB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7E53B-B59C-40DD-9C54-00CF6294C6C3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Obowiązki operatorów zakładów oczyszczania</a:t>
          </a:r>
          <a:endParaRPr lang="pl-PL" sz="3400" kern="1200" dirty="0"/>
        </a:p>
      </dsp:txBody>
      <dsp:txXfrm>
        <a:off x="0" y="0"/>
        <a:ext cx="6096000" cy="1219200"/>
      </dsp:txXfrm>
    </dsp:sp>
    <dsp:sp modelId="{2C3B06AD-6011-4A24-A82D-7BC9F765F618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minimalne wymogi </a:t>
          </a:r>
          <a:r>
            <a:rPr lang="pl-PL" sz="1300" kern="1200" dirty="0" smtClean="0"/>
            <a:t>w zakresie jakości wody odzyskanej</a:t>
          </a:r>
          <a:endParaRPr lang="pl-PL" sz="1300" kern="1200" dirty="0"/>
        </a:p>
      </dsp:txBody>
      <dsp:txXfrm>
        <a:off x="2976" y="1219200"/>
        <a:ext cx="2030015" cy="2560320"/>
      </dsp:txXfrm>
    </dsp:sp>
    <dsp:sp modelId="{F4E77A78-6825-4998-A642-D23AE68C1C1A}">
      <dsp:nvSpPr>
        <dsp:cNvPr id="0" name=""/>
        <dsp:cNvSpPr/>
      </dsp:nvSpPr>
      <dsp:spPr>
        <a:xfrm>
          <a:off x="2039894" y="1239912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monitoring jakości</a:t>
          </a:r>
          <a:r>
            <a:rPr lang="pl-PL" sz="1300" kern="1200" dirty="0" smtClean="0"/>
            <a:t> wody odzyskanej</a:t>
          </a:r>
          <a:endParaRPr lang="pl-PL" sz="1300" kern="1200" dirty="0"/>
        </a:p>
      </dsp:txBody>
      <dsp:txXfrm>
        <a:off x="2039894" y="1239912"/>
        <a:ext cx="2030015" cy="2560320"/>
      </dsp:txXfrm>
    </dsp:sp>
    <dsp:sp modelId="{ABB53636-EC7B-46CA-AC4B-6AE83AEEE297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plan zarządzania ryzykiem </a:t>
          </a:r>
          <a:r>
            <a:rPr lang="pl-PL" sz="1300" kern="1200" dirty="0" smtClean="0"/>
            <a:t>(opis systemu odzyskiwania wody, identyfikacja potencjalnych zagrożeń, identyfikacja środowisk zagrożonych, przeprowadzenie oceny ryzyka, określenie środków zapobiegawczych, wprowadzenie systemów i procedur kontroli)</a:t>
          </a:r>
          <a:endParaRPr lang="pl-PL" sz="1300" kern="1200" dirty="0"/>
        </a:p>
      </dsp:txBody>
      <dsp:txXfrm>
        <a:off x="4063007" y="1219200"/>
        <a:ext cx="2030015" cy="2560320"/>
      </dsp:txXfrm>
    </dsp:sp>
    <dsp:sp modelId="{C8FB5CC5-031F-43D6-AB6C-86200483CCB7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05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32" y="0"/>
            <a:ext cx="2945660" cy="49505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88B4C9D-93D0-44E7-8025-AE0FDD09FC64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9198"/>
            <a:ext cx="2945660" cy="49505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32" y="9379198"/>
            <a:ext cx="2945660" cy="49505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5B88B8F6-B471-437C-A817-244469B0D4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88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A371A891-02F7-4044-9836-B3DD4D977B0E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B70474ED-6826-4482-995C-E45E163B44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84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98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39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85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09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76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14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65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01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09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66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29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350" indent="-284350">
              <a:buFont typeface="Arial" panose="020B0604020202020204" pitchFamily="34" charset="0"/>
              <a:buChar char="•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74ED-6826-4482-995C-E45E163B448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2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57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29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5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05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10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5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16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62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87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1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3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DA45-7EBE-430E-BED3-16EB0E60E9E3}" type="datetimeFigureOut">
              <a:rPr lang="pl-PL" smtClean="0"/>
              <a:t>04.10.2019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2F5C-DD39-4B28-9B75-91C06B77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42519" y="1999328"/>
            <a:ext cx="8658962" cy="23762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700" dirty="0" smtClean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  <a:t/>
            </a:r>
            <a:br>
              <a:rPr lang="pl-PL" sz="2700" dirty="0" smtClean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  <a:t>Ponowne wykorzystanie wody w rolnictwie </a:t>
            </a:r>
            <a:r>
              <a:rPr lang="pl-PL" sz="2400" dirty="0" smtClean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  <a:t>– na podstawie projektowanego rozporządzenia unijnego</a:t>
            </a:r>
            <a:r>
              <a:rPr lang="pl-PL" sz="1800" dirty="0" smtClean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</a:br>
            <a:r>
              <a:rPr lang="pl-PL" sz="1800" dirty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  <a:t/>
            </a:r>
            <a:br>
              <a:rPr lang="pl-PL" sz="1800" dirty="0">
                <a:solidFill>
                  <a:srgbClr val="0070C0"/>
                </a:solidFill>
                <a:latin typeface="Iwona"/>
                <a:ea typeface="+mn-ea"/>
                <a:cs typeface="Arial" panose="020B0604020202020204" pitchFamily="34" charset="0"/>
              </a:rPr>
            </a:br>
            <a:endParaRPr lang="pl-PL" sz="2700" dirty="0">
              <a:solidFill>
                <a:srgbClr val="0070C0"/>
              </a:solidFill>
              <a:latin typeface="Iwon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008920" cy="144658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rot="5400000">
            <a:off x="4534482" y="898772"/>
            <a:ext cx="75036" cy="8171793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539552" y="5373216"/>
            <a:ext cx="7918648" cy="12762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400" dirty="0" smtClean="0">
                <a:latin typeface="Iwona"/>
              </a:rPr>
              <a:t>Anna Klisowska</a:t>
            </a:r>
            <a:endParaRPr lang="pl-PL" sz="1400" dirty="0" smtClean="0">
              <a:latin typeface="Iwona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latin typeface="Iwona"/>
              </a:rPr>
              <a:t>Departament Gospodarki Wodnej i Żeglugi Śródlądowej</a:t>
            </a:r>
          </a:p>
          <a:p>
            <a:pPr>
              <a:lnSpc>
                <a:spcPct val="150000"/>
              </a:lnSpc>
            </a:pPr>
            <a:endParaRPr lang="pl-PL" sz="1100" dirty="0" smtClean="0">
              <a:latin typeface="Iwona"/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latin typeface="Iwona"/>
              </a:rPr>
              <a:t>Warszawa, </a:t>
            </a:r>
            <a:r>
              <a:rPr lang="pl-PL" dirty="0" smtClean="0">
                <a:latin typeface="Iwona"/>
              </a:rPr>
              <a:t>8 października</a:t>
            </a:r>
            <a:r>
              <a:rPr lang="pl-PL" dirty="0" smtClean="0">
                <a:latin typeface="Iwona"/>
              </a:rPr>
              <a:t> </a:t>
            </a:r>
            <a:r>
              <a:rPr lang="pl-PL" dirty="0" smtClean="0">
                <a:latin typeface="Iwona"/>
              </a:rPr>
              <a:t>2019 r.</a:t>
            </a:r>
          </a:p>
          <a:p>
            <a:pPr>
              <a:lnSpc>
                <a:spcPct val="150000"/>
              </a:lnSpc>
            </a:pPr>
            <a:endParaRPr lang="en-GB" sz="1100" dirty="0">
              <a:latin typeface="Iwona"/>
            </a:endParaRPr>
          </a:p>
        </p:txBody>
      </p:sp>
    </p:spTree>
    <p:extLst>
      <p:ext uri="{BB962C8B-B14F-4D97-AF65-F5344CB8AC3E}">
        <p14:creationId xmlns:p14="http://schemas.microsoft.com/office/powerpoint/2010/main" val="19968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92688" cy="1417638"/>
          </a:xfrm>
        </p:spPr>
        <p:txBody>
          <a:bodyPr>
            <a:noAutofit/>
          </a:bodyPr>
          <a:lstStyle/>
          <a:p>
            <a:pPr lvl="0"/>
            <a:r>
              <a:rPr lang="pl-PL" sz="2400" b="1" dirty="0" smtClean="0">
                <a:solidFill>
                  <a:srgbClr val="0085CA"/>
                </a:solidFill>
                <a:latin typeface="Iwona"/>
              </a:rPr>
              <a:t>Propozycja rozporządzenia w zakresie ponownego wykorzystania wody w rolnictwie</a:t>
            </a:r>
            <a:endParaRPr lang="pl-PL" sz="2400" b="1" dirty="0">
              <a:solidFill>
                <a:srgbClr val="0085CA"/>
              </a:solidFill>
              <a:latin typeface="Iwona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771800" y="2318676"/>
            <a:ext cx="6120680" cy="406400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l-PL" sz="1400" dirty="0" smtClean="0"/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0477244"/>
              </p:ext>
            </p:extLst>
          </p:nvPr>
        </p:nvGraphicFramePr>
        <p:xfrm>
          <a:off x="2820144" y="2318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68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92688" cy="1417638"/>
          </a:xfrm>
        </p:spPr>
        <p:txBody>
          <a:bodyPr>
            <a:noAutofit/>
          </a:bodyPr>
          <a:lstStyle/>
          <a:p>
            <a:pPr lvl="0"/>
            <a:r>
              <a:rPr lang="pl-PL" sz="2400" b="1" dirty="0" smtClean="0">
                <a:solidFill>
                  <a:srgbClr val="0085CA"/>
                </a:solidFill>
                <a:latin typeface="Iwona"/>
              </a:rPr>
              <a:t>Propozycja rozporządzenia w zakresie ponownego wykorzystania wody w rolnictwie</a:t>
            </a:r>
            <a:endParaRPr lang="pl-PL" sz="2400" b="1" dirty="0">
              <a:solidFill>
                <a:srgbClr val="0085CA"/>
              </a:solidFill>
              <a:latin typeface="Iwona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771800" y="1692276"/>
            <a:ext cx="6120680" cy="5265116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l-PL" sz="1400" b="1" dirty="0" smtClean="0"/>
          </a:p>
          <a:p>
            <a:pPr marL="457200" lvl="1" indent="0" algn="just">
              <a:buNone/>
            </a:pPr>
            <a:r>
              <a:rPr lang="pl-PL" sz="1400" b="1" dirty="0" smtClean="0"/>
              <a:t>Wniosek </a:t>
            </a:r>
            <a:r>
              <a:rPr lang="pl-PL" sz="1400" b="1" dirty="0" smtClean="0"/>
              <a:t>o wydanie zezwolenia </a:t>
            </a:r>
            <a:r>
              <a:rPr lang="pl-PL" sz="1400" dirty="0" smtClean="0"/>
              <a:t>na dostarczania wody odzyskanej (zawiera odpowiednie elementy)</a:t>
            </a:r>
            <a:r>
              <a:rPr lang="pl-PL" sz="1400" dirty="0"/>
              <a:t> </a:t>
            </a:r>
            <a:r>
              <a:rPr lang="pl-PL" sz="1400" dirty="0" smtClean="0"/>
              <a:t>- każda dostawa wody odzyskanej na podstawie zezwolenia, o zezwolenie występuje wytwórca (dostawca, operator</a:t>
            </a:r>
            <a:r>
              <a:rPr lang="pl-PL" sz="1400" dirty="0" smtClean="0"/>
              <a:t>);</a:t>
            </a:r>
            <a:endParaRPr lang="pl-PL" sz="1400" dirty="0"/>
          </a:p>
          <a:p>
            <a:pPr marL="457200" lvl="1" indent="0" algn="just">
              <a:buNone/>
            </a:pPr>
            <a:r>
              <a:rPr lang="pl-PL" sz="1400" b="1" dirty="0" smtClean="0"/>
              <a:t>Udzielanie zezwoleń </a:t>
            </a:r>
            <a:r>
              <a:rPr lang="pl-PL" sz="1400" dirty="0" smtClean="0"/>
              <a:t>– odpowiedni organ</a:t>
            </a:r>
          </a:p>
          <a:p>
            <a:pPr marL="457200" lvl="1" indent="0" algn="just">
              <a:buNone/>
            </a:pPr>
            <a:endParaRPr lang="pl-PL" sz="1400" dirty="0"/>
          </a:p>
          <a:p>
            <a:pPr marL="457200" lvl="1" indent="0" algn="just">
              <a:buNone/>
            </a:pPr>
            <a:r>
              <a:rPr lang="pl-PL" sz="1400" dirty="0" smtClean="0"/>
              <a:t>MGMiŻŚ – zleciło </a:t>
            </a:r>
            <a:r>
              <a:rPr lang="pl-PL" sz="1400" b="1" dirty="0" smtClean="0"/>
              <a:t>opracowanie eksperckie</a:t>
            </a:r>
            <a:endParaRPr lang="pl-PL" sz="1400" b="1" dirty="0" smtClean="0"/>
          </a:p>
          <a:p>
            <a:pPr marL="457200" lvl="1" indent="0" algn="just">
              <a:buNone/>
            </a:pPr>
            <a:endParaRPr lang="pl-PL" sz="1400" dirty="0"/>
          </a:p>
          <a:p>
            <a:pPr marL="457200" lvl="1" indent="0" algn="just">
              <a:buNone/>
            </a:pPr>
            <a:endParaRPr lang="pl-PL" sz="1400" dirty="0" smtClean="0"/>
          </a:p>
          <a:p>
            <a:pPr marL="457200" lvl="1" indent="0" algn="just">
              <a:buNone/>
            </a:pPr>
            <a:endParaRPr lang="pl-PL" sz="1400" dirty="0"/>
          </a:p>
          <a:p>
            <a:pPr marL="457200" lvl="1" indent="0" algn="just">
              <a:buNone/>
            </a:pPr>
            <a:endParaRPr lang="pl-PL" sz="1400" dirty="0" smtClean="0"/>
          </a:p>
          <a:p>
            <a:pPr marL="457200" lvl="1" indent="0" algn="just">
              <a:buNone/>
            </a:pPr>
            <a:endParaRPr lang="pl-PL" sz="1400" dirty="0"/>
          </a:p>
          <a:p>
            <a:pPr marL="457200" lvl="1" indent="0" algn="just">
              <a:buNone/>
            </a:pPr>
            <a:endParaRPr lang="pl-PL" sz="1400" dirty="0" smtClean="0"/>
          </a:p>
          <a:p>
            <a:pPr marL="457200" lvl="1" indent="0" algn="just">
              <a:buNone/>
            </a:pPr>
            <a:endParaRPr lang="pl-PL" sz="1400" dirty="0"/>
          </a:p>
          <a:p>
            <a:pPr marL="457200" lvl="1" indent="0" algn="r">
              <a:buNone/>
            </a:pPr>
            <a:endParaRPr lang="pl-PL" sz="1600" b="1" dirty="0" smtClean="0"/>
          </a:p>
          <a:p>
            <a:pPr marL="457200" lvl="1" indent="0" algn="r">
              <a:buNone/>
            </a:pPr>
            <a:endParaRPr lang="pl-PL" sz="1600" b="1" dirty="0" smtClean="0"/>
          </a:p>
          <a:p>
            <a:pPr marL="457200" lvl="1" indent="0" algn="r">
              <a:buNone/>
            </a:pPr>
            <a:r>
              <a:rPr lang="pl-PL" sz="1600" b="1" dirty="0" smtClean="0"/>
              <a:t>Informowanie</a:t>
            </a:r>
            <a:r>
              <a:rPr lang="pl-PL" sz="1600" dirty="0" smtClean="0"/>
              <a:t> </a:t>
            </a:r>
            <a:r>
              <a:rPr lang="pl-PL" sz="1600" dirty="0" smtClean="0"/>
              <a:t>społeczeństwa</a:t>
            </a:r>
          </a:p>
          <a:p>
            <a:pPr marL="457200" lvl="1" indent="0" algn="r">
              <a:buNone/>
            </a:pPr>
            <a:r>
              <a:rPr lang="pl-PL" sz="1600" b="1" dirty="0" smtClean="0"/>
              <a:t>Współpraca</a:t>
            </a:r>
            <a:r>
              <a:rPr lang="pl-PL" sz="1600" dirty="0" smtClean="0"/>
              <a:t> pomiędzy krajami członkowskimi</a:t>
            </a:r>
          </a:p>
          <a:p>
            <a:pPr marL="457200" lvl="1" indent="0" algn="just">
              <a:buNone/>
            </a:pPr>
            <a:r>
              <a:rPr lang="pl-PL" sz="1600" dirty="0" smtClean="0"/>
              <a:t> 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501008"/>
            <a:ext cx="2825874" cy="189766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435" y="483595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609216" y="2130425"/>
            <a:ext cx="5848983" cy="1470025"/>
          </a:xfrm>
        </p:spPr>
        <p:txBody>
          <a:bodyPr/>
          <a:lstStyle/>
          <a:p>
            <a:r>
              <a:rPr lang="pl-PL" b="1" dirty="0" smtClean="0"/>
              <a:t>Dziękuję za uwagę</a:t>
            </a:r>
            <a:endParaRPr lang="pl-PL" b="1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059832" y="3861048"/>
            <a:ext cx="5112568" cy="17526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Iwona"/>
              </a:rPr>
              <a:t>www.mgm.gov.pl</a:t>
            </a:r>
          </a:p>
          <a:p>
            <a:r>
              <a:rPr lang="en-GB" b="1" dirty="0">
                <a:solidFill>
                  <a:srgbClr val="0070C0"/>
                </a:solidFill>
                <a:latin typeface="Iwona"/>
              </a:rPr>
              <a:t>facebook.com/</a:t>
            </a:r>
            <a:r>
              <a:rPr lang="en-GB" b="1" dirty="0" err="1">
                <a:solidFill>
                  <a:srgbClr val="0070C0"/>
                </a:solidFill>
                <a:latin typeface="Iwona"/>
              </a:rPr>
              <a:t>mgmizs</a:t>
            </a:r>
            <a:endParaRPr lang="en-GB" b="1" dirty="0">
              <a:solidFill>
                <a:srgbClr val="0070C0"/>
              </a:solidFill>
              <a:latin typeface="Iwona"/>
            </a:endParaRPr>
          </a:p>
          <a:p>
            <a:r>
              <a:rPr lang="en-GB" b="1" dirty="0">
                <a:solidFill>
                  <a:srgbClr val="0070C0"/>
                </a:solidFill>
                <a:latin typeface="Iwona"/>
              </a:rPr>
              <a:t>twitter.com/</a:t>
            </a:r>
            <a:r>
              <a:rPr lang="en-GB" b="1" dirty="0" err="1">
                <a:solidFill>
                  <a:srgbClr val="0070C0"/>
                </a:solidFill>
                <a:latin typeface="Iwona"/>
              </a:rPr>
              <a:t>mgmizs_gov_pl</a:t>
            </a:r>
            <a:endParaRPr lang="en-GB" b="1" dirty="0">
              <a:solidFill>
                <a:srgbClr val="0070C0"/>
              </a:solidFill>
              <a:latin typeface="Iwon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3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9216" y="269776"/>
            <a:ext cx="6211256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85CA"/>
                </a:solidFill>
                <a:latin typeface="Iwona"/>
              </a:rPr>
              <a:t>Ponowne wykorzystanie wody w rolnictwie</a:t>
            </a:r>
            <a:endParaRPr lang="pl-PL" sz="3200" b="1" dirty="0">
              <a:solidFill>
                <a:srgbClr val="0085CA"/>
              </a:solidFill>
              <a:latin typeface="Iwona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sp>
        <p:nvSpPr>
          <p:cNvPr id="4" name="pole tekstowe 3"/>
          <p:cNvSpPr txBox="1"/>
          <p:nvPr/>
        </p:nvSpPr>
        <p:spPr>
          <a:xfrm>
            <a:off x="2771800" y="2060848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85CA"/>
                </a:solidFill>
                <a:latin typeface="Iwona"/>
              </a:rPr>
              <a:t>Racjonalne gospodarowanie wodą jako cel długoterminowy;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85CA"/>
                </a:solidFill>
                <a:latin typeface="Iwona"/>
              </a:rPr>
              <a:t>Ponowne wykorzystanie wody na świecie;</a:t>
            </a:r>
          </a:p>
          <a:p>
            <a:pPr lvl="0" algn="just"/>
            <a:endParaRPr lang="pl-PL" sz="1000" dirty="0">
              <a:solidFill>
                <a:srgbClr val="0085CA"/>
              </a:solidFill>
              <a:latin typeface="Iwona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85CA"/>
                </a:solidFill>
                <a:latin typeface="Iwona"/>
              </a:rPr>
              <a:t>Możliwości ponownego wykorzystania wody</a:t>
            </a:r>
          </a:p>
          <a:p>
            <a:pPr lvl="0" algn="just"/>
            <a:r>
              <a:rPr lang="pl-PL" dirty="0" smtClean="0">
                <a:solidFill>
                  <a:srgbClr val="0085CA"/>
                </a:solidFill>
                <a:latin typeface="Iwona"/>
              </a:rPr>
              <a:t>     w Polsce;</a:t>
            </a:r>
          </a:p>
          <a:p>
            <a:pPr lvl="1" algn="just"/>
            <a:endParaRPr lang="pl-PL" sz="1000" dirty="0">
              <a:solidFill>
                <a:srgbClr val="0085CA"/>
              </a:solidFill>
              <a:latin typeface="Iwona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85CA"/>
                </a:solidFill>
                <a:latin typeface="Iwona"/>
              </a:rPr>
              <a:t>Ponowne wykorzystanie wody w rolnictwie zgodnie</a:t>
            </a:r>
          </a:p>
          <a:p>
            <a:pPr lvl="0" algn="just"/>
            <a:r>
              <a:rPr lang="pl-PL" dirty="0">
                <a:solidFill>
                  <a:srgbClr val="0085CA"/>
                </a:solidFill>
                <a:latin typeface="Iwona"/>
              </a:rPr>
              <a:t> </a:t>
            </a:r>
            <a:r>
              <a:rPr lang="pl-PL" dirty="0" smtClean="0">
                <a:solidFill>
                  <a:srgbClr val="0085CA"/>
                </a:solidFill>
                <a:latin typeface="Iwona"/>
              </a:rPr>
              <a:t>    z projektowanym rozporządzeniem unijnym.</a:t>
            </a:r>
            <a:endParaRPr lang="pl-PL" sz="2800" dirty="0">
              <a:solidFill>
                <a:srgbClr val="0085CA"/>
              </a:solidFill>
              <a:latin typeface="Iwon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85CA"/>
              </a:solidFill>
              <a:latin typeface="Iwona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0" y="4725144"/>
            <a:ext cx="5423768" cy="19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9217" y="269776"/>
            <a:ext cx="6715311" cy="121500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85CA"/>
                </a:solidFill>
                <a:latin typeface="Iwona"/>
              </a:rPr>
              <a:t>Racjonalne gospodarowanie wodą jako cel długoterminowy</a:t>
            </a:r>
            <a:endParaRPr lang="pl-PL" sz="3200" b="1" dirty="0">
              <a:solidFill>
                <a:srgbClr val="0085CA"/>
              </a:solidFill>
              <a:latin typeface="Iwona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1052"/>
            <a:ext cx="7416823" cy="5496948"/>
          </a:xfrm>
          <a:prstGeom prst="rect">
            <a:avLst/>
          </a:prstGeom>
        </p:spPr>
      </p:pic>
      <p:sp>
        <p:nvSpPr>
          <p:cNvPr id="5" name="Schemat blokowy: proces 4"/>
          <p:cNvSpPr/>
          <p:nvPr/>
        </p:nvSpPr>
        <p:spPr>
          <a:xfrm>
            <a:off x="6804248" y="1772816"/>
            <a:ext cx="2339752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Aktualnie ponad miliard osób żyje w regionach ubogich w wodę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692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9216" y="274638"/>
            <a:ext cx="6355272" cy="11430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85CA"/>
                </a:solidFill>
                <a:latin typeface="Iwona"/>
              </a:rPr>
              <a:t>Ponowne wykorzystanie wody na świecie</a:t>
            </a:r>
            <a:endParaRPr lang="pl-PL" sz="3200" b="1" dirty="0">
              <a:solidFill>
                <a:srgbClr val="0085CA"/>
              </a:solidFill>
              <a:latin typeface="Iwona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771800" y="1692276"/>
            <a:ext cx="6120680" cy="52651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1800" dirty="0" smtClean="0"/>
              <a:t>W skali światowej ilość ścieków możliwych do wtórnego wykorzystania jest szacowana na 15% aktualnego zużycia wody</a:t>
            </a:r>
          </a:p>
          <a:p>
            <a:pPr lvl="1" algn="just"/>
            <a:r>
              <a:rPr lang="pl-PL" sz="1400" dirty="0" smtClean="0"/>
              <a:t>Stany Zjednoczone – do </a:t>
            </a:r>
            <a:r>
              <a:rPr lang="pl-PL" sz="1400" dirty="0" err="1" smtClean="0"/>
              <a:t>nawodnień</a:t>
            </a:r>
            <a:r>
              <a:rPr lang="pl-PL" sz="1400" dirty="0" smtClean="0"/>
              <a:t> upraw rolniczych, pól golfowych, parków, terenów szkolnych, w elektrowniach jako woda chłodnicza;</a:t>
            </a:r>
          </a:p>
          <a:p>
            <a:pPr lvl="1" algn="just"/>
            <a:r>
              <a:rPr lang="pl-PL" sz="1400" dirty="0" smtClean="0"/>
              <a:t>Namibia – bezpośrednio do spożycia przy zastosowaniu najnowszych technologii oczyszczania ścieków;</a:t>
            </a:r>
          </a:p>
          <a:p>
            <a:pPr marL="457200" lvl="1" indent="0" algn="ctr">
              <a:buNone/>
            </a:pPr>
            <a:r>
              <a:rPr lang="en-US" sz="1400" b="1" dirty="0" smtClean="0"/>
              <a:t>Recycling </a:t>
            </a:r>
            <a:r>
              <a:rPr lang="en-US" sz="1400" b="1" dirty="0"/>
              <a:t>sewage into drinking water is no big </a:t>
            </a:r>
            <a:r>
              <a:rPr lang="en-US" sz="1400" b="1" dirty="0" smtClean="0"/>
              <a:t>deal.</a:t>
            </a:r>
            <a:r>
              <a:rPr lang="pl-PL" sz="1400" b="1" dirty="0" smtClean="0"/>
              <a:t> </a:t>
            </a:r>
            <a:r>
              <a:rPr lang="en-US" sz="1400" b="1" dirty="0" smtClean="0"/>
              <a:t>They've </a:t>
            </a:r>
            <a:r>
              <a:rPr lang="en-US" sz="1400" b="1" dirty="0"/>
              <a:t>been doing it in Namibia for 50 years</a:t>
            </a:r>
            <a:r>
              <a:rPr lang="en-US" sz="1400" b="1" dirty="0" smtClean="0"/>
              <a:t>.</a:t>
            </a:r>
            <a:endParaRPr lang="pl-PL" sz="1400" b="1" dirty="0" smtClean="0"/>
          </a:p>
          <a:p>
            <a:pPr marL="457200" lvl="1" indent="0" algn="ctr">
              <a:buNone/>
            </a:pPr>
            <a:r>
              <a:rPr lang="pl-PL" sz="1400" dirty="0" smtClean="0"/>
              <a:t>   </a:t>
            </a:r>
          </a:p>
          <a:p>
            <a:pPr marL="457200" lvl="1" indent="0" algn="r">
              <a:buNone/>
            </a:pPr>
            <a:endParaRPr lang="pl-PL" sz="1100" dirty="0" smtClean="0"/>
          </a:p>
          <a:p>
            <a:pPr marL="457200" lvl="1" indent="0" algn="r">
              <a:buNone/>
            </a:pPr>
            <a:endParaRPr lang="pl-PL" sz="1100" dirty="0" smtClean="0"/>
          </a:p>
          <a:p>
            <a:pPr marL="457200" lvl="1" indent="0" algn="r">
              <a:buNone/>
            </a:pPr>
            <a:endParaRPr lang="pl-PL" sz="1100" dirty="0"/>
          </a:p>
          <a:p>
            <a:pPr marL="457200" lvl="1" indent="0" algn="r">
              <a:buNone/>
            </a:pPr>
            <a:endParaRPr lang="pl-PL" sz="1100" dirty="0" smtClean="0"/>
          </a:p>
          <a:p>
            <a:pPr marL="457200" lvl="1" indent="0" algn="r">
              <a:buNone/>
            </a:pPr>
            <a:endParaRPr lang="pl-PL" sz="1100" dirty="0"/>
          </a:p>
          <a:p>
            <a:pPr marL="457200" lvl="1" indent="0" algn="r">
              <a:buNone/>
            </a:pPr>
            <a:endParaRPr lang="pl-PL" sz="1100" dirty="0" smtClean="0"/>
          </a:p>
          <a:p>
            <a:pPr marL="457200" lvl="1" indent="0" algn="r">
              <a:buNone/>
            </a:pPr>
            <a:endParaRPr lang="pl-PL" sz="1100" dirty="0" smtClean="0"/>
          </a:p>
          <a:p>
            <a:pPr marL="457200" lvl="1" indent="0" algn="r">
              <a:buNone/>
            </a:pPr>
            <a:endParaRPr lang="pl-PL" sz="1100" dirty="0"/>
          </a:p>
          <a:p>
            <a:pPr marL="457200" lvl="1" indent="0" algn="r">
              <a:buNone/>
            </a:pPr>
            <a:endParaRPr lang="pl-PL" sz="1100" dirty="0" smtClean="0"/>
          </a:p>
          <a:p>
            <a:pPr marL="457200" lvl="1" indent="0" algn="r">
              <a:buNone/>
            </a:pPr>
            <a:endParaRPr lang="pl-PL" sz="1100" dirty="0"/>
          </a:p>
          <a:p>
            <a:pPr marL="457200" lvl="1" indent="0" algn="r">
              <a:buNone/>
            </a:pPr>
            <a:endParaRPr lang="pl-PL" sz="1100" dirty="0" smtClean="0"/>
          </a:p>
          <a:p>
            <a:pPr marL="457200" lvl="1" indent="0" algn="r">
              <a:buNone/>
            </a:pPr>
            <a:endParaRPr lang="pl-PL" sz="1100" dirty="0"/>
          </a:p>
          <a:p>
            <a:pPr marL="457200" lvl="1" indent="0" algn="ctr">
              <a:buNone/>
            </a:pPr>
            <a:r>
              <a:rPr lang="en-US" sz="1100" dirty="0" smtClean="0"/>
              <a:t>The </a:t>
            </a:r>
            <a:r>
              <a:rPr lang="en-US" sz="1100" dirty="0" err="1"/>
              <a:t>recyling</a:t>
            </a:r>
            <a:r>
              <a:rPr lang="en-US" sz="1100" dirty="0"/>
              <a:t> process begins with a conventional sewage treatment system. But at the point where processed sewage would normally be discharged into a waterway, the </a:t>
            </a:r>
            <a:r>
              <a:rPr lang="en-US" sz="1100" dirty="0" err="1"/>
              <a:t>Goreangab</a:t>
            </a:r>
            <a:r>
              <a:rPr lang="en-US" sz="1100" dirty="0"/>
              <a:t> plant sends it through additional steps that purify it to drinking water standards</a:t>
            </a:r>
            <a:r>
              <a:rPr lang="en-US" sz="1100" dirty="0" smtClean="0"/>
              <a:t>.</a:t>
            </a:r>
            <a:endParaRPr lang="pl-PL" sz="1100" dirty="0" smtClean="0"/>
          </a:p>
          <a:p>
            <a:pPr marL="457200" lvl="1" indent="0" algn="ctr">
              <a:buNone/>
            </a:pPr>
            <a:endParaRPr lang="pl-PL" sz="1400" dirty="0" smtClean="0"/>
          </a:p>
          <a:p>
            <a:pPr lvl="1" algn="just"/>
            <a:r>
              <a:rPr lang="pl-PL" sz="1400" dirty="0" smtClean="0"/>
              <a:t>Francja – nawadnianie pól uprawnych wokół Paryża;</a:t>
            </a:r>
          </a:p>
          <a:p>
            <a:pPr lvl="1" algn="just"/>
            <a:r>
              <a:rPr lang="pl-PL" sz="1400" dirty="0" smtClean="0"/>
              <a:t>Włochy – nawadnianie terenów rolniczych (Sycylia, Sardynia), wykorzystanie oczyszczonych ścieków w przemyśle w Turynie;</a:t>
            </a:r>
          </a:p>
          <a:p>
            <a:pPr lvl="1" algn="just"/>
            <a:r>
              <a:rPr lang="pl-PL" sz="1400" dirty="0" smtClean="0"/>
              <a:t>Wielka Brytania – projekt „</a:t>
            </a:r>
            <a:r>
              <a:rPr lang="pl-PL" sz="1400" dirty="0" err="1" smtClean="0"/>
              <a:t>Watercycle</a:t>
            </a:r>
            <a:r>
              <a:rPr lang="pl-PL" sz="1400" dirty="0" smtClean="0"/>
              <a:t>” w Londynie – ścieki są wykorzystywane do spłukiwania toalet.</a:t>
            </a:r>
          </a:p>
          <a:p>
            <a:pPr lvl="1" algn="just"/>
            <a:endParaRPr lang="pl-PL" sz="1400" dirty="0" smtClean="0"/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358616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9216" y="260648"/>
            <a:ext cx="6077583" cy="144016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85CA"/>
                </a:solidFill>
                <a:latin typeface="Iwona"/>
              </a:rPr>
              <a:t>Ponowne wykorzystanie wody w Polsce</a:t>
            </a:r>
            <a:endParaRPr lang="pl-PL" sz="3200" b="1" dirty="0">
              <a:solidFill>
                <a:srgbClr val="0085CA"/>
              </a:solidFill>
              <a:latin typeface="Iwona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1484784"/>
            <a:chOff x="414102" y="0"/>
            <a:chExt cx="2195115" cy="1484784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" y="1780474"/>
            <a:ext cx="4038600" cy="2216933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" y="4509120"/>
            <a:ext cx="4013272" cy="2169675"/>
          </a:xfrm>
        </p:spPr>
      </p:pic>
      <p:sp>
        <p:nvSpPr>
          <p:cNvPr id="14" name="pole tekstowe 13"/>
          <p:cNvSpPr txBox="1"/>
          <p:nvPr/>
        </p:nvSpPr>
        <p:spPr>
          <a:xfrm>
            <a:off x="4283968" y="2053191"/>
            <a:ext cx="47525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Rolnictwo w Polsce na cele nawadniania zużywa relatywnie mało wody – ok. 0,1 mld m</a:t>
            </a:r>
            <a:r>
              <a:rPr lang="pl-PL" baseline="30000" dirty="0"/>
              <a:t>3 </a:t>
            </a:r>
            <a:r>
              <a:rPr lang="pl-PL" dirty="0"/>
              <a:t>.</a:t>
            </a:r>
          </a:p>
          <a:p>
            <a:r>
              <a:rPr lang="pl-PL" dirty="0"/>
              <a:t>Tereny nawadniane w Polsce  - ok. 73 </a:t>
            </a:r>
            <a:r>
              <a:rPr lang="pl-PL" dirty="0" smtClean="0"/>
              <a:t>tys. </a:t>
            </a:r>
            <a:r>
              <a:rPr lang="pl-PL" dirty="0"/>
              <a:t>ha, co stanowi ok. 0,5% użytków rolnych.</a:t>
            </a:r>
          </a:p>
          <a:p>
            <a:endParaRPr lang="pl-PL" sz="1600" dirty="0" smtClean="0"/>
          </a:p>
          <a:p>
            <a:endParaRPr lang="pl-PL" sz="1600" dirty="0"/>
          </a:p>
          <a:p>
            <a:r>
              <a:rPr lang="pl-PL" sz="1100" dirty="0" smtClean="0"/>
              <a:t>Nawodnienia w rolnictwie i leśnictwie oraz napełnianie i uzupełnianie stawów rybnych (wg GUS, 2016)</a:t>
            </a:r>
          </a:p>
          <a:p>
            <a:r>
              <a:rPr lang="pl-PL" sz="1100" dirty="0" smtClean="0"/>
              <a:t>1042,7 hm</a:t>
            </a:r>
            <a:r>
              <a:rPr lang="pl-PL" sz="1100" baseline="30000" dirty="0" smtClean="0"/>
              <a:t>3</a:t>
            </a:r>
            <a:r>
              <a:rPr lang="pl-PL" sz="1100" dirty="0" smtClean="0"/>
              <a:t> – w tym z wód powierzchniowych 1039,9 hm</a:t>
            </a:r>
            <a:r>
              <a:rPr lang="pl-PL" sz="1100" baseline="30000" dirty="0" smtClean="0"/>
              <a:t>3</a:t>
            </a:r>
          </a:p>
          <a:p>
            <a:endParaRPr lang="pl-PL" sz="1100" baseline="30000" dirty="0"/>
          </a:p>
          <a:p>
            <a:endParaRPr lang="pl-PL" sz="1100" baseline="30000" dirty="0" smtClean="0"/>
          </a:p>
          <a:p>
            <a:endParaRPr lang="pl-PL" sz="1100" baseline="30000" dirty="0"/>
          </a:p>
          <a:p>
            <a:endParaRPr lang="pl-PL" sz="1100" baseline="30000" dirty="0" smtClean="0"/>
          </a:p>
          <a:p>
            <a:endParaRPr lang="pl-PL" sz="1100" baseline="30000" dirty="0" smtClean="0"/>
          </a:p>
          <a:p>
            <a:endParaRPr lang="pl-PL" sz="1600" baseline="30000" dirty="0"/>
          </a:p>
          <a:p>
            <a:endParaRPr lang="pl-PL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559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9216" y="274638"/>
            <a:ext cx="6077583" cy="171420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0085CA"/>
                </a:solidFill>
                <a:latin typeface="Iwona"/>
              </a:rPr>
              <a:t>Ponowne wykorzystanie wody w Polsce</a:t>
            </a:r>
            <a:endParaRPr lang="pl-PL" sz="3200" b="1" dirty="0">
              <a:solidFill>
                <a:srgbClr val="0085CA"/>
              </a:solidFill>
              <a:latin typeface="Iwona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923928" y="2132856"/>
            <a:ext cx="4762872" cy="3993307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Zamknięte obiegi wód przemysłowych;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Oczyszczalnia ścieków AQUA Bielsko-Biała- uzupełnianie wody w stawach rybnych i procesach technologicznych;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Gmina Gołuchów – stosowanie oczyszczonych ścieków do nawadniania systemem zalewowym upraw wierzby energetycznej.</a:t>
            </a:r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1484784"/>
            <a:chOff x="414102" y="0"/>
            <a:chExt cx="2195115" cy="1484784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94" y="5058249"/>
            <a:ext cx="2664296" cy="48548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2" y="2996952"/>
            <a:ext cx="2317800" cy="154239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458" y="1628800"/>
            <a:ext cx="1413440" cy="19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92688" cy="1417638"/>
          </a:xfrm>
        </p:spPr>
        <p:txBody>
          <a:bodyPr>
            <a:noAutofit/>
          </a:bodyPr>
          <a:lstStyle/>
          <a:p>
            <a:pPr lvl="0"/>
            <a:r>
              <a:rPr lang="pl-PL" sz="2400" b="1" dirty="0" smtClean="0">
                <a:solidFill>
                  <a:srgbClr val="0085CA"/>
                </a:solidFill>
                <a:latin typeface="Iwona"/>
              </a:rPr>
              <a:t>Propozycja rozporządzenia w zakresie ponownego wykorzystania wody w rolnictwie</a:t>
            </a:r>
            <a:endParaRPr lang="pl-PL" sz="2400" b="1" dirty="0">
              <a:solidFill>
                <a:srgbClr val="0085CA"/>
              </a:solidFill>
              <a:latin typeface="Iwona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771800" y="1692276"/>
            <a:ext cx="6120680" cy="497708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l-PL" sz="1400" dirty="0" smtClean="0"/>
          </a:p>
          <a:p>
            <a:r>
              <a:rPr lang="pl-PL" sz="1800" dirty="0"/>
              <a:t>Dziś rocznie wykorzystuje się w Europie na potrzeby rolnictwa 1,1 mld m</a:t>
            </a:r>
            <a:r>
              <a:rPr lang="pl-PL" sz="1800" baseline="30000" dirty="0"/>
              <a:t>3</a:t>
            </a:r>
            <a:r>
              <a:rPr lang="pl-PL" sz="1800" dirty="0"/>
              <a:t> wody „z odzysku”, co stanowi ok. 2,4 </a:t>
            </a:r>
            <a:r>
              <a:rPr lang="pl-PL" sz="1800" dirty="0"/>
              <a:t>%</a:t>
            </a:r>
            <a:r>
              <a:rPr lang="pl-PL" sz="1800" dirty="0" smtClean="0"/>
              <a:t> </a:t>
            </a:r>
            <a:r>
              <a:rPr lang="pl-PL" sz="1800" dirty="0"/>
              <a:t>oczyszczonych ścieków miejskich. Najwięcej w Hiszpanii, Włoszech i Grecji. Powszechnie nawadnia się  w ten sposób uprawy w Izraelu, Kalifornii, Australii i Singapurze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/>
              <a:t>Według szacunków Komisji Europejskiej użycie wody „z odzysku” może wzrosnąć 6-krotnie. Do 2025 r. ilość wykorzystywanych w rolnictwie oczyszczonych ścieków ma sięgnąć 6,6 mld </a:t>
            </a:r>
            <a:r>
              <a:rPr lang="pl-PL" sz="1800" dirty="0" smtClean="0"/>
              <a:t>m</a:t>
            </a:r>
            <a:r>
              <a:rPr lang="pl-PL" sz="1800" baseline="30000" dirty="0" smtClean="0"/>
              <a:t>3</a:t>
            </a:r>
            <a:r>
              <a:rPr lang="pl-PL" sz="1800" dirty="0" smtClean="0"/>
              <a:t>.</a:t>
            </a:r>
          </a:p>
          <a:p>
            <a:endParaRPr lang="pl-PL" sz="1800" dirty="0" smtClean="0"/>
          </a:p>
          <a:p>
            <a:r>
              <a:rPr lang="pl-PL" sz="1800" dirty="0" smtClean="0"/>
              <a:t>W </a:t>
            </a:r>
            <a:r>
              <a:rPr lang="pl-PL" sz="1800" dirty="0"/>
              <a:t>maju 2018 r. Komisja Europejska zaproponowała nowe przepisy mające stymulować i ułatwiać ponowne wykorzystywanie </a:t>
            </a:r>
            <a:r>
              <a:rPr lang="pl-PL" sz="1800" dirty="0" smtClean="0"/>
              <a:t>wody </a:t>
            </a:r>
            <a:r>
              <a:rPr lang="pl-PL" sz="1800" dirty="0"/>
              <a:t>w UE na potrzeby nawadniania w rolnictwie.</a:t>
            </a:r>
          </a:p>
          <a:p>
            <a:endParaRPr lang="pl-PL" sz="2300" dirty="0" smtClean="0"/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92688" cy="1417638"/>
          </a:xfrm>
        </p:spPr>
        <p:txBody>
          <a:bodyPr>
            <a:noAutofit/>
          </a:bodyPr>
          <a:lstStyle/>
          <a:p>
            <a:pPr lvl="0" algn="just"/>
            <a:r>
              <a:rPr lang="pl-PL" sz="2800" dirty="0" smtClean="0">
                <a:solidFill>
                  <a:srgbClr val="0085CA"/>
                </a:solidFill>
                <a:latin typeface="Iwona"/>
              </a:rPr>
              <a:t>Propozycja rozporządzenia w zakresie ponownego wykorzystania wody w rolnictwie</a:t>
            </a:r>
            <a:endParaRPr lang="pl-PL" sz="2800" dirty="0">
              <a:solidFill>
                <a:srgbClr val="0085CA"/>
              </a:solidFill>
              <a:latin typeface="Iwona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771800" y="1692276"/>
            <a:ext cx="6120680" cy="4905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300" b="1" dirty="0" smtClean="0"/>
          </a:p>
          <a:p>
            <a:pPr marL="0" indent="0" algn="ctr">
              <a:buNone/>
            </a:pPr>
            <a:r>
              <a:rPr lang="pl-PL" sz="2300" b="1" dirty="0" smtClean="0"/>
              <a:t>Wspólne przepisy unijne mają na celu pobudzenie krajów w kierunku ponownego wykorzystania ścieków</a:t>
            </a:r>
          </a:p>
          <a:p>
            <a:pPr marL="0" indent="0" algn="ctr">
              <a:buNone/>
            </a:pPr>
            <a:endParaRPr lang="pl-PL" sz="2300" b="1" dirty="0" smtClean="0"/>
          </a:p>
          <a:p>
            <a:r>
              <a:rPr lang="pl-PL" sz="1800" dirty="0" smtClean="0"/>
              <a:t>Aspekty środowiskowe – </a:t>
            </a:r>
            <a:r>
              <a:rPr lang="pl-PL" sz="1800" dirty="0"/>
              <a:t>racjonalne gospodarowanie </a:t>
            </a:r>
            <a:r>
              <a:rPr lang="pl-PL" sz="1800" dirty="0" smtClean="0"/>
              <a:t>wodą przy zapewnieniu bezpieczeństwa zdrowotnego.</a:t>
            </a:r>
          </a:p>
          <a:p>
            <a:endParaRPr lang="pl-PL" sz="1800" dirty="0" smtClean="0"/>
          </a:p>
          <a:p>
            <a:r>
              <a:rPr lang="pl-PL" sz="1800" dirty="0" smtClean="0"/>
              <a:t>Aspekty ekonomiczne – innowacyjne, ale kosztowne technologie, gospodarka obiegu zamkniętego.</a:t>
            </a:r>
          </a:p>
          <a:p>
            <a:pPr marL="0" indent="0">
              <a:buNone/>
            </a:pPr>
            <a:endParaRPr lang="pl-PL" sz="1800" dirty="0" smtClean="0"/>
          </a:p>
          <a:p>
            <a:r>
              <a:rPr lang="pl-PL" sz="1800" dirty="0" smtClean="0"/>
              <a:t>Aspekty społeczne – pobudzenie gospodarki (nowe technologie), wzrost zatrudnienia, ale trudno akceptowalne przez społeczeństwo (ścieki do nawadniania?).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3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192688" cy="1417638"/>
          </a:xfrm>
        </p:spPr>
        <p:txBody>
          <a:bodyPr>
            <a:noAutofit/>
          </a:bodyPr>
          <a:lstStyle/>
          <a:p>
            <a:pPr lvl="0"/>
            <a:r>
              <a:rPr lang="pl-PL" sz="2400" b="1" dirty="0" smtClean="0">
                <a:solidFill>
                  <a:srgbClr val="0085CA"/>
                </a:solidFill>
                <a:latin typeface="Iwona"/>
              </a:rPr>
              <a:t>Propozycja rozporządzenia w zakresie ponownego wykorzystania wody w rolnictwie</a:t>
            </a:r>
            <a:endParaRPr lang="pl-PL" sz="2400" b="1" dirty="0">
              <a:solidFill>
                <a:srgbClr val="0085CA"/>
              </a:solidFill>
              <a:latin typeface="Iwona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771800" y="1692276"/>
            <a:ext cx="6120680" cy="5265116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endParaRPr lang="pl-PL" sz="1400" dirty="0" smtClean="0"/>
          </a:p>
          <a:p>
            <a:pPr marL="0" indent="0" algn="ctr">
              <a:buNone/>
            </a:pPr>
            <a:r>
              <a:rPr lang="pl-PL" sz="2300" dirty="0" smtClean="0"/>
              <a:t>Minimalne wymogi dotyczące </a:t>
            </a:r>
            <a:r>
              <a:rPr lang="pl-PL" sz="2300" b="1" dirty="0" smtClean="0"/>
              <a:t>jakości wody </a:t>
            </a:r>
            <a:r>
              <a:rPr lang="pl-PL" sz="2300" dirty="0" smtClean="0"/>
              <a:t>i jej </a:t>
            </a:r>
            <a:r>
              <a:rPr lang="pl-PL" sz="2300" b="1" dirty="0" smtClean="0"/>
              <a:t>monitorowania</a:t>
            </a:r>
            <a:r>
              <a:rPr lang="pl-PL" sz="2300" dirty="0" smtClean="0"/>
              <a:t> oraz kluczowe zadania w zakresie </a:t>
            </a:r>
            <a:r>
              <a:rPr lang="pl-PL" sz="2300" b="1" dirty="0" smtClean="0"/>
              <a:t>zarzadzania ryzykiem</a:t>
            </a:r>
          </a:p>
          <a:p>
            <a:pPr marL="0" indent="0" algn="ctr">
              <a:buNone/>
            </a:pPr>
            <a:endParaRPr lang="pl-PL" sz="2300" dirty="0" smtClean="0"/>
          </a:p>
          <a:p>
            <a:pPr marL="0" indent="0">
              <a:buNone/>
            </a:pPr>
            <a:r>
              <a:rPr lang="pl-PL" sz="2300" b="1" dirty="0" smtClean="0"/>
              <a:t>Zakres</a:t>
            </a:r>
            <a:r>
              <a:rPr lang="pl-PL" sz="2300" dirty="0" smtClean="0"/>
              <a:t>: nawadnianie w rolnictwie</a:t>
            </a:r>
          </a:p>
          <a:p>
            <a:pPr marL="0" indent="0">
              <a:buNone/>
            </a:pPr>
            <a:endParaRPr lang="pl-PL" sz="2300" dirty="0" smtClean="0"/>
          </a:p>
          <a:p>
            <a:pPr marL="0" indent="0">
              <a:buNone/>
            </a:pPr>
            <a:r>
              <a:rPr lang="pl-PL" sz="2300" b="1" dirty="0" smtClean="0"/>
              <a:t>Obejmuje</a:t>
            </a:r>
            <a:r>
              <a:rPr lang="pl-PL" sz="2300" dirty="0" smtClean="0"/>
              <a:t>: rośliny do spożywania w stanie surowym (najwięcej zastrzeżeń), rośliny do spożycia po przetworzeniu, uprawy do celów niespożywczych (pastwiska, uprawy pastewne, rośliny ozdobne, uprawy energetyczne)</a:t>
            </a:r>
          </a:p>
          <a:p>
            <a:pPr marL="0" indent="0">
              <a:buNone/>
            </a:pPr>
            <a:endParaRPr lang="pl-PL" sz="2300" dirty="0" smtClean="0"/>
          </a:p>
          <a:p>
            <a:pPr marL="0" indent="0" algn="ctr">
              <a:buNone/>
            </a:pPr>
            <a:r>
              <a:rPr lang="pl-PL" sz="2300" dirty="0" smtClean="0"/>
              <a:t>RÓŻNE KLASY JAKOŚCI WODY, RÓŻNE WYMOGI JAKOŚCI WODY, RÓŻNE CZĘSTOTLIWOŚCI MONITOROWANIA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414102" y="0"/>
            <a:ext cx="2195115" cy="6858000"/>
            <a:chOff x="414102" y="0"/>
            <a:chExt cx="2195115" cy="6858000"/>
          </a:xfrm>
        </p:grpSpPr>
        <p:sp>
          <p:nvSpPr>
            <p:cNvPr id="9" name="Prostokąt 8"/>
            <p:cNvSpPr/>
            <p:nvPr/>
          </p:nvSpPr>
          <p:spPr>
            <a:xfrm>
              <a:off x="611560" y="0"/>
              <a:ext cx="1800200" cy="404664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11560" y="1700808"/>
              <a:ext cx="1800200" cy="5157192"/>
            </a:xfrm>
            <a:prstGeom prst="rect">
              <a:avLst/>
            </a:prstGeom>
            <a:solidFill>
              <a:srgbClr val="008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02" y="692696"/>
              <a:ext cx="2195115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3077BCD6-CB2E-45D6-956B-7B5F7E66D298}" vid="{170262BB-D610-4114-AEF9-822C88E41CC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MGMiŻŚ - szablon</Template>
  <TotalTime>5691</TotalTime>
  <Words>633</Words>
  <Application>Microsoft Office PowerPoint</Application>
  <PresentationFormat>Pokaz na ekranie (4:3)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Iwona</vt:lpstr>
      <vt:lpstr>Wingdings</vt:lpstr>
      <vt:lpstr>Motyw pakietu Office</vt:lpstr>
      <vt:lpstr> Ponowne wykorzystanie wody w rolnictwie – na podstawie projektowanego rozporządzenia unijnego   </vt:lpstr>
      <vt:lpstr>Ponowne wykorzystanie wody w rolnictwie</vt:lpstr>
      <vt:lpstr>Racjonalne gospodarowanie wodą jako cel długoterminowy</vt:lpstr>
      <vt:lpstr>Ponowne wykorzystanie wody na świecie</vt:lpstr>
      <vt:lpstr>Ponowne wykorzystanie wody w Polsce</vt:lpstr>
      <vt:lpstr>Ponowne wykorzystanie wody w Polsce</vt:lpstr>
      <vt:lpstr>Propozycja rozporządzenia w zakresie ponownego wykorzystania wody w rolnictwie</vt:lpstr>
      <vt:lpstr>Propozycja rozporządzenia w zakresie ponownego wykorzystania wody w rolnictwie</vt:lpstr>
      <vt:lpstr>Propozycja rozporządzenia w zakresie ponownego wykorzystania wody w rolnictwie</vt:lpstr>
      <vt:lpstr>Propozycja rozporządzenia w zakresie ponownego wykorzystania wody w rolnictwie</vt:lpstr>
      <vt:lpstr>Propozycja rozporządzenia w zakresie ponownego wykorzystania wody w rolnictwie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Lis-Druzynska Joanna</dc:creator>
  <cp:lastModifiedBy>Klisowska Anna</cp:lastModifiedBy>
  <cp:revision>467</cp:revision>
  <cp:lastPrinted>2019-10-04T10:36:29Z</cp:lastPrinted>
  <dcterms:created xsi:type="dcterms:W3CDTF">2018-01-10T11:21:38Z</dcterms:created>
  <dcterms:modified xsi:type="dcterms:W3CDTF">2019-10-04T10:37:29Z</dcterms:modified>
</cp:coreProperties>
</file>