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59" r:id="rId6"/>
    <p:sldId id="270" r:id="rId7"/>
    <p:sldId id="261" r:id="rId8"/>
    <p:sldId id="271" r:id="rId9"/>
    <p:sldId id="269" r:id="rId10"/>
    <p:sldId id="266" r:id="rId11"/>
    <p:sldId id="267" r:id="rId12"/>
    <p:sldId id="258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Gałązka" initials="AG" lastIdx="7" clrIdx="0">
    <p:extLst>
      <p:ext uri="{19B8F6BF-5375-455C-9EA6-DF929625EA0E}">
        <p15:presenceInfo xmlns:p15="http://schemas.microsoft.com/office/powerpoint/2012/main" userId="Anna Gałązka" providerId="None"/>
      </p:ext>
    </p:extLst>
  </p:cmAuthor>
  <p:cmAuthor id="2" name="Gałązka Anna" initials="GA" lastIdx="7" clrIdx="1">
    <p:extLst>
      <p:ext uri="{19B8F6BF-5375-455C-9EA6-DF929625EA0E}">
        <p15:presenceInfo xmlns:p15="http://schemas.microsoft.com/office/powerpoint/2012/main" userId="S-1-5-21-3954371645-834304607-549911658-822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824" autoAdjust="0"/>
  </p:normalViewPr>
  <p:slideViewPr>
    <p:cSldViewPr snapToGrid="0">
      <p:cViewPr varScale="1">
        <p:scale>
          <a:sx n="82" d="100"/>
          <a:sy n="82" d="100"/>
        </p:scale>
        <p:origin x="69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</c:dPt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Arkusz1!$B$2:$B$3</c:f>
              <c:numCache>
                <c:formatCode>"zł"#,##0.00_);[Red]\("zł"#,##0.00\)</c:formatCode>
                <c:ptCount val="2"/>
                <c:pt idx="0">
                  <c:v>46728843</c:v>
                </c:pt>
                <c:pt idx="1">
                  <c:v>41119242.479999997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Arkusz1!$C$2:$C$3</c:f>
              <c:numCache>
                <c:formatCode>"zł"#,##0.00_);[Red]\("zł"#,##0.00\)</c:formatCode>
                <c:ptCount val="2"/>
                <c:pt idx="0">
                  <c:v>35116583.770000003</c:v>
                </c:pt>
                <c:pt idx="1">
                  <c:v>33499667.530000001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23459400"/>
        <c:axId val="223460184"/>
      </c:barChart>
      <c:catAx>
        <c:axId val="223459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23460184"/>
        <c:crosses val="autoZero"/>
        <c:auto val="1"/>
        <c:lblAlgn val="ctr"/>
        <c:lblOffset val="100"/>
        <c:noMultiLvlLbl val="0"/>
      </c:catAx>
      <c:valAx>
        <c:axId val="223460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noFill/>
              <a:round/>
            </a:ln>
            <a:effectLst/>
          </c:spPr>
        </c:minorGridlines>
        <c:numFmt formatCode="&quot;zł&quot;#,##0.00_);[Red]\(&quot;zł&quot;#,##0.0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23459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0.22007</cdr:x>
      <cdr:y>0.52715</cdr:y>
    </cdr:from>
    <cdr:to>
      <cdr:x>0.27846</cdr:x>
      <cdr:y>0.64135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2024781" y="2110613"/>
          <a:ext cx="53721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0.31472</cdr:x>
      <cdr:y>0.64706</cdr:y>
    </cdr:from>
    <cdr:to>
      <cdr:x>0.42381</cdr:x>
      <cdr:y>0.71272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2895675" y="2590673"/>
          <a:ext cx="1003626" cy="2628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0.31472</cdr:x>
      <cdr:y>0.6699</cdr:y>
    </cdr:from>
    <cdr:to>
      <cdr:x>0.41411</cdr:x>
      <cdr:y>0.89828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2895675" y="268211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0.33063</cdr:x>
      <cdr:y>0.62136</cdr:y>
    </cdr:from>
    <cdr:to>
      <cdr:x>0.43002</cdr:x>
      <cdr:y>0.84975</cdr:y>
    </cdr:to>
    <cdr:sp macro="" textlink="">
      <cdr:nvSpPr>
        <cdr:cNvPr id="5" name="pole tekstowe 4"/>
        <cdr:cNvSpPr txBox="1"/>
      </cdr:nvSpPr>
      <cdr:spPr>
        <a:xfrm xmlns:a="http://schemas.openxmlformats.org/drawingml/2006/main">
          <a:off x="3042051" y="248780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0.55922</cdr:x>
      <cdr:y>0.52041</cdr:y>
    </cdr:from>
    <cdr:to>
      <cdr:x>0.6586</cdr:x>
      <cdr:y>0.7488</cdr:y>
    </cdr:to>
    <cdr:sp macro="" textlink="">
      <cdr:nvSpPr>
        <cdr:cNvPr id="6" name="pole tekstowe 5"/>
        <cdr:cNvSpPr txBox="1"/>
      </cdr:nvSpPr>
      <cdr:spPr>
        <a:xfrm xmlns:a="http://schemas.openxmlformats.org/drawingml/2006/main">
          <a:off x="5145171" y="208361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0.68717</cdr:x>
      <cdr:y>0.62419</cdr:y>
    </cdr:from>
    <cdr:to>
      <cdr:x>0.78656</cdr:x>
      <cdr:y>0.85257</cdr:y>
    </cdr:to>
    <cdr:sp macro="" textlink="">
      <cdr:nvSpPr>
        <cdr:cNvPr id="7" name="pole tekstowe 6"/>
        <cdr:cNvSpPr txBox="1"/>
      </cdr:nvSpPr>
      <cdr:spPr>
        <a:xfrm xmlns:a="http://schemas.openxmlformats.org/drawingml/2006/main">
          <a:off x="6322461" y="249911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B0221C-95BC-46EE-93A6-C9FA9CB9968C}" type="datetimeFigureOut">
              <a:rPr lang="pl-PL" smtClean="0"/>
              <a:t>06.07.2023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5E2BF-9758-4318-AD3F-EA23FD50BEB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5190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5E2BF-9758-4318-AD3F-EA23FD50BEB2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52295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5E2BF-9758-4318-AD3F-EA23FD50BEB2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5301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06.07.2023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06.07.2023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06.07.2023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06.07.2023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06.07.2023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06.07.2023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06.07.2023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06.07.2023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06.07.2023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06.07.2023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06.07.2023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06.07.2023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 smtClean="0">
                <a:solidFill>
                  <a:schemeClr val="bg1"/>
                </a:solidFill>
              </a:rPr>
              <a:t>Projekt Portal RP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399523" y="1370318"/>
            <a:ext cx="8427822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</a:t>
            </a:r>
            <a:r>
              <a:rPr lang="pl-PL" dirty="0" smtClean="0">
                <a:solidFill>
                  <a:srgbClr val="002060"/>
                </a:solidFill>
              </a:rPr>
              <a:t>: Minister Cyfryzacji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 smtClean="0">
                <a:solidFill>
                  <a:srgbClr val="002060"/>
                </a:solidFill>
              </a:rPr>
              <a:t>Beneficjent</a:t>
            </a:r>
            <a:r>
              <a:rPr lang="pl-PL" dirty="0">
                <a:solidFill>
                  <a:srgbClr val="002060"/>
                </a:solidFill>
              </a:rPr>
              <a:t>: </a:t>
            </a:r>
            <a:r>
              <a:rPr lang="pl-PL" dirty="0" smtClean="0">
                <a:solidFill>
                  <a:srgbClr val="002060"/>
                </a:solidFill>
              </a:rPr>
              <a:t>KPRM</a:t>
            </a:r>
            <a:endParaRPr lang="pl-PL" strike="sngStrike" dirty="0">
              <a:solidFill>
                <a:srgbClr val="FF000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</a:t>
            </a:r>
            <a:r>
              <a:rPr lang="pl-PL" dirty="0" smtClean="0">
                <a:solidFill>
                  <a:srgbClr val="002060"/>
                </a:solidFill>
              </a:rPr>
              <a:t>: Centralny Ośrodek Informatyki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66985" y="4432565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784533" y="5300339"/>
            <a:ext cx="10829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1. Ustandaryzowanie i ułatwienie prowadzenia stron www kolejnym jednostkom administracji i </a:t>
            </a:r>
            <a:r>
              <a:rPr lang="pl-PL" dirty="0" smtClean="0"/>
              <a:t>podmiotom wykonującym </a:t>
            </a:r>
            <a:r>
              <a:rPr lang="pl-PL" dirty="0"/>
              <a:t>zadania publiczne w ramach rozbudowy Portalu RP – zrealizowany</a:t>
            </a:r>
            <a:r>
              <a:rPr lang="pl-PL" dirty="0" smtClean="0"/>
              <a:t>.</a:t>
            </a:r>
          </a:p>
          <a:p>
            <a:r>
              <a:rPr lang="pl-PL" dirty="0" smtClean="0"/>
              <a:t>2</a:t>
            </a:r>
            <a:r>
              <a:rPr lang="pl-PL" dirty="0"/>
              <a:t>. Prezentacja w ujednolicony sposób kart usług świadczonych publiczne – zrealizowany.</a:t>
            </a:r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958205" y="259680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25245"/>
              </p:ext>
            </p:extLst>
          </p:nvPr>
        </p:nvGraphicFramePr>
        <p:xfrm>
          <a:off x="759133" y="3334369"/>
          <a:ext cx="10946674" cy="932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/>
                <a:gridCol w="4596371"/>
                <a:gridCol w="4666776"/>
              </a:tblGrid>
              <a:tr h="434894"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dirty="0" smtClean="0">
                          <a:solidFill>
                            <a:srgbClr val="0070C0"/>
                          </a:solidFill>
                        </a:rPr>
                        <a:t>01.05.2019 r.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dirty="0" smtClean="0">
                          <a:solidFill>
                            <a:srgbClr val="0070C0"/>
                          </a:solidFill>
                        </a:rPr>
                        <a:t>30.04.2022 r.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7938"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chemeClr val="bg1"/>
                          </a:solidFill>
                        </a:rPr>
                        <a:t>Faktyczny:</a:t>
                      </a:r>
                      <a:endParaRPr lang="pl-PL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dirty="0" smtClean="0">
                          <a:solidFill>
                            <a:srgbClr val="0070C0"/>
                          </a:solidFill>
                        </a:rPr>
                        <a:t>01.05.2019 r.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dirty="0" smtClean="0">
                          <a:solidFill>
                            <a:srgbClr val="0070C0"/>
                          </a:solidFill>
                        </a:rPr>
                        <a:t>29.07.2022 r.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496192" y="1451852"/>
            <a:ext cx="11391008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Źródło </a:t>
            </a: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finansowania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: POPC, działanie 2.2., budżet państwa cz. 27</a:t>
            </a:r>
            <a:endParaRPr lang="pl-PL" b="1" strike="sngStrike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0" y="2137137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4" name="Wykres 3"/>
          <p:cNvGraphicFramePr/>
          <p:nvPr>
            <p:extLst>
              <p:ext uri="{D42A27DB-BD31-4B8C-83A1-F6EECF244321}">
                <p14:modId xmlns:p14="http://schemas.microsoft.com/office/powerpoint/2010/main" val="3990539565"/>
              </p:ext>
            </p:extLst>
          </p:nvPr>
        </p:nvGraphicFramePr>
        <p:xfrm>
          <a:off x="1495659" y="2806004"/>
          <a:ext cx="9200682" cy="4003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3177540" y="4619541"/>
            <a:ext cx="1213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/>
              <a:t>46 728 843,00 zł</a:t>
            </a:r>
          </a:p>
        </p:txBody>
      </p:sp>
      <p:sp>
        <p:nvSpPr>
          <p:cNvPr id="6" name="Prostokąt 5"/>
          <p:cNvSpPr/>
          <p:nvPr/>
        </p:nvSpPr>
        <p:spPr>
          <a:xfrm>
            <a:off x="4303810" y="4946395"/>
            <a:ext cx="12137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200" dirty="0"/>
              <a:t>35 116 583,77 zł</a:t>
            </a:r>
          </a:p>
        </p:txBody>
      </p:sp>
      <p:sp>
        <p:nvSpPr>
          <p:cNvPr id="7" name="Prostokąt 6"/>
          <p:cNvSpPr/>
          <p:nvPr/>
        </p:nvSpPr>
        <p:spPr>
          <a:xfrm>
            <a:off x="6454586" y="4619541"/>
            <a:ext cx="12137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200" dirty="0"/>
              <a:t>41 119 242,48 zł</a:t>
            </a:r>
          </a:p>
        </p:txBody>
      </p:sp>
      <p:sp>
        <p:nvSpPr>
          <p:cNvPr id="8" name="Prostokąt 7"/>
          <p:cNvSpPr/>
          <p:nvPr/>
        </p:nvSpPr>
        <p:spPr>
          <a:xfrm>
            <a:off x="7562243" y="4946394"/>
            <a:ext cx="183261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200" dirty="0"/>
              <a:t>33 499 </a:t>
            </a:r>
            <a:r>
              <a:rPr lang="pl-PL" sz="1200" dirty="0" smtClean="0"/>
              <a:t>667,53 zł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373716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672349" y="1253225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3200" b="1" dirty="0">
                <a:solidFill>
                  <a:srgbClr val="002060"/>
                </a:solidFill>
                <a:cs typeface="Times New Roman" pitchFamily="18" charset="0"/>
              </a:rPr>
              <a:t>PRODUKTY </a:t>
            </a:r>
            <a:r>
              <a:rPr lang="pl-PL" sz="3200" b="1" dirty="0" smtClean="0">
                <a:solidFill>
                  <a:srgbClr val="002060"/>
                </a:solidFill>
                <a:cs typeface="Times New Roman" pitchFamily="18" charset="0"/>
              </a:rPr>
              <a:t>PROJEKTU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322937"/>
              </p:ext>
            </p:extLst>
          </p:nvPr>
        </p:nvGraphicFramePr>
        <p:xfrm>
          <a:off x="535683" y="1833624"/>
          <a:ext cx="10783008" cy="45377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45768"/>
                <a:gridCol w="1054359"/>
                <a:gridCol w="1362270"/>
                <a:gridCol w="3820611"/>
              </a:tblGrid>
              <a:tr h="6667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</a:tr>
              <a:tr h="2795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Panel</a:t>
                      </a:r>
                      <a:r>
                        <a:rPr lang="pl-PL" sz="1100" b="1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b="1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redakcyjno-administracyjny</a:t>
                      </a:r>
                      <a:endParaRPr lang="pl-PL" sz="1100" b="1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2019-09-30</a:t>
                      </a:r>
                      <a:endParaRPr lang="pl-PL" sz="1100" b="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2017</a:t>
                      </a:r>
                      <a:r>
                        <a:rPr lang="pl-PL" sz="1100" b="0" i="1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r. wrzesień</a:t>
                      </a:r>
                      <a:endParaRPr lang="pl-PL" sz="1100" b="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1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Szablony treści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2019-09-30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 r. wrzesień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6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Nowe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komponenty do prezentacji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treści: karuzela,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aktualności, stopka, linki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2019-12-31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2020-07-07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98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err="1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Accordion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menu, </a:t>
                      </a:r>
                      <a:r>
                        <a:rPr lang="pl-PL" sz="1100" i="1" dirty="0" err="1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Tab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menu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2019-12-31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2019-10-30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36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Nawigacja po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serwisie: Górna belka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nawigacyjna, główne menu boczne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2019-09-30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2020-04-16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36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Multimedialne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archiwum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2019-12-31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2020-03-31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36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Centralna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wyszukiwarka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2020-12-31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2020-12-31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17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Komponent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pobierania informacji z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rozporoszonych źródeł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2021-06-30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2021-09-30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36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Szablon karty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opisu usługi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2019-09-30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2019-10-30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36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Moduł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integracji skrzynki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doręczeń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2021-12-31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2021-10-05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36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Logowanie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 Konta Obywatela „mój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err="1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gov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”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2019-09-30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2020-04-08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94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Moduł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integracyjny z KAP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2021-12-31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Nie wdrożono 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Osiągnięcie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gotowości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Gov.pl do integracji z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KAP,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publikacja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ostateczna nie jest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możliwa ze względu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brak gotowości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technicznej i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merytorycznej KAP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423250" y="12800890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Łącznik prosty ze strzałką 5"/>
          <p:cNvCxnSpPr/>
          <p:nvPr/>
        </p:nvCxnSpPr>
        <p:spPr>
          <a:xfrm flipH="1">
            <a:off x="11423250" y="13021330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odtytuł 2"/>
          <p:cNvSpPr>
            <a:spLocks noGrp="1"/>
          </p:cNvSpPr>
          <p:nvPr/>
        </p:nvSpPr>
        <p:spPr>
          <a:xfrm>
            <a:off x="1402298" y="1311700"/>
            <a:ext cx="8640961" cy="7505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6744648" y="4381105"/>
            <a:ext cx="1867994" cy="93314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000" dirty="0" err="1" smtClean="0">
                <a:solidFill>
                  <a:schemeClr val="bg1"/>
                </a:solidFill>
              </a:rPr>
              <a:t>Social</a:t>
            </a:r>
            <a:r>
              <a:rPr lang="pl-PL" sz="1000" dirty="0" smtClean="0">
                <a:solidFill>
                  <a:schemeClr val="bg1"/>
                </a:solidFill>
              </a:rPr>
              <a:t> media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6744648" y="3292115"/>
            <a:ext cx="1867994" cy="933148"/>
          </a:xfrm>
          <a:prstGeom prst="rect">
            <a:avLst/>
          </a:prstGeom>
          <a:solidFill>
            <a:srgbClr val="0070C0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000" dirty="0">
                <a:solidFill>
                  <a:schemeClr val="bg1"/>
                </a:solidFill>
              </a:rPr>
              <a:t>d</a:t>
            </a:r>
            <a:r>
              <a:rPr lang="pl-PL" sz="1000" dirty="0" smtClean="0">
                <a:solidFill>
                  <a:schemeClr val="bg1"/>
                </a:solidFill>
              </a:rPr>
              <a:t>ane.gov.pl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4452660" y="3685958"/>
            <a:ext cx="1913778" cy="935409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b="1" i="1" dirty="0">
                <a:solidFill>
                  <a:schemeClr val="tx1"/>
                </a:solidFill>
              </a:rPr>
              <a:t>g</a:t>
            </a:r>
            <a:r>
              <a:rPr lang="pl-PL" b="1" i="1" dirty="0" smtClean="0">
                <a:solidFill>
                  <a:schemeClr val="tx1"/>
                </a:solidFill>
              </a:rPr>
              <a:t>ov.pl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pl-PL" sz="900" b="1" i="1" dirty="0" err="1" smtClean="0">
                <a:solidFill>
                  <a:schemeClr val="tx1"/>
                </a:solidFill>
              </a:rPr>
              <a:t>Frontend</a:t>
            </a:r>
            <a:endParaRPr lang="pl-PL" sz="900" b="1" i="1" dirty="0">
              <a:solidFill>
                <a:schemeClr val="tx1"/>
              </a:solidFill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pl-PL" sz="900" b="1" i="1" dirty="0" smtClean="0">
                <a:solidFill>
                  <a:schemeClr val="tx1"/>
                </a:solidFill>
              </a:rPr>
              <a:t>Redakcja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pl-PL" sz="900" b="1" i="1" dirty="0" smtClean="0">
                <a:solidFill>
                  <a:schemeClr val="tx1"/>
                </a:solidFill>
              </a:rPr>
              <a:t>Prezentacja usług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pl-PL" sz="900" b="1" i="1" dirty="0">
                <a:solidFill>
                  <a:schemeClr val="tx1"/>
                </a:solidFill>
              </a:rPr>
              <a:t>g</a:t>
            </a:r>
            <a:r>
              <a:rPr lang="pl-PL" sz="900" b="1" i="1" dirty="0" smtClean="0">
                <a:solidFill>
                  <a:schemeClr val="tx1"/>
                </a:solidFill>
              </a:rPr>
              <a:t>ov.pl API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2053609" y="3366668"/>
            <a:ext cx="1952003" cy="966667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000" dirty="0" smtClean="0">
                <a:solidFill>
                  <a:schemeClr val="bg1"/>
                </a:solidFill>
              </a:rPr>
              <a:t>Katalog Administracji Publicznej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15" name="Łącznik prosty 14"/>
          <p:cNvCxnSpPr/>
          <p:nvPr/>
        </p:nvCxnSpPr>
        <p:spPr>
          <a:xfrm>
            <a:off x="4002608" y="3898963"/>
            <a:ext cx="146669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15"/>
          <p:cNvCxnSpPr/>
          <p:nvPr/>
        </p:nvCxnSpPr>
        <p:spPr>
          <a:xfrm>
            <a:off x="4149274" y="3900125"/>
            <a:ext cx="0" cy="43437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ze strzałką 16"/>
          <p:cNvCxnSpPr/>
          <p:nvPr/>
        </p:nvCxnSpPr>
        <p:spPr>
          <a:xfrm>
            <a:off x="4149274" y="4333335"/>
            <a:ext cx="275296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17"/>
          <p:cNvCxnSpPr/>
          <p:nvPr/>
        </p:nvCxnSpPr>
        <p:spPr>
          <a:xfrm flipV="1">
            <a:off x="6366438" y="4280460"/>
            <a:ext cx="162186" cy="281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y 18"/>
          <p:cNvCxnSpPr/>
          <p:nvPr/>
        </p:nvCxnSpPr>
        <p:spPr>
          <a:xfrm flipV="1">
            <a:off x="6528624" y="3712266"/>
            <a:ext cx="0" cy="57100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Łącznik prosty ze strzałką 19"/>
          <p:cNvCxnSpPr/>
          <p:nvPr/>
        </p:nvCxnSpPr>
        <p:spPr>
          <a:xfrm>
            <a:off x="6528624" y="3721170"/>
            <a:ext cx="216024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20"/>
          <p:cNvCxnSpPr/>
          <p:nvPr/>
        </p:nvCxnSpPr>
        <p:spPr>
          <a:xfrm>
            <a:off x="6378231" y="4432034"/>
            <a:ext cx="252028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21"/>
          <p:cNvCxnSpPr/>
          <p:nvPr/>
        </p:nvCxnSpPr>
        <p:spPr>
          <a:xfrm flipV="1">
            <a:off x="6630259" y="4425426"/>
            <a:ext cx="0" cy="44787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y ze strzałką 22"/>
          <p:cNvCxnSpPr/>
          <p:nvPr/>
        </p:nvCxnSpPr>
        <p:spPr>
          <a:xfrm>
            <a:off x="6636636" y="4873298"/>
            <a:ext cx="126116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y 23"/>
          <p:cNvCxnSpPr/>
          <p:nvPr/>
        </p:nvCxnSpPr>
        <p:spPr>
          <a:xfrm flipH="1">
            <a:off x="4014236" y="4981407"/>
            <a:ext cx="216024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y 24"/>
          <p:cNvCxnSpPr/>
          <p:nvPr/>
        </p:nvCxnSpPr>
        <p:spPr>
          <a:xfrm flipV="1">
            <a:off x="4230260" y="4549362"/>
            <a:ext cx="0" cy="432049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rostokąt 25"/>
          <p:cNvSpPr/>
          <p:nvPr/>
        </p:nvSpPr>
        <p:spPr>
          <a:xfrm>
            <a:off x="2053609" y="4407008"/>
            <a:ext cx="1952003" cy="966667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000" dirty="0" smtClean="0">
                <a:solidFill>
                  <a:schemeClr val="bg1"/>
                </a:solidFill>
              </a:rPr>
              <a:t>Węzeł krajowy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27" name="Łącznik prosty ze strzałką 26"/>
          <p:cNvCxnSpPr/>
          <p:nvPr/>
        </p:nvCxnSpPr>
        <p:spPr>
          <a:xfrm>
            <a:off x="4230260" y="4549359"/>
            <a:ext cx="216024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pole tekstowe 83"/>
          <p:cNvSpPr txBox="1"/>
          <p:nvPr/>
        </p:nvSpPr>
        <p:spPr>
          <a:xfrm>
            <a:off x="9302657" y="3247814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29" name="Prostokąt 28"/>
          <p:cNvSpPr/>
          <p:nvPr/>
        </p:nvSpPr>
        <p:spPr>
          <a:xfrm>
            <a:off x="9423907" y="3685958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l-PL"/>
          </a:p>
        </p:txBody>
      </p:sp>
      <p:sp>
        <p:nvSpPr>
          <p:cNvPr id="30" name="Prostokąt 29"/>
          <p:cNvSpPr/>
          <p:nvPr/>
        </p:nvSpPr>
        <p:spPr>
          <a:xfrm>
            <a:off x="9423907" y="3875014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l-PL"/>
          </a:p>
        </p:txBody>
      </p:sp>
      <p:sp>
        <p:nvSpPr>
          <p:cNvPr id="31" name="Prostokąt 30"/>
          <p:cNvSpPr/>
          <p:nvPr/>
        </p:nvSpPr>
        <p:spPr>
          <a:xfrm>
            <a:off x="9423907" y="4062214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l-PL"/>
          </a:p>
        </p:txBody>
      </p:sp>
      <p:sp>
        <p:nvSpPr>
          <p:cNvPr id="32" name="Prostokąt 31"/>
          <p:cNvSpPr/>
          <p:nvPr/>
        </p:nvSpPr>
        <p:spPr>
          <a:xfrm>
            <a:off x="4718644" y="5332193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000" dirty="0" smtClean="0">
                <a:solidFill>
                  <a:schemeClr val="bg1"/>
                </a:solidFill>
              </a:rPr>
              <a:t>e-Doręczenia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5" name="Strzałka w dół 4"/>
          <p:cNvSpPr/>
          <p:nvPr/>
        </p:nvSpPr>
        <p:spPr>
          <a:xfrm>
            <a:off x="5358709" y="4639269"/>
            <a:ext cx="64796" cy="6749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639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1" y="1438130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 smtClean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041531"/>
              </p:ext>
            </p:extLst>
          </p:nvPr>
        </p:nvGraphicFramePr>
        <p:xfrm>
          <a:off x="345997" y="2097301"/>
          <a:ext cx="11368726" cy="43384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98819"/>
                <a:gridCol w="877078"/>
                <a:gridCol w="1110343"/>
                <a:gridCol w="1045028"/>
                <a:gridCol w="2337458"/>
              </a:tblGrid>
              <a:tr h="7710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</a:t>
                      </a: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</a:tr>
              <a:tr h="5436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urzędów, które</a:t>
                      </a:r>
                      <a:r>
                        <a:rPr lang="pl-PL" sz="1100" b="1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b="1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wdrożyły katalog</a:t>
                      </a:r>
                      <a:r>
                        <a:rPr lang="pl-PL" sz="1100" b="1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b="1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rekomendacji dotyczących</a:t>
                      </a:r>
                      <a:r>
                        <a:rPr lang="pl-PL" sz="1100" b="1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b="1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awansu cyfrowego</a:t>
                      </a:r>
                      <a:endParaRPr lang="pl-PL" sz="1100" b="1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40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pracowników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podmiotów wykonujących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zadania publiczne nie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będących pracownikami IT,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objętych wsparciem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szkoleniowym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osoby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</a:t>
                      </a:r>
                      <a:endParaRPr lang="pl-PL" sz="11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400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219 + 124 + 1126 + 1494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+ 158 + 47 = 3168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02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pracowników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podmiotów wykonujących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zadania publiczne nie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będących pracownikami IT,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objętych wsparciem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szkoleniowym - kobiety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osoby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</a:t>
                      </a:r>
                      <a:endParaRPr lang="pl-PL" sz="11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300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110 + 97 + 830 + 952 +110 + 38= 2137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pracowników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podmiotów wykonujących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zadania publiczne nie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będących pracownikami IT,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objętych wsparciem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szkoleniowym – mężczyźni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osoby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 + 27 + 296 + 542 +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 + 9 = 1031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scentralizowanych stron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administracji publicznej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strony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</a:t>
                      </a:r>
                      <a:endParaRPr lang="pl-PL" sz="1100" i="1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138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Gov.pl -1716 + samorząd.gov.pl - 126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dedykowanych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systemów do zarządzania i</a:t>
                      </a:r>
                      <a:r>
                        <a:rPr lang="pl-PL" sz="11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publikacji kart e-usług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system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</a:t>
                      </a:r>
                      <a:endParaRPr lang="pl-PL" sz="1100" i="1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18" y="10275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2800" b="1" dirty="0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 sz="28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348477"/>
              </p:ext>
            </p:extLst>
          </p:nvPr>
        </p:nvGraphicFramePr>
        <p:xfrm>
          <a:off x="517791" y="1589671"/>
          <a:ext cx="10801199" cy="50664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1915"/>
                <a:gridCol w="1773594"/>
                <a:gridCol w="3965690"/>
              </a:tblGrid>
              <a:tr h="39339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Zalecenie KRMC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Poziom wykonania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Wyjaśnienia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</a:tr>
              <a:tr h="872101">
                <a:tc>
                  <a:txBody>
                    <a:bodyPr/>
                    <a:lstStyle/>
                    <a:p>
                      <a:pPr algn="l"/>
                      <a:r>
                        <a:rPr lang="pl-PL" sz="1000" b="0" i="0" u="none" strike="noStrike" baseline="0" dirty="0" smtClean="0">
                          <a:latin typeface="Calibri" panose="020F0502020204030204" pitchFamily="34" charset="0"/>
                        </a:rPr>
                        <a:t>Zmianę zapisu w Celu nr 1 projektu na „Ustandaryzowanie i ułatwienie prowadzenia strony www, w ramach rozbudowy Portalu RP, kolejnym jednostkom administracji i podmiotom wykonującym zadania publiczne”</a:t>
                      </a:r>
                      <a:endParaRPr lang="pl-PL" sz="10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000" dirty="0" smtClean="0">
                          <a:solidFill>
                            <a:srgbClr val="002060"/>
                          </a:solidFill>
                        </a:rPr>
                        <a:t>Wykonane</a:t>
                      </a:r>
                      <a:r>
                        <a:rPr lang="pl-PL" sz="1000" baseline="0" dirty="0" smtClean="0">
                          <a:solidFill>
                            <a:srgbClr val="002060"/>
                          </a:solidFill>
                        </a:rPr>
                        <a:t> w całości</a:t>
                      </a:r>
                      <a:r>
                        <a:rPr lang="pl-PL" sz="10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endParaRPr lang="pl-PL" sz="10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sz="10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2405">
                <a:tc>
                  <a:txBody>
                    <a:bodyPr/>
                    <a:lstStyle/>
                    <a:p>
                      <a:pPr algn="l"/>
                      <a:r>
                        <a:rPr lang="pl-PL" sz="1000" b="0" i="0" u="none" strike="noStrike" baseline="0" dirty="0" smtClean="0">
                          <a:latin typeface="Calibri" panose="020F0502020204030204" pitchFamily="34" charset="0"/>
                        </a:rPr>
                        <a:t>Przeformułowanie nazw produktów końcowych na:</a:t>
                      </a:r>
                    </a:p>
                    <a:p>
                      <a:pPr algn="l"/>
                      <a:r>
                        <a:rPr lang="pl-PL" sz="1000" b="0" i="0" u="none" strike="noStrike" baseline="0" dirty="0" smtClean="0">
                          <a:latin typeface="CourierNewPSMT"/>
                        </a:rPr>
                        <a:t>- </a:t>
                      </a:r>
                      <a:r>
                        <a:rPr lang="pl-PL" sz="1000" b="0" i="0" u="none" strike="noStrike" baseline="0" dirty="0" smtClean="0">
                          <a:latin typeface="Calibri" panose="020F0502020204030204" pitchFamily="34" charset="0"/>
                        </a:rPr>
                        <a:t>migracja stron internetowych (portali) instytucji,</a:t>
                      </a:r>
                    </a:p>
                    <a:p>
                      <a:pPr algn="l"/>
                      <a:r>
                        <a:rPr lang="pl-PL" sz="1000" b="0" i="0" u="none" strike="noStrike" baseline="0" dirty="0" smtClean="0">
                          <a:latin typeface="CourierNewPSMT"/>
                        </a:rPr>
                        <a:t>- </a:t>
                      </a:r>
                      <a:r>
                        <a:rPr lang="pl-PL" sz="1000" b="0" i="0" u="none" strike="noStrike" baseline="0" dirty="0" smtClean="0">
                          <a:latin typeface="Calibri" panose="020F0502020204030204" pitchFamily="34" charset="0"/>
                        </a:rPr>
                        <a:t>usługa integracji stron internetowych (portali) samorządów</a:t>
                      </a:r>
                      <a:endParaRPr lang="pl-PL" sz="10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000" dirty="0" smtClean="0">
                          <a:solidFill>
                            <a:srgbClr val="002060"/>
                          </a:solidFill>
                        </a:rPr>
                        <a:t>Wykonane częściowo</a:t>
                      </a:r>
                      <a:endParaRPr lang="pl-PL" sz="10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000" dirty="0" smtClean="0">
                          <a:solidFill>
                            <a:srgbClr val="002060"/>
                          </a:solidFill>
                        </a:rPr>
                        <a:t>O ile nie przeformułowano</a:t>
                      </a:r>
                      <a:r>
                        <a:rPr lang="pl-PL" sz="1000" baseline="0" dirty="0" smtClean="0">
                          <a:solidFill>
                            <a:srgbClr val="002060"/>
                          </a:solidFill>
                        </a:rPr>
                        <a:t> nazw produktów zgodnie z zaleceniami KRMC   o tyle zadania produktowe zostały wykonane w projekcie w całości.</a:t>
                      </a:r>
                      <a:endParaRPr lang="pl-PL" sz="10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9170">
                <a:tc>
                  <a:txBody>
                    <a:bodyPr/>
                    <a:lstStyle/>
                    <a:p>
                      <a:pPr algn="l"/>
                      <a:r>
                        <a:rPr lang="pl-PL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Poprawienie diagramów kooperacji – niezgodność kolorów z legendą</a:t>
                      </a:r>
                      <a:endParaRPr lang="pl-PL" sz="10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000" dirty="0" smtClean="0">
                          <a:solidFill>
                            <a:srgbClr val="002060"/>
                          </a:solidFill>
                        </a:rPr>
                        <a:t>Wykonane w całości</a:t>
                      </a:r>
                      <a:endParaRPr lang="pl-PL" sz="10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sz="10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/>
                      <a:r>
                        <a:rPr lang="pl-PL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Zmianę </a:t>
                      </a:r>
                      <a:r>
                        <a:rPr lang="pl-PL" sz="1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mitygacji</a:t>
                      </a:r>
                      <a:r>
                        <a:rPr lang="pl-PL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ryzyka 5.1 :”Brak wdrożenia KAP”</a:t>
                      </a:r>
                      <a:endParaRPr lang="pl-PL" sz="10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000" dirty="0" smtClean="0">
                          <a:solidFill>
                            <a:srgbClr val="002060"/>
                          </a:solidFill>
                        </a:rPr>
                        <a:t>Wykonane</a:t>
                      </a:r>
                      <a:r>
                        <a:rPr lang="pl-PL" sz="1000" baseline="0" dirty="0" smtClean="0">
                          <a:solidFill>
                            <a:srgbClr val="002060"/>
                          </a:solidFill>
                        </a:rPr>
                        <a:t> częściowo</a:t>
                      </a:r>
                      <a:endParaRPr lang="pl-PL" sz="10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000" dirty="0" smtClean="0">
                          <a:solidFill>
                            <a:srgbClr val="002060"/>
                          </a:solidFill>
                        </a:rPr>
                        <a:t>Projekt</a:t>
                      </a:r>
                      <a:r>
                        <a:rPr lang="pl-PL" sz="1000" baseline="0" dirty="0" smtClean="0">
                          <a:solidFill>
                            <a:srgbClr val="002060"/>
                          </a:solidFill>
                        </a:rPr>
                        <a:t> KAP jest oddzielnym projektem więc nie mieliśmy wpływu na jego realizację, natomiast zmniejszono ryzyko po stronie Portalu RP przygotowując mechanizm integracji (mini KAP)</a:t>
                      </a:r>
                      <a:endParaRPr lang="pl-PL" sz="10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1490">
                <a:tc>
                  <a:txBody>
                    <a:bodyPr/>
                    <a:lstStyle/>
                    <a:p>
                      <a:r>
                        <a:rPr lang="pl-PL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Określenie działań zaradczych dla ryzyka 5.2. „Problemy wydajnościowe systemu”</a:t>
                      </a:r>
                      <a:endParaRPr lang="pl-PL" sz="10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000" dirty="0" smtClean="0">
                          <a:solidFill>
                            <a:srgbClr val="002060"/>
                          </a:solidFill>
                        </a:rPr>
                        <a:t>Wykonane w całości</a:t>
                      </a:r>
                      <a:endParaRPr lang="pl-PL" sz="10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sz="10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3730">
                <a:tc>
                  <a:txBody>
                    <a:bodyPr/>
                    <a:lstStyle/>
                    <a:p>
                      <a:r>
                        <a:rPr lang="pl-PL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Zaprojektowanie odpowiedniego modułu </a:t>
                      </a:r>
                      <a:r>
                        <a:rPr lang="pl-PL" sz="1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metainformacji</a:t>
                      </a:r>
                      <a:r>
                        <a:rPr lang="pl-PL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wspierającego funkcjonowanie Portalu i jego skuteczną eksploatację przez użytkowników</a:t>
                      </a:r>
                      <a:endParaRPr lang="pl-PL" sz="10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000" dirty="0" smtClean="0">
                          <a:solidFill>
                            <a:srgbClr val="002060"/>
                          </a:solidFill>
                        </a:rPr>
                        <a:t>Wykonane</a:t>
                      </a:r>
                      <a:r>
                        <a:rPr lang="pl-PL" sz="1000" baseline="0" dirty="0" smtClean="0">
                          <a:solidFill>
                            <a:srgbClr val="002060"/>
                          </a:solidFill>
                        </a:rPr>
                        <a:t> w całości</a:t>
                      </a:r>
                      <a:endParaRPr lang="pl-PL" sz="10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sz="10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2405">
                <a:tc>
                  <a:txBody>
                    <a:bodyPr/>
                    <a:lstStyle/>
                    <a:p>
                      <a:r>
                        <a:rPr lang="pl-PL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Dokładniejsze opisanie roli Portalu RP, jako bramy administracji publicznej i zapewniającej dostęp do oferowanych danych i usług administracji publicznej - docelowo do wszystkich</a:t>
                      </a:r>
                      <a:endParaRPr lang="pl-PL" sz="10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000" dirty="0" smtClean="0">
                          <a:solidFill>
                            <a:srgbClr val="002060"/>
                          </a:solidFill>
                        </a:rPr>
                        <a:t>Wykonane w całości</a:t>
                      </a:r>
                      <a:endParaRPr lang="pl-PL" sz="10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sz="10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3115">
                <a:tc>
                  <a:txBody>
                    <a:bodyPr/>
                    <a:lstStyle/>
                    <a:p>
                      <a:pPr algn="l"/>
                      <a:r>
                        <a:rPr lang="pl-PL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Synchronizację zakończenia projektów KAP i Portal RP</a:t>
                      </a:r>
                      <a:endParaRPr lang="pl-PL" sz="10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000" dirty="0" smtClean="0">
                          <a:solidFill>
                            <a:srgbClr val="002060"/>
                          </a:solidFill>
                        </a:rPr>
                        <a:t>Nie wykonano</a:t>
                      </a:r>
                      <a:endParaRPr lang="pl-PL" sz="10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000" dirty="0" smtClean="0">
                          <a:solidFill>
                            <a:srgbClr val="002060"/>
                          </a:solidFill>
                        </a:rPr>
                        <a:t>Brak gotowości KAP</a:t>
                      </a:r>
                      <a:endParaRPr lang="pl-PL" sz="10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44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46644" y="1169022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421690" y="2110118"/>
            <a:ext cx="11159587" cy="1036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600" b="1" dirty="0">
                <a:solidFill>
                  <a:srgbClr val="002060"/>
                </a:solidFill>
              </a:rPr>
              <a:t>Okres trwałości</a:t>
            </a:r>
            <a:r>
              <a:rPr lang="pl-PL" sz="1600" b="1" dirty="0" smtClean="0">
                <a:solidFill>
                  <a:srgbClr val="002060"/>
                </a:solidFill>
              </a:rPr>
              <a:t>: </a:t>
            </a:r>
            <a:r>
              <a:rPr lang="pl-PL" sz="1600" dirty="0" smtClean="0">
                <a:solidFill>
                  <a:srgbClr val="002060"/>
                </a:solidFill>
              </a:rPr>
              <a:t>5 lat od daty zatwierdzenia wniosku o płatność</a:t>
            </a:r>
            <a:endParaRPr lang="pl-PL" sz="1600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600" b="1" dirty="0">
                <a:solidFill>
                  <a:srgbClr val="002060"/>
                </a:solidFill>
              </a:rPr>
              <a:t>Źródło finansowania utrzymania produktów projektu</a:t>
            </a:r>
            <a:r>
              <a:rPr lang="pl-PL" sz="1600" dirty="0">
                <a:solidFill>
                  <a:srgbClr val="002060"/>
                </a:solidFill>
              </a:rPr>
              <a:t>: </a:t>
            </a:r>
            <a:r>
              <a:rPr lang="pl-PL" sz="1600" dirty="0">
                <a:solidFill>
                  <a:schemeClr val="accent1">
                    <a:lumMod val="50000"/>
                  </a:schemeClr>
                </a:solidFill>
              </a:rPr>
              <a:t>B</a:t>
            </a:r>
            <a:r>
              <a:rPr lang="pl-PL" sz="1600" dirty="0" smtClean="0">
                <a:solidFill>
                  <a:schemeClr val="accent1">
                    <a:lumMod val="50000"/>
                  </a:schemeClr>
                </a:solidFill>
              </a:rPr>
              <a:t>udżet </a:t>
            </a:r>
            <a:r>
              <a:rPr lang="pl-PL" sz="1600" dirty="0">
                <a:solidFill>
                  <a:schemeClr val="accent1">
                    <a:lumMod val="50000"/>
                  </a:schemeClr>
                </a:solidFill>
              </a:rPr>
              <a:t>państwa cz. 27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600" b="1" dirty="0">
                <a:solidFill>
                  <a:srgbClr val="002060"/>
                </a:solidFill>
              </a:rPr>
              <a:t>Najważniejsze ryzyka:</a:t>
            </a:r>
            <a:endParaRPr lang="pl-PL" sz="1600" b="1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568411"/>
              </p:ext>
            </p:extLst>
          </p:nvPr>
        </p:nvGraphicFramePr>
        <p:xfrm>
          <a:off x="636887" y="3576238"/>
          <a:ext cx="1072919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974"/>
                <a:gridCol w="1455576"/>
                <a:gridCol w="2286000"/>
                <a:gridCol w="486264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Nazwa ryzyka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Siła oddziaływania 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Prawdopodobieństwo wystąpienia ryzyka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Reakcja na ryzyko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Problemy</a:t>
                      </a:r>
                    </a:p>
                    <a:p>
                      <a:r>
                        <a:rPr lang="pl-PL" sz="1600" dirty="0" smtClean="0"/>
                        <a:t>wydajnościowe</a:t>
                      </a:r>
                    </a:p>
                    <a:p>
                      <a:r>
                        <a:rPr lang="pl-PL" sz="1600" dirty="0" smtClean="0"/>
                        <a:t>systemu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mała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niskie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Na poziomie technologicznym</a:t>
                      </a:r>
                    </a:p>
                    <a:p>
                      <a:r>
                        <a:rPr lang="pl-PL" sz="1600" dirty="0" smtClean="0"/>
                        <a:t>(wybór alternatywnej technologii lub podział systemu </a:t>
                      </a:r>
                      <a:r>
                        <a:rPr lang="pl-PL" sz="1600" dirty="0" smtClean="0"/>
                        <a:t> na </a:t>
                      </a:r>
                      <a:r>
                        <a:rPr lang="pl-PL" sz="1600" dirty="0" smtClean="0"/>
                        <a:t>kilka podsystemów).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Niska jakość opisów</a:t>
                      </a:r>
                    </a:p>
                    <a:p>
                      <a:r>
                        <a:rPr lang="pl-PL" sz="1600" dirty="0" smtClean="0"/>
                        <a:t>usług (do czasu</a:t>
                      </a:r>
                    </a:p>
                    <a:p>
                      <a:r>
                        <a:rPr lang="pl-PL" sz="1600" dirty="0" smtClean="0"/>
                        <a:t>wdrożenia KAP)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duża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niskie 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Szkolenia dla reaktorów, badania UX.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purl.org/dc/dcmitype/"/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5df3a10b-8748-402e-bef4-aee373db4dbb"/>
    <ds:schemaRef ds:uri="http://schemas.microsoft.com/office/infopath/2007/PartnerControls"/>
    <ds:schemaRef ds:uri="http://schemas.openxmlformats.org/package/2006/metadata/core-properties"/>
    <ds:schemaRef ds:uri="9affde3b-50dd-4e74-9e2c-6b9654ae514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3236</TotalTime>
  <Words>713</Words>
  <Application>Microsoft Office PowerPoint</Application>
  <PresentationFormat>Panoramiczny</PresentationFormat>
  <Paragraphs>165</Paragraphs>
  <Slides>9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CourierNewPSMT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107</cp:revision>
  <dcterms:created xsi:type="dcterms:W3CDTF">2017-01-27T12:50:17Z</dcterms:created>
  <dcterms:modified xsi:type="dcterms:W3CDTF">2023-07-06T11:28:00Z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