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18"/>
  </p:notesMasterIdLst>
  <p:sldIdLst>
    <p:sldId id="256" r:id="rId4"/>
    <p:sldId id="259" r:id="rId5"/>
    <p:sldId id="260" r:id="rId6"/>
    <p:sldId id="261" r:id="rId7"/>
    <p:sldId id="277" r:id="rId8"/>
    <p:sldId id="264" r:id="rId9"/>
    <p:sldId id="272" r:id="rId10"/>
    <p:sldId id="273" r:id="rId11"/>
    <p:sldId id="274" r:id="rId12"/>
    <p:sldId id="275" r:id="rId13"/>
    <p:sldId id="269" r:id="rId14"/>
    <p:sldId id="276" r:id="rId15"/>
    <p:sldId id="267" r:id="rId16"/>
    <p:sldId id="258" r:id="rId17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ałązka Anna" initials="GA" lastIdx="4" clrIdx="0">
    <p:extLst>
      <p:ext uri="{19B8F6BF-5375-455C-9EA6-DF929625EA0E}">
        <p15:presenceInfo xmlns:p15="http://schemas.microsoft.com/office/powerpoint/2012/main" userId="S-1-5-21-3954371645-834304607-549911658-82285" providerId="AD"/>
      </p:ext>
    </p:extLst>
  </p:cmAuthor>
  <p:cmAuthor id="2" name="Kaliszewicz Monika" initials="KM" lastIdx="0" clrIdx="1">
    <p:extLst>
      <p:ext uri="{19B8F6BF-5375-455C-9EA6-DF929625EA0E}">
        <p15:presenceInfo xmlns:p15="http://schemas.microsoft.com/office/powerpoint/2012/main" userId="S-1-5-21-3419930908-1354286565-637230989-7971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1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customXml" Target="../customXml/item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commentAuthors" Target="commentAuthor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vmfgus09\ST\ST-03\PROJEKTY\KSZBI\Zako&#324;czenie%20projektu%20KSZBI\Prezentacja%20raportu%20ko&#324;cowego%20na%20posiedzeniu%20komitetu\excel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Arkusz1!$B$2</c:f>
              <c:strCache>
                <c:ptCount val="1"/>
                <c:pt idx="0">
                  <c:v>ogółem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F39E-43C3-92AC-E3FC2541D787}"/>
              </c:ext>
            </c:extLst>
          </c:dPt>
          <c:dLbls>
            <c:dLbl>
              <c:idx val="0"/>
              <c:numFmt formatCode="#,##0.00\ &quot;zł&quot;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l-PL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numFmt formatCode="#,##0.00\ &quot;zł&quot;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ctr">
                    <a:defRPr lang="pl-PL" sz="11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l-PL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0\ &quot;zł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(Arkusz1!$B$1,Arkusz1!$D$1)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(Arkusz1!$B$3,Arkusz1!$D$3)</c:f>
              <c:numCache>
                <c:formatCode>#\ ##0.00\ "zł"</c:formatCode>
                <c:ptCount val="2"/>
                <c:pt idx="0">
                  <c:v>17421250</c:v>
                </c:pt>
                <c:pt idx="1">
                  <c:v>11930160.970000001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39E-43C3-92AC-E3FC2541D787}"/>
            </c:ext>
          </c:extLst>
        </c:ser>
        <c:ser>
          <c:idx val="2"/>
          <c:order val="1"/>
          <c:tx>
            <c:strRef>
              <c:f>Arkusz1!$C$2</c:f>
              <c:strCache>
                <c:ptCount val="1"/>
                <c:pt idx="0">
                  <c:v>w tym środki UE</c:v>
                </c:pt>
              </c:strCache>
            </c:strRef>
          </c:tx>
          <c:spPr>
            <a:solidFill>
              <a:srgbClr val="FF33CC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33CC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F39E-43C3-92AC-E3FC2541D787}"/>
              </c:ext>
            </c:extLst>
          </c:dPt>
          <c:dLbls>
            <c:dLbl>
              <c:idx val="0"/>
              <c:layout>
                <c:manualLayout>
                  <c:x val="-1.2693483165743173E-3"/>
                  <c:y val="0.3315652378713059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F39E-43C3-92AC-E3FC2541D78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numFmt formatCode="#,##0.00\ &quot;zł&quot;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ctr" rtl="0">
                    <a:defRPr lang="pl-PL" sz="1100" b="0" i="0" u="none" strike="noStrike" kern="1200" baseline="0">
                      <a:solidFill>
                        <a:prstClr val="black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l-PL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0\ &quot;zł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pl-PL"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(Arkusz1!$B$1,Arkusz1!$D$1)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(Arkusz1!$C$3,Arkusz1!$E$3)</c:f>
              <c:numCache>
                <c:formatCode>#\ ##0.00\ "zł"</c:formatCode>
                <c:ptCount val="2"/>
                <c:pt idx="0">
                  <c:v>14743603.869999999</c:v>
                </c:pt>
                <c:pt idx="1">
                  <c:v>10096495.17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F39E-43C3-92AC-E3FC2541D7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2"/>
        <c:overlap val="-2"/>
        <c:axId val="218370520"/>
        <c:axId val="218365816"/>
      </c:barChart>
      <c:catAx>
        <c:axId val="2183705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18365816"/>
        <c:crosses val="autoZero"/>
        <c:auto val="1"/>
        <c:lblAlgn val="ctr"/>
        <c:lblOffset val="100"/>
        <c:noMultiLvlLbl val="0"/>
      </c:catAx>
      <c:valAx>
        <c:axId val="2183658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\ &quot;zł&quot;" sourceLinked="0"/>
        <c:majorTickMark val="out"/>
        <c:minorTickMark val="none"/>
        <c:tickLblPos val="nextTo"/>
        <c:spPr>
          <a:noFill/>
          <a:ln>
            <a:solidFill>
              <a:schemeClr val="accent1">
                <a:alpha val="97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18370520"/>
        <c:crosses val="autoZero"/>
        <c:crossBetween val="between"/>
        <c:majorUnit val="4000000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F7C7D8-2356-4F25-B19A-87D7DAFDD2D5}" type="datetimeFigureOut">
              <a:rPr lang="pl-PL" smtClean="0"/>
              <a:t>11.10.2022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3036E7-8A23-42DC-88FA-04823DF29AE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412604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11.10.2022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11.10.2022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11.10.2022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11.10.2022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11.10.2022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11.10.2022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11.10.2022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11.10.2022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11.10.2022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11.10.2022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11.10.2022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11.10.2022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755648" y="2146228"/>
            <a:ext cx="8040291" cy="304698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 dirty="0">
                <a:solidFill>
                  <a:schemeClr val="bg1"/>
                </a:solidFill>
              </a:rPr>
              <a:t>Wdrożenie Kompleksowego Systemu Zarządzania Bezpieczeństwem Informacji - KSZBI dla statystyki publicznej</a:t>
            </a:r>
            <a:endParaRPr lang="pl-PL" sz="4800" b="1" dirty="0">
              <a:solidFill>
                <a:schemeClr val="bg1"/>
              </a:solidFill>
              <a:cs typeface="Calibri"/>
            </a:endParaRP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2799651" y="13056528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>
            <a:spLocks noGrp="1"/>
          </p:cNvSpPr>
          <p:nvPr>
            <p:ph type="subTitle" idx="1"/>
          </p:nvPr>
        </p:nvSpPr>
        <p:spPr>
          <a:xfrm>
            <a:off x="1775522" y="1324525"/>
            <a:ext cx="8640961" cy="750596"/>
          </a:xfrm>
        </p:spPr>
        <p:txBody>
          <a:bodyPr>
            <a:noAutofit/>
          </a:bodyPr>
          <a:lstStyle/>
          <a:p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 </a:t>
            </a: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– interoperacyjność</a:t>
            </a:r>
          </a:p>
          <a:p>
            <a:pPr>
              <a:spcBef>
                <a:spcPts val="0"/>
              </a:spcBef>
            </a:pP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(widok kooperacji aplikacji)</a:t>
            </a:r>
            <a:endParaRPr lang="pl-PL" dirty="0"/>
          </a:p>
        </p:txBody>
      </p:sp>
      <p:sp>
        <p:nvSpPr>
          <p:cNvPr id="84" name="pole tekstowe 83"/>
          <p:cNvSpPr txBox="1"/>
          <p:nvPr/>
        </p:nvSpPr>
        <p:spPr>
          <a:xfrm>
            <a:off x="10019947" y="3187038"/>
            <a:ext cx="1777437" cy="1441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Oznaczenia powiązanych 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systemów: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planowany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modyfikowany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istniejący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dot. systemów własnych oraz innych jednostek</a:t>
            </a:r>
            <a:endParaRPr lang="pl-PL" dirty="0">
              <a:solidFill>
                <a:schemeClr val="tx2"/>
              </a:solidFill>
            </a:endParaRPr>
          </a:p>
        </p:txBody>
      </p:sp>
      <p:sp>
        <p:nvSpPr>
          <p:cNvPr id="85" name="Prostokąt 84"/>
          <p:cNvSpPr/>
          <p:nvPr/>
        </p:nvSpPr>
        <p:spPr>
          <a:xfrm>
            <a:off x="10141197" y="3625182"/>
            <a:ext cx="144016" cy="1440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6" name="Prostokąt 85"/>
          <p:cNvSpPr/>
          <p:nvPr/>
        </p:nvSpPr>
        <p:spPr>
          <a:xfrm>
            <a:off x="10141197" y="3814238"/>
            <a:ext cx="144016" cy="144000"/>
          </a:xfrm>
          <a:prstGeom prst="rect">
            <a:avLst/>
          </a:prstGeom>
          <a:solidFill>
            <a:srgbClr val="0071E2"/>
          </a:solidFill>
          <a:ln>
            <a:solidFill>
              <a:srgbClr val="0071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7" name="Prostokąt 86"/>
          <p:cNvSpPr/>
          <p:nvPr/>
        </p:nvSpPr>
        <p:spPr>
          <a:xfrm>
            <a:off x="10141197" y="4001438"/>
            <a:ext cx="144016" cy="14400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28" name="Łącznik prosty ze strzałką 27">
            <a:extLst>
              <a:ext uri="{FF2B5EF4-FFF2-40B4-BE49-F238E27FC236}">
                <a16:creationId xmlns="" xmlns:a16="http://schemas.microsoft.com/office/drawing/2014/main" id="{18226A20-2F98-40E3-8F2D-4628170E134E}"/>
              </a:ext>
            </a:extLst>
          </p:cNvPr>
          <p:cNvCxnSpPr/>
          <p:nvPr/>
        </p:nvCxnSpPr>
        <p:spPr>
          <a:xfrm flipH="1">
            <a:off x="12176287" y="13198570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ze strzałką 8">
            <a:extLst>
              <a:ext uri="{FF2B5EF4-FFF2-40B4-BE49-F238E27FC236}">
                <a16:creationId xmlns="" xmlns:a16="http://schemas.microsoft.com/office/drawing/2014/main" id="{16E36974-E8BF-46A9-B561-D35A44414F97}"/>
              </a:ext>
            </a:extLst>
          </p:cNvPr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rostokąt 9">
            <a:extLst>
              <a:ext uri="{FF2B5EF4-FFF2-40B4-BE49-F238E27FC236}">
                <a16:creationId xmlns="" xmlns:a16="http://schemas.microsoft.com/office/drawing/2014/main" id="{2D188F1D-3811-4369-BB9E-7B54ACA18CE4}"/>
              </a:ext>
            </a:extLst>
          </p:cNvPr>
          <p:cNvSpPr/>
          <p:nvPr/>
        </p:nvSpPr>
        <p:spPr>
          <a:xfrm>
            <a:off x="4602000" y="3749681"/>
            <a:ext cx="1494000" cy="7920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b="1" i="1" dirty="0">
                <a:solidFill>
                  <a:schemeClr val="tx2"/>
                </a:solidFill>
              </a:rPr>
              <a:t>System RODO</a:t>
            </a:r>
          </a:p>
        </p:txBody>
      </p:sp>
      <p:sp>
        <p:nvSpPr>
          <p:cNvPr id="11" name="Prostokąt 10">
            <a:extLst>
              <a:ext uri="{FF2B5EF4-FFF2-40B4-BE49-F238E27FC236}">
                <a16:creationId xmlns="" xmlns:a16="http://schemas.microsoft.com/office/drawing/2014/main" id="{2A3847EE-040A-45D7-A301-71554CC69B73}"/>
              </a:ext>
            </a:extLst>
          </p:cNvPr>
          <p:cNvSpPr/>
          <p:nvPr/>
        </p:nvSpPr>
        <p:spPr>
          <a:xfrm>
            <a:off x="4602000" y="4944871"/>
            <a:ext cx="1494000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>
                <a:solidFill>
                  <a:schemeClr val="bg1"/>
                </a:solidFill>
              </a:rPr>
              <a:t>SYSTEM KADROWO-PŁACOWY</a:t>
            </a:r>
          </a:p>
          <a:p>
            <a:pPr algn="ctr"/>
            <a:r>
              <a:rPr lang="pl-PL" sz="1000" i="1" dirty="0">
                <a:solidFill>
                  <a:schemeClr val="bg1"/>
                </a:solidFill>
              </a:rPr>
              <a:t>(ZSI)</a:t>
            </a:r>
            <a:endParaRPr lang="pl-PL" sz="1000" dirty="0">
              <a:solidFill>
                <a:schemeClr val="bg1"/>
              </a:solidFill>
            </a:endParaRPr>
          </a:p>
        </p:txBody>
      </p:sp>
      <p:cxnSp>
        <p:nvCxnSpPr>
          <p:cNvPr id="12" name="Łącznik prosty ze strzałką 11">
            <a:extLst>
              <a:ext uri="{FF2B5EF4-FFF2-40B4-BE49-F238E27FC236}">
                <a16:creationId xmlns="" xmlns:a16="http://schemas.microsoft.com/office/drawing/2014/main" id="{9F1151AD-33CC-439B-902A-40823E652A20}"/>
              </a:ext>
            </a:extLst>
          </p:cNvPr>
          <p:cNvCxnSpPr>
            <a:cxnSpLocks/>
          </p:cNvCxnSpPr>
          <p:nvPr/>
        </p:nvCxnSpPr>
        <p:spPr>
          <a:xfrm flipV="1">
            <a:off x="5059947" y="4533718"/>
            <a:ext cx="0" cy="411153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rostokąt 12">
            <a:extLst>
              <a:ext uri="{FF2B5EF4-FFF2-40B4-BE49-F238E27FC236}">
                <a16:creationId xmlns="" xmlns:a16="http://schemas.microsoft.com/office/drawing/2014/main" id="{27F877AD-60F3-45FA-B840-507D8C8747EF}"/>
              </a:ext>
            </a:extLst>
          </p:cNvPr>
          <p:cNvSpPr/>
          <p:nvPr/>
        </p:nvSpPr>
        <p:spPr>
          <a:xfrm>
            <a:off x="2599237" y="3741630"/>
            <a:ext cx="1493999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>
                <a:solidFill>
                  <a:schemeClr val="bg1"/>
                </a:solidFill>
              </a:rPr>
              <a:t>POCZTA E-MAIL</a:t>
            </a:r>
            <a:endParaRPr lang="pl-PL" sz="1000" dirty="0">
              <a:solidFill>
                <a:schemeClr val="bg1"/>
              </a:solidFill>
            </a:endParaRPr>
          </a:p>
        </p:txBody>
      </p:sp>
      <p:sp>
        <p:nvSpPr>
          <p:cNvPr id="14" name="Prostokąt 13">
            <a:extLst>
              <a:ext uri="{FF2B5EF4-FFF2-40B4-BE49-F238E27FC236}">
                <a16:creationId xmlns="" xmlns:a16="http://schemas.microsoft.com/office/drawing/2014/main" id="{3130F198-5F9F-47AE-9C68-C55380304CB2}"/>
              </a:ext>
            </a:extLst>
          </p:cNvPr>
          <p:cNvSpPr/>
          <p:nvPr/>
        </p:nvSpPr>
        <p:spPr>
          <a:xfrm>
            <a:off x="4602001" y="2569518"/>
            <a:ext cx="1493999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>
                <a:solidFill>
                  <a:schemeClr val="bg1"/>
                </a:solidFill>
              </a:rPr>
              <a:t>ACTIVE DIRECTORY </a:t>
            </a:r>
          </a:p>
          <a:p>
            <a:pPr algn="ctr"/>
            <a:r>
              <a:rPr lang="pl-PL" sz="1000" i="1" dirty="0">
                <a:solidFill>
                  <a:schemeClr val="bg1"/>
                </a:solidFill>
              </a:rPr>
              <a:t>(AD)</a:t>
            </a:r>
            <a:endParaRPr lang="pl-PL" sz="1000" dirty="0">
              <a:solidFill>
                <a:schemeClr val="bg1"/>
              </a:solidFill>
            </a:endParaRPr>
          </a:p>
        </p:txBody>
      </p:sp>
      <p:cxnSp>
        <p:nvCxnSpPr>
          <p:cNvPr id="15" name="Łącznik łamany 4">
            <a:extLst>
              <a:ext uri="{FF2B5EF4-FFF2-40B4-BE49-F238E27FC236}">
                <a16:creationId xmlns="" xmlns:a16="http://schemas.microsoft.com/office/drawing/2014/main" id="{DCAEE19E-C5F4-4E7E-A5E4-9662CB2D2447}"/>
              </a:ext>
            </a:extLst>
          </p:cNvPr>
          <p:cNvCxnSpPr>
            <a:cxnSpLocks/>
          </p:cNvCxnSpPr>
          <p:nvPr/>
        </p:nvCxnSpPr>
        <p:spPr>
          <a:xfrm rot="5400000">
            <a:off x="5023540" y="3563156"/>
            <a:ext cx="389910" cy="2"/>
          </a:xfrm>
          <a:prstGeom prst="bentConnector3">
            <a:avLst>
              <a:gd name="adj1" fmla="val 50000"/>
            </a:avLst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Łącznik łamany 4">
            <a:extLst>
              <a:ext uri="{FF2B5EF4-FFF2-40B4-BE49-F238E27FC236}">
                <a16:creationId xmlns="" xmlns:a16="http://schemas.microsoft.com/office/drawing/2014/main" id="{273F6AE1-A898-4422-93FB-4DDE8D82B676}"/>
              </a:ext>
            </a:extLst>
          </p:cNvPr>
          <p:cNvCxnSpPr>
            <a:cxnSpLocks/>
          </p:cNvCxnSpPr>
          <p:nvPr/>
        </p:nvCxnSpPr>
        <p:spPr>
          <a:xfrm rot="5400000">
            <a:off x="5023540" y="4749915"/>
            <a:ext cx="389910" cy="2"/>
          </a:xfrm>
          <a:prstGeom prst="bentConnector3">
            <a:avLst>
              <a:gd name="adj1" fmla="val 50000"/>
            </a:avLst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Łącznik prosty ze strzałką 16">
            <a:extLst>
              <a:ext uri="{FF2B5EF4-FFF2-40B4-BE49-F238E27FC236}">
                <a16:creationId xmlns="" xmlns:a16="http://schemas.microsoft.com/office/drawing/2014/main" id="{15F1C8AB-0807-4A62-A382-22063899346D}"/>
              </a:ext>
            </a:extLst>
          </p:cNvPr>
          <p:cNvCxnSpPr>
            <a:cxnSpLocks/>
          </p:cNvCxnSpPr>
          <p:nvPr/>
        </p:nvCxnSpPr>
        <p:spPr>
          <a:xfrm flipH="1" flipV="1">
            <a:off x="5052224" y="3349147"/>
            <a:ext cx="7723" cy="400531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Łącznik prosty ze strzałką 17">
            <a:extLst>
              <a:ext uri="{FF2B5EF4-FFF2-40B4-BE49-F238E27FC236}">
                <a16:creationId xmlns="" xmlns:a16="http://schemas.microsoft.com/office/drawing/2014/main" id="{FBCDCAB0-0469-494C-9AF1-6AE2213BE1B1}"/>
              </a:ext>
            </a:extLst>
          </p:cNvPr>
          <p:cNvCxnSpPr>
            <a:cxnSpLocks/>
          </p:cNvCxnSpPr>
          <p:nvPr/>
        </p:nvCxnSpPr>
        <p:spPr>
          <a:xfrm flipH="1">
            <a:off x="4111524" y="4270012"/>
            <a:ext cx="490476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Łącznik łamany 4">
            <a:extLst>
              <a:ext uri="{FF2B5EF4-FFF2-40B4-BE49-F238E27FC236}">
                <a16:creationId xmlns="" xmlns:a16="http://schemas.microsoft.com/office/drawing/2014/main" id="{B5CC9E23-318C-4B02-AA3A-67981E499AE7}"/>
              </a:ext>
            </a:extLst>
          </p:cNvPr>
          <p:cNvCxnSpPr>
            <a:cxnSpLocks/>
          </p:cNvCxnSpPr>
          <p:nvPr/>
        </p:nvCxnSpPr>
        <p:spPr>
          <a:xfrm flipV="1">
            <a:off x="4111524" y="4098398"/>
            <a:ext cx="490476" cy="1"/>
          </a:xfrm>
          <a:prstGeom prst="bentConnector3">
            <a:avLst>
              <a:gd name="adj1" fmla="val 50000"/>
            </a:avLst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76125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68888" y="1319322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WSKAŹNIKI EFEKTYWNOŚCI PROJEKTU</a:t>
            </a: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9336929"/>
              </p:ext>
            </p:extLst>
          </p:nvPr>
        </p:nvGraphicFramePr>
        <p:xfrm>
          <a:off x="226152" y="2455817"/>
          <a:ext cx="11368726" cy="33374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8305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9307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45433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72016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1809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81226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wskaźnika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Jednostka miary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Typ wskaźnika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Planowana wartość</a:t>
                      </a:r>
                      <a:r>
                        <a:rPr lang="pl-PL" sz="1400" b="1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docelowa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Wartość osiągnięta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03447">
                <a:tc>
                  <a:txBody>
                    <a:bodyPr/>
                    <a:lstStyle/>
                    <a:p>
                      <a:r>
                        <a:rPr lang="pl-PL" sz="1200" b="0" i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urzędów, które wdrożyły katalog rekomendacji dotyczących awansu cyfrowego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szt.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658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uruchomionych systemów teleinformatycznych</a:t>
                      </a:r>
                      <a:br>
                        <a:rPr lang="pl-PL" sz="1200" b="0" i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200" b="0" i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aplikacji w podmiotach wykonujących zadania publiczne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szt.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  <a:endParaRPr lang="pl-PL" sz="1200" i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509034899"/>
                  </a:ext>
                </a:extLst>
              </a:tr>
              <a:tr h="6391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pracowników IT podmiotów wykonujących zadania publiczne objętych wsparciem szkoleniowym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osoby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  <a:endParaRPr lang="pl-PL" sz="1200" i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165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pracowników podmiotów wykonujących zadania publiczne niebędących pracownikami IT, objętych wsparciem szkoleniowym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osoby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  <a:endParaRPr lang="pl-PL" sz="1200" i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39692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75522" y="1484784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WSKAŹNIKI EFEKTYWNOŚCI PROJEKTU</a:t>
            </a: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0320247"/>
              </p:ext>
            </p:extLst>
          </p:nvPr>
        </p:nvGraphicFramePr>
        <p:xfrm>
          <a:off x="278404" y="2486895"/>
          <a:ext cx="11368726" cy="38176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9710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2737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33241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49374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1809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9107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wskaźnika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Jednostka miary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Typ wskaźnika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Planowana wartość</a:t>
                      </a:r>
                      <a:r>
                        <a:rPr lang="pl-PL" sz="1400" b="1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docelowa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Wartość osiągnięta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123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podmiotów, które usprawniły funkcjonowanie w zakresie objętym katalogiem rekomendacji dotyczących awansu cyfrowego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szt.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6817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pracowników IT podmiotów wykonujących zadania publiczne objętych wsparciem szkoleniowym - kobiety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osoby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  <a:endParaRPr lang="pl-PL" sz="1200" i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509034899"/>
                  </a:ext>
                </a:extLst>
              </a:tr>
              <a:tr h="55041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pracowników IT podmiotów wykonujących zadania publiczne objętych wsparciem szkoleniowym - mężczyźni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osoby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  <a:endParaRPr lang="pl-PL" sz="1200" i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135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5929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pracowników podmiotów wykonujących zadania publiczne nie będących pracownikami IT, objętych wsparciem szkoleniowym - kobiety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osoby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  <a:endParaRPr lang="pl-PL" sz="1200" i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570795256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r>
                        <a:rPr lang="pl-PL" sz="1200" b="0" i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pracowników podmiotów wykonujących zadania publiczne nie będących pracownikami IT, objętych wsparciem szkoleniowym - mężczyźni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osoby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  <a:endParaRPr lang="pl-PL" sz="1200" i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8963753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68251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841159" y="1165146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TRWAŁOŚĆ PROJEKTU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768347" y="1980457"/>
            <a:ext cx="11028127" cy="9951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pl-PL" sz="1400" b="1" dirty="0">
                <a:solidFill>
                  <a:srgbClr val="002060"/>
                </a:solidFill>
              </a:rPr>
              <a:t>Okres trwałości: </a:t>
            </a:r>
            <a:r>
              <a:rPr lang="pl-PL" sz="1400" dirty="0">
                <a:solidFill>
                  <a:srgbClr val="002060"/>
                </a:solidFill>
              </a:rPr>
              <a:t>5 lat</a:t>
            </a:r>
          </a:p>
          <a:p>
            <a:pPr marL="269875" indent="-269875">
              <a:spcBef>
                <a:spcPts val="8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pl-PL" sz="1400" b="1" dirty="0">
                <a:solidFill>
                  <a:srgbClr val="002060"/>
                </a:solidFill>
              </a:rPr>
              <a:t>Źródło finansowania utrzymania produktów projektu: </a:t>
            </a:r>
            <a:r>
              <a:rPr lang="pl-PL" sz="1400" dirty="0">
                <a:solidFill>
                  <a:srgbClr val="002060"/>
                </a:solidFill>
              </a:rPr>
              <a:t>konieczność zapewnienia środków w budżecie Beneficjenta. Na rok 2023 Beneficjent wystąpi do Ministerstwa Finansów o zapewnienie budżetu w kwocie 695.000 zł.</a:t>
            </a:r>
            <a:endParaRPr lang="pl-PL" sz="1400" dirty="0"/>
          </a:p>
        </p:txBody>
      </p:sp>
      <p:sp>
        <p:nvSpPr>
          <p:cNvPr id="6" name="pole tekstowe 5"/>
          <p:cNvSpPr txBox="1"/>
          <p:nvPr/>
        </p:nvSpPr>
        <p:spPr>
          <a:xfrm>
            <a:off x="545731" y="3040316"/>
            <a:ext cx="108011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Najważniejsze ryzyka:</a:t>
            </a:r>
            <a:endParaRPr lang="pl-PL" dirty="0"/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2062323"/>
              </p:ext>
            </p:extLst>
          </p:nvPr>
        </p:nvGraphicFramePr>
        <p:xfrm>
          <a:off x="545731" y="3474363"/>
          <a:ext cx="11073613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963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3479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23068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8285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Nazwa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Siła oddziaływania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Prawdopodobieństwo wystąpienia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Reakcja na ryzyko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200" i="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Niewystarczające środki z budżetu na utrzymanie Projektu.</a:t>
                      </a:r>
                    </a:p>
                    <a:p>
                      <a:r>
                        <a:rPr lang="pl-PL" sz="1200" i="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Ryzyko związane z utratą trwałości projektu w okresie 5 lat.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i="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duża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i="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wysokie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0" strike="noStrike" kern="1200" baseline="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Wnioskowanie o zwiększenie budżetu na kolejne lata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0" strike="noStrike" kern="1200" baseline="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Zawarcie w umowach zapisów gwarantujących dalsze </a:t>
                      </a:r>
                      <a:r>
                        <a:rPr lang="pl-PL" sz="1200" i="0" strike="noStrike" kern="1200" baseline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utrzymanie systemów</a:t>
                      </a:r>
                      <a:endParaRPr lang="pl-PL" sz="1200" i="0" strike="noStrike" kern="1200" baseline="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200" i="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Ryzyko niewyłonienia Wykonawcy/nieterminowego wyłonienia w postępowaniu przetargowym. Ryzyko dot. utrzymania produktów Web-Gateway, </a:t>
                      </a:r>
                      <a:r>
                        <a:rPr lang="pl-PL" sz="1200" i="0" kern="1200" dirty="0" err="1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Sandbox</a:t>
                      </a:r>
                      <a:r>
                        <a:rPr lang="pl-PL" sz="1200" i="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 oraz ATP.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i="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średnia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i="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średnie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Planowanie rezerw czasowych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Właściwe oszacowanie wartości zamówienia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313486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200" i="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Brak zastępowalności kluczowych osób (fluktuacja, odejście z pracy, absencja pracowników spowodowana choroba, kwarantanną) - ograniczone zasoby kadrowe.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1200" i="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średnia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1200" i="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średnie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Właściwe oszacowanie zasobów ludzkich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76324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>
                <a:solidFill>
                  <a:schemeClr val="bg1"/>
                </a:solidFill>
              </a:rPr>
              <a:t>Dziękuję za uwagę</a:t>
            </a:r>
            <a:endParaRPr lang="pl-PL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ole tekstowe 4"/>
          <p:cNvSpPr txBox="1"/>
          <p:nvPr/>
        </p:nvSpPr>
        <p:spPr>
          <a:xfrm>
            <a:off x="388606" y="1240142"/>
            <a:ext cx="8427822" cy="1128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Wnioskodawca: Kancelaria Prezesa Rady Ministrów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Beneficjent: Główny Urząd Statystyczny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Partnerzy: nie dotyczy</a:t>
            </a:r>
          </a:p>
        </p:txBody>
      </p:sp>
      <p:sp>
        <p:nvSpPr>
          <p:cNvPr id="6" name="Podtytuł 2"/>
          <p:cNvSpPr txBox="1">
            <a:spLocks/>
          </p:cNvSpPr>
          <p:nvPr/>
        </p:nvSpPr>
        <p:spPr>
          <a:xfrm>
            <a:off x="66985" y="4432565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CEL PROJEKTU</a:t>
            </a:r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784533" y="5300339"/>
            <a:ext cx="108292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dirty="0">
                <a:solidFill>
                  <a:srgbClr val="0070C0"/>
                </a:solidFill>
              </a:rPr>
              <a:t>Zwiększenie poziomu dostępności i efektywności bezpiecznych usług świadczonych przez statystykę publiczną w postaci elektronicznej na rzecz obywateli i podmiotów gospodarki narodowej oraz administracji publicznej.</a:t>
            </a:r>
          </a:p>
        </p:txBody>
      </p:sp>
      <p:sp>
        <p:nvSpPr>
          <p:cNvPr id="8" name="Podtytuł 2"/>
          <p:cNvSpPr txBox="1">
            <a:spLocks/>
          </p:cNvSpPr>
          <p:nvPr/>
        </p:nvSpPr>
        <p:spPr>
          <a:xfrm>
            <a:off x="1983605" y="225390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OKRES REALIZACJI PROJEKTU</a:t>
            </a:r>
            <a:endParaRPr lang="pl-PL" dirty="0"/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7132846"/>
              </p:ext>
            </p:extLst>
          </p:nvPr>
        </p:nvGraphicFramePr>
        <p:xfrm>
          <a:off x="784533" y="2991468"/>
          <a:ext cx="10946674" cy="11670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352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59637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66677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666132">
                <a:tc>
                  <a:txBody>
                    <a:bodyPr/>
                    <a:lstStyle/>
                    <a:p>
                      <a:r>
                        <a:rPr lang="pl-PL" b="1" dirty="0">
                          <a:solidFill>
                            <a:schemeClr val="bg1"/>
                          </a:solidFill>
                        </a:rPr>
                        <a:t>Planowany: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0" dirty="0">
                          <a:solidFill>
                            <a:srgbClr val="0070C0"/>
                          </a:solidFill>
                          <a:effectLst/>
                        </a:rPr>
                        <a:t>2019-04-01</a:t>
                      </a:r>
                      <a:endParaRPr lang="pl-PL" sz="1400" b="0" i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0" dirty="0">
                          <a:solidFill>
                            <a:srgbClr val="0070C0"/>
                          </a:solidFill>
                          <a:effectLst/>
                        </a:rPr>
                        <a:t>2022-03-31</a:t>
                      </a:r>
                      <a:endParaRPr lang="pl-PL" sz="1400" b="0" i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00959">
                <a:tc>
                  <a:txBody>
                    <a:bodyPr/>
                    <a:lstStyle/>
                    <a:p>
                      <a:r>
                        <a:rPr lang="pl-PL" b="1" dirty="0">
                          <a:solidFill>
                            <a:schemeClr val="bg1"/>
                          </a:solidFill>
                        </a:rPr>
                        <a:t>Faktyczny: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0" dirty="0">
                          <a:solidFill>
                            <a:srgbClr val="0070C0"/>
                          </a:solidFill>
                          <a:effectLst/>
                        </a:rPr>
                        <a:t>2019-04-01</a:t>
                      </a:r>
                      <a:endParaRPr lang="pl-PL" sz="1400" b="0" i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0" dirty="0">
                          <a:solidFill>
                            <a:srgbClr val="0070C0"/>
                          </a:solidFill>
                          <a:effectLst/>
                        </a:rPr>
                        <a:t>2022-06-29</a:t>
                      </a:r>
                      <a:endParaRPr lang="pl-PL" sz="1400" b="0" i="0" strike="sngStrike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 txBox="1">
            <a:spLocks/>
          </p:cNvSpPr>
          <p:nvPr/>
        </p:nvSpPr>
        <p:spPr>
          <a:xfrm>
            <a:off x="496192" y="1451852"/>
            <a:ext cx="11391008" cy="7505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1650" b="1" dirty="0">
                <a:solidFill>
                  <a:srgbClr val="002060"/>
                </a:solidFill>
                <a:cs typeface="Times New Roman" pitchFamily="18" charset="0"/>
              </a:rPr>
              <a:t>Źródło finansowania: </a:t>
            </a:r>
            <a:r>
              <a:rPr lang="pl-PL" sz="1650" dirty="0"/>
              <a:t>Budżet państwa cz. 58; Program Operacyjny Polska Cyfrowa II oś priorytetowa E-administracja i otwarty rząd Działanie 2.2 „Cyfryzacja procesów </a:t>
            </a:r>
            <a:r>
              <a:rPr lang="pl-PL" sz="1650" dirty="0" err="1"/>
              <a:t>back-office</a:t>
            </a:r>
            <a:r>
              <a:rPr lang="pl-PL" sz="1650" dirty="0"/>
              <a:t> w administracji rządowej”</a:t>
            </a:r>
          </a:p>
        </p:txBody>
      </p:sp>
      <p:sp>
        <p:nvSpPr>
          <p:cNvPr id="11" name="Podtytuł 2"/>
          <p:cNvSpPr txBox="1">
            <a:spLocks/>
          </p:cNvSpPr>
          <p:nvPr/>
        </p:nvSpPr>
        <p:spPr>
          <a:xfrm>
            <a:off x="0" y="2169793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3600" b="1" dirty="0">
                <a:solidFill>
                  <a:srgbClr val="002060"/>
                </a:solidFill>
                <a:cs typeface="Times New Roman" pitchFamily="18" charset="0"/>
              </a:rPr>
              <a:t>KOSZT REALIZACJI PROJEKTU</a:t>
            </a:r>
            <a:endParaRPr lang="pl-PL" sz="3600" dirty="0"/>
          </a:p>
        </p:txBody>
      </p:sp>
      <p:graphicFrame>
        <p:nvGraphicFramePr>
          <p:cNvPr id="6" name="Wykres 5">
            <a:extLst>
              <a:ext uri="{FF2B5EF4-FFF2-40B4-BE49-F238E27FC236}">
                <a16:creationId xmlns="" xmlns:a16="http://schemas.microsoft.com/office/drawing/2014/main" id="{35E79AD1-B078-4581-A69C-E3E11F0468E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52852673"/>
              </p:ext>
            </p:extLst>
          </p:nvPr>
        </p:nvGraphicFramePr>
        <p:xfrm>
          <a:off x="923278" y="2887733"/>
          <a:ext cx="10005134" cy="38340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71248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44358" y="1301904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</a:t>
            </a: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9088336"/>
              </p:ext>
            </p:extLst>
          </p:nvPr>
        </p:nvGraphicFramePr>
        <p:xfrm>
          <a:off x="607692" y="2052500"/>
          <a:ext cx="10783008" cy="35928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4714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32370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37595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3620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7996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produktu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Faktyczny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Uwagi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00745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Wdrożone produkty są systemami bezpieczeństwa informacji, które nie posiadają e-usług oraz nie udostępniają informacji sektora publicznego i </a:t>
                      </a:r>
                      <a:r>
                        <a:rPr lang="pl-PL" sz="1200" b="0" i="0" kern="1200" dirty="0" err="1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zdigitalizowanych</a:t>
                      </a:r>
                      <a:r>
                        <a:rPr lang="pl-PL" sz="1200" b="0" i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pl-PL" sz="12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968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Web-Gateway - oprogramowanie zapewniające zaawansowaną ochronę przed </a:t>
                      </a:r>
                      <a:r>
                        <a:rPr lang="pl-PL" sz="1200" b="0" i="0" kern="1200" dirty="0" err="1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malware</a:t>
                      </a:r>
                      <a:r>
                        <a:rPr lang="pl-PL" sz="1200" b="0" i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pl-PL" sz="12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2021-03-31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2021-05-31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38492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kern="1200" dirty="0" err="1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Sandbox</a:t>
                      </a:r>
                      <a:r>
                        <a:rPr lang="pl-PL" sz="1200" b="0" i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 wydzielone, testowe środowisko umożliwiające bezpieczne wykonanie potencjalnie szkodliwego kodu, przeprowadzanie kontrolowanej analizy zagrożeń w obszarze odseparowanym od środowisk</a:t>
                      </a:r>
                      <a:r>
                        <a:rPr lang="pl-PL" sz="1200" b="0" i="0" kern="1200" baseline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200" b="0" i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produkcyjnych.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2021-06-30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2021-05-31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212071310"/>
                  </a:ext>
                </a:extLst>
              </a:tr>
              <a:tr h="454342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WAF - system do analizy aktywności użytkowników w kluczowych aplikacjach internetowych, chroniący                            te aplikacje i dane przed cyberatakami.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2021-03-31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2021-07-21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4057950059"/>
                  </a:ext>
                </a:extLst>
              </a:tr>
              <a:tr h="822643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ATP - oprogramowanie zapewniające zaawansowaną ochronę stacji roboczych i sieci korporacyjnej, umożliwiający szybsze wykrywanie ataków przez agregację informacji z określonych obszarów, identyfikację zagrożeń, </a:t>
                      </a:r>
                      <a:r>
                        <a:rPr lang="pl-PL" sz="1200" b="0" i="0" kern="1200" dirty="0" err="1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priorytetyzację</a:t>
                      </a:r>
                      <a:r>
                        <a:rPr lang="pl-PL" sz="1200" b="0" i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alertów o systemach wymagających pilnej reakcji oraz przywracanie sprawności                             i usuwanie skutków ataku.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2021-06-30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2022-04-22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41220047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5160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44358" y="1301904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</a:t>
            </a: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6" name="Tabela 5">
            <a:extLst>
              <a:ext uri="{FF2B5EF4-FFF2-40B4-BE49-F238E27FC236}">
                <a16:creationId xmlns="" xmlns:a16="http://schemas.microsoft.com/office/drawing/2014/main" id="{9AB6C351-1A1D-466B-A2A0-90F6787CE7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5484569"/>
              </p:ext>
            </p:extLst>
          </p:nvPr>
        </p:nvGraphicFramePr>
        <p:xfrm>
          <a:off x="607692" y="2052500"/>
          <a:ext cx="10783008" cy="36840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325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36622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32543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85882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9144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produktu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Faktyczny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Uwagi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21747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Dokumenty tworzące System Zarządzania Bezpieczeństwem Informacji.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kern="1200" baseline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2022-03-31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kern="1200" baseline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2022-03-30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kern="1200" baseline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03642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SIEM - system do zarządzania informacją i zdarzeniami bezpieczeństwa.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kern="1200" baseline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2022-03-31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kern="1200" baseline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2022-01-14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kern="1200" baseline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212071310"/>
                  </a:ext>
                </a:extLst>
              </a:tr>
              <a:tr h="466417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SOC - centrum kompetencyjne: monitorowanie infrastruktury teleinformatycznej, analiza zdarzeń, detekcja zagrożeń i reagowanie na wykryte incydenty.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kern="1200" baseline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2022-03-31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kern="1200" baseline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2022-01-14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kern="1200" baseline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4057950059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RODO - oprogramowanie wraz z licencją do obsługi zadań wynikających z RODO</a:t>
                      </a:r>
                      <a:br>
                        <a:rPr lang="pl-PL" sz="1200" b="0" i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200" b="0" i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 jednostkach służb statystyki publicznej.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kern="1200" baseline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2022-06-29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kern="1200" baseline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2022-04-29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kern="1200" baseline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Produkt nie został ujęty</a:t>
                      </a:r>
                      <a:br>
                        <a:rPr lang="pl-PL" sz="1200" b="0" i="0" kern="1200" baseline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200" b="0" i="0" kern="1200" baseline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 pierwotnym opisie założeń projektu informatycznego zaakceptowanym przez KRMC, będącego podstawą realizacji projektu.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41220047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54624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2799651" y="13056528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>
            <a:spLocks noGrp="1"/>
          </p:cNvSpPr>
          <p:nvPr>
            <p:ph type="subTitle" idx="1"/>
          </p:nvPr>
        </p:nvSpPr>
        <p:spPr>
          <a:xfrm>
            <a:off x="1824684" y="1201049"/>
            <a:ext cx="8640961" cy="750596"/>
          </a:xfrm>
        </p:spPr>
        <p:txBody>
          <a:bodyPr>
            <a:noAutofit/>
          </a:bodyPr>
          <a:lstStyle/>
          <a:p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 </a:t>
            </a: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– interoperacyjność</a:t>
            </a:r>
          </a:p>
          <a:p>
            <a:pPr>
              <a:spcBef>
                <a:spcPts val="0"/>
              </a:spcBef>
            </a:pP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(widok kooperacji aplikacji)</a:t>
            </a:r>
            <a:endParaRPr lang="pl-PL" dirty="0"/>
          </a:p>
        </p:txBody>
      </p:sp>
      <p:sp>
        <p:nvSpPr>
          <p:cNvPr id="84" name="pole tekstowe 83"/>
          <p:cNvSpPr txBox="1"/>
          <p:nvPr/>
        </p:nvSpPr>
        <p:spPr>
          <a:xfrm>
            <a:off x="10019947" y="3187038"/>
            <a:ext cx="1777437" cy="1441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Oznaczenia powiązanych 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systemów: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planowany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modyfikowany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istniejący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dot. systemów własnych oraz innych jednostek</a:t>
            </a:r>
            <a:endParaRPr lang="pl-PL" dirty="0">
              <a:solidFill>
                <a:schemeClr val="tx2"/>
              </a:solidFill>
            </a:endParaRPr>
          </a:p>
        </p:txBody>
      </p:sp>
      <p:sp>
        <p:nvSpPr>
          <p:cNvPr id="85" name="Prostokąt 84"/>
          <p:cNvSpPr/>
          <p:nvPr/>
        </p:nvSpPr>
        <p:spPr>
          <a:xfrm>
            <a:off x="10141197" y="3625182"/>
            <a:ext cx="144016" cy="1440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6" name="Prostokąt 85"/>
          <p:cNvSpPr/>
          <p:nvPr/>
        </p:nvSpPr>
        <p:spPr>
          <a:xfrm>
            <a:off x="10141197" y="3814238"/>
            <a:ext cx="144016" cy="144000"/>
          </a:xfrm>
          <a:prstGeom prst="rect">
            <a:avLst/>
          </a:prstGeom>
          <a:solidFill>
            <a:srgbClr val="0071E2"/>
          </a:solidFill>
          <a:ln>
            <a:solidFill>
              <a:srgbClr val="0071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7" name="Prostokąt 86"/>
          <p:cNvSpPr/>
          <p:nvPr/>
        </p:nvSpPr>
        <p:spPr>
          <a:xfrm>
            <a:off x="10141197" y="4001438"/>
            <a:ext cx="144016" cy="14400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28" name="Łącznik prosty ze strzałką 27">
            <a:extLst>
              <a:ext uri="{FF2B5EF4-FFF2-40B4-BE49-F238E27FC236}">
                <a16:creationId xmlns="" xmlns:a16="http://schemas.microsoft.com/office/drawing/2014/main" id="{18226A20-2F98-40E3-8F2D-4628170E134E}"/>
              </a:ext>
            </a:extLst>
          </p:cNvPr>
          <p:cNvCxnSpPr/>
          <p:nvPr/>
        </p:nvCxnSpPr>
        <p:spPr>
          <a:xfrm flipH="1">
            <a:off x="12176287" y="13198570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Prostokąt 31">
            <a:extLst>
              <a:ext uri="{FF2B5EF4-FFF2-40B4-BE49-F238E27FC236}">
                <a16:creationId xmlns="" xmlns:a16="http://schemas.microsoft.com/office/drawing/2014/main" id="{FED4AAB4-D7BE-4181-B3DA-AF3AEB0863CD}"/>
              </a:ext>
            </a:extLst>
          </p:cNvPr>
          <p:cNvSpPr/>
          <p:nvPr/>
        </p:nvSpPr>
        <p:spPr>
          <a:xfrm>
            <a:off x="8258661" y="3417550"/>
            <a:ext cx="1494000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>
                <a:solidFill>
                  <a:schemeClr val="bg1"/>
                </a:solidFill>
              </a:rPr>
              <a:t>SERWIS DESK</a:t>
            </a:r>
            <a:endParaRPr lang="pl-PL" sz="1000" dirty="0">
              <a:solidFill>
                <a:schemeClr val="bg1"/>
              </a:solidFill>
            </a:endParaRPr>
          </a:p>
        </p:txBody>
      </p:sp>
      <p:sp>
        <p:nvSpPr>
          <p:cNvPr id="33" name="Prostokąt 32">
            <a:extLst>
              <a:ext uri="{FF2B5EF4-FFF2-40B4-BE49-F238E27FC236}">
                <a16:creationId xmlns="" xmlns:a16="http://schemas.microsoft.com/office/drawing/2014/main" id="{9AA9F633-06C3-4AD5-8F5F-2086AB9EE7D6}"/>
              </a:ext>
            </a:extLst>
          </p:cNvPr>
          <p:cNvSpPr/>
          <p:nvPr/>
        </p:nvSpPr>
        <p:spPr>
          <a:xfrm>
            <a:off x="2800846" y="3711398"/>
            <a:ext cx="4787090" cy="114528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b="1" i="1" dirty="0">
                <a:solidFill>
                  <a:schemeClr val="tx2"/>
                </a:solidFill>
              </a:rPr>
              <a:t>SIEM</a:t>
            </a:r>
            <a:r>
              <a:rPr lang="pl-PL" sz="900" b="1" i="1" dirty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34" name="Prostokąt 33">
            <a:extLst>
              <a:ext uri="{FF2B5EF4-FFF2-40B4-BE49-F238E27FC236}">
                <a16:creationId xmlns="" xmlns:a16="http://schemas.microsoft.com/office/drawing/2014/main" id="{1C005551-DA8D-4FFF-AE29-76A9837BB13F}"/>
              </a:ext>
            </a:extLst>
          </p:cNvPr>
          <p:cNvSpPr/>
          <p:nvPr/>
        </p:nvSpPr>
        <p:spPr>
          <a:xfrm>
            <a:off x="6145165" y="5358409"/>
            <a:ext cx="1493999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>
                <a:solidFill>
                  <a:schemeClr val="bg1"/>
                </a:solidFill>
              </a:rPr>
              <a:t>FIREWALL WEWNĘTRZNY</a:t>
            </a:r>
            <a:endParaRPr lang="pl-PL" sz="1000" i="1" dirty="0"/>
          </a:p>
          <a:p>
            <a:pPr algn="ctr"/>
            <a:r>
              <a:rPr lang="pl-PL" sz="1000" i="1" dirty="0"/>
              <a:t>(FW/IPS)</a:t>
            </a:r>
            <a:endParaRPr lang="pl-PL" sz="1000" i="1" dirty="0">
              <a:solidFill>
                <a:schemeClr val="bg1"/>
              </a:solidFill>
            </a:endParaRPr>
          </a:p>
        </p:txBody>
      </p:sp>
      <p:sp>
        <p:nvSpPr>
          <p:cNvPr id="35" name="Prostokąt 34">
            <a:extLst>
              <a:ext uri="{FF2B5EF4-FFF2-40B4-BE49-F238E27FC236}">
                <a16:creationId xmlns="" xmlns:a16="http://schemas.microsoft.com/office/drawing/2014/main" id="{B35BFE56-24B3-4106-AD29-FFC62A4C9D45}"/>
              </a:ext>
            </a:extLst>
          </p:cNvPr>
          <p:cNvSpPr/>
          <p:nvPr/>
        </p:nvSpPr>
        <p:spPr>
          <a:xfrm>
            <a:off x="824162" y="3315355"/>
            <a:ext cx="1493999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>
                <a:solidFill>
                  <a:schemeClr val="bg1"/>
                </a:solidFill>
              </a:rPr>
              <a:t>SYSTEM KONTROLI DOSTĘPU (SKD)</a:t>
            </a:r>
            <a:endParaRPr lang="pl-PL" sz="1000" dirty="0">
              <a:solidFill>
                <a:schemeClr val="bg1"/>
              </a:solidFill>
            </a:endParaRPr>
          </a:p>
        </p:txBody>
      </p:sp>
      <p:sp>
        <p:nvSpPr>
          <p:cNvPr id="36" name="Prostokąt 35">
            <a:extLst>
              <a:ext uri="{FF2B5EF4-FFF2-40B4-BE49-F238E27FC236}">
                <a16:creationId xmlns="" xmlns:a16="http://schemas.microsoft.com/office/drawing/2014/main" id="{B9BE3D66-ACC6-4661-BBF7-568A68F2B6DE}"/>
              </a:ext>
            </a:extLst>
          </p:cNvPr>
          <p:cNvSpPr/>
          <p:nvPr/>
        </p:nvSpPr>
        <p:spPr>
          <a:xfrm>
            <a:off x="824162" y="4337465"/>
            <a:ext cx="1493999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>
                <a:solidFill>
                  <a:schemeClr val="bg1"/>
                </a:solidFill>
              </a:rPr>
              <a:t>POCZTA E-MAIL</a:t>
            </a:r>
            <a:endParaRPr lang="pl-PL" sz="1000" dirty="0">
              <a:solidFill>
                <a:schemeClr val="bg1"/>
              </a:solidFill>
            </a:endParaRPr>
          </a:p>
        </p:txBody>
      </p:sp>
      <p:sp>
        <p:nvSpPr>
          <p:cNvPr id="37" name="Prostokąt 36">
            <a:extLst>
              <a:ext uri="{FF2B5EF4-FFF2-40B4-BE49-F238E27FC236}">
                <a16:creationId xmlns="" xmlns:a16="http://schemas.microsoft.com/office/drawing/2014/main" id="{59E334CE-3691-4AB7-AA4C-BC14EF449B7D}"/>
              </a:ext>
            </a:extLst>
          </p:cNvPr>
          <p:cNvSpPr/>
          <p:nvPr/>
        </p:nvSpPr>
        <p:spPr>
          <a:xfrm>
            <a:off x="824162" y="5359575"/>
            <a:ext cx="1493999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>
                <a:solidFill>
                  <a:schemeClr val="bg1"/>
                </a:solidFill>
              </a:rPr>
              <a:t>SYSTEM ANTYWIRUSOWY</a:t>
            </a:r>
            <a:endParaRPr lang="pl-PL" sz="1000" dirty="0">
              <a:solidFill>
                <a:schemeClr val="bg1"/>
              </a:solidFill>
            </a:endParaRPr>
          </a:p>
        </p:txBody>
      </p:sp>
      <p:sp>
        <p:nvSpPr>
          <p:cNvPr id="38" name="Prostokąt 37">
            <a:extLst>
              <a:ext uri="{FF2B5EF4-FFF2-40B4-BE49-F238E27FC236}">
                <a16:creationId xmlns="" xmlns:a16="http://schemas.microsoft.com/office/drawing/2014/main" id="{2E9CEC48-80C0-43D7-8891-105781922C2E}"/>
              </a:ext>
            </a:extLst>
          </p:cNvPr>
          <p:cNvSpPr/>
          <p:nvPr/>
        </p:nvSpPr>
        <p:spPr>
          <a:xfrm>
            <a:off x="2824433" y="5358409"/>
            <a:ext cx="1493999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dirty="0"/>
              <a:t>SYSTEM CENTER CONFIGURATION MANAGER </a:t>
            </a:r>
          </a:p>
          <a:p>
            <a:pPr algn="ctr"/>
            <a:r>
              <a:rPr lang="pl-PL" sz="1000" dirty="0"/>
              <a:t>(</a:t>
            </a:r>
            <a:r>
              <a:rPr lang="pl-PL" sz="1000" i="1" dirty="0">
                <a:solidFill>
                  <a:schemeClr val="bg1"/>
                </a:solidFill>
              </a:rPr>
              <a:t>SCCM)</a:t>
            </a:r>
            <a:endParaRPr lang="pl-PL" sz="1000" dirty="0">
              <a:solidFill>
                <a:schemeClr val="bg1"/>
              </a:solidFill>
            </a:endParaRPr>
          </a:p>
        </p:txBody>
      </p:sp>
      <p:sp>
        <p:nvSpPr>
          <p:cNvPr id="39" name="Prostokąt 38">
            <a:extLst>
              <a:ext uri="{FF2B5EF4-FFF2-40B4-BE49-F238E27FC236}">
                <a16:creationId xmlns="" xmlns:a16="http://schemas.microsoft.com/office/drawing/2014/main" id="{5FAF8703-DEE0-4CA3-96E0-3672637D7F36}"/>
              </a:ext>
            </a:extLst>
          </p:cNvPr>
          <p:cNvSpPr/>
          <p:nvPr/>
        </p:nvSpPr>
        <p:spPr>
          <a:xfrm>
            <a:off x="4509494" y="5358409"/>
            <a:ext cx="1493999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>
                <a:solidFill>
                  <a:schemeClr val="bg1"/>
                </a:solidFill>
              </a:rPr>
              <a:t>FIREWALL BRZEGOWY </a:t>
            </a:r>
          </a:p>
          <a:p>
            <a:pPr algn="ctr"/>
            <a:r>
              <a:rPr lang="pl-PL" sz="1000" i="1" dirty="0">
                <a:solidFill>
                  <a:schemeClr val="bg1"/>
                </a:solidFill>
              </a:rPr>
              <a:t>(FW/IPS)</a:t>
            </a:r>
          </a:p>
        </p:txBody>
      </p:sp>
      <p:sp>
        <p:nvSpPr>
          <p:cNvPr id="40" name="Prostokąt 39">
            <a:extLst>
              <a:ext uri="{FF2B5EF4-FFF2-40B4-BE49-F238E27FC236}">
                <a16:creationId xmlns="" xmlns:a16="http://schemas.microsoft.com/office/drawing/2014/main" id="{33C186E7-7470-47E8-9378-5FB139A0D9C3}"/>
              </a:ext>
            </a:extLst>
          </p:cNvPr>
          <p:cNvSpPr/>
          <p:nvPr/>
        </p:nvSpPr>
        <p:spPr>
          <a:xfrm>
            <a:off x="8261668" y="4392402"/>
            <a:ext cx="1494124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i="1" dirty="0">
                <a:solidFill>
                  <a:schemeClr val="bg1"/>
                </a:solidFill>
              </a:rPr>
              <a:t>ENDPOINT DETECTION AND RESPONSE (EDR)</a:t>
            </a:r>
            <a:r>
              <a:rPr lang="pl-PL" sz="1000" i="1" dirty="0">
                <a:solidFill>
                  <a:schemeClr val="bg1"/>
                </a:solidFill>
              </a:rPr>
              <a:t>, (ATP)</a:t>
            </a:r>
          </a:p>
        </p:txBody>
      </p:sp>
      <p:cxnSp>
        <p:nvCxnSpPr>
          <p:cNvPr id="41" name="Łącznik łamany 98">
            <a:extLst>
              <a:ext uri="{FF2B5EF4-FFF2-40B4-BE49-F238E27FC236}">
                <a16:creationId xmlns="" xmlns:a16="http://schemas.microsoft.com/office/drawing/2014/main" id="{4DFC8D77-03C7-49C6-8B92-EA41D7F0C1C3}"/>
              </a:ext>
            </a:extLst>
          </p:cNvPr>
          <p:cNvCxnSpPr>
            <a:stCxn id="35" idx="3"/>
          </p:cNvCxnSpPr>
          <p:nvPr/>
        </p:nvCxnSpPr>
        <p:spPr>
          <a:xfrm>
            <a:off x="2318161" y="3711399"/>
            <a:ext cx="482683" cy="462169"/>
          </a:xfrm>
          <a:prstGeom prst="bentConnector3">
            <a:avLst>
              <a:gd name="adj1" fmla="val 50000"/>
            </a:avLst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Łącznik łamany 99">
            <a:extLst>
              <a:ext uri="{FF2B5EF4-FFF2-40B4-BE49-F238E27FC236}">
                <a16:creationId xmlns="" xmlns:a16="http://schemas.microsoft.com/office/drawing/2014/main" id="{752A8F30-5427-4457-8789-4E28E53AED01}"/>
              </a:ext>
            </a:extLst>
          </p:cNvPr>
          <p:cNvCxnSpPr>
            <a:stCxn id="36" idx="3"/>
          </p:cNvCxnSpPr>
          <p:nvPr/>
        </p:nvCxnSpPr>
        <p:spPr>
          <a:xfrm flipV="1">
            <a:off x="2318161" y="4421235"/>
            <a:ext cx="476352" cy="312274"/>
          </a:xfrm>
          <a:prstGeom prst="bentConnector3">
            <a:avLst>
              <a:gd name="adj1" fmla="val 50000"/>
            </a:avLst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Łącznik łamany 100">
            <a:extLst>
              <a:ext uri="{FF2B5EF4-FFF2-40B4-BE49-F238E27FC236}">
                <a16:creationId xmlns="" xmlns:a16="http://schemas.microsoft.com/office/drawing/2014/main" id="{D5EB8B77-9ECC-48D2-9ADF-DF8D4261E534}"/>
              </a:ext>
            </a:extLst>
          </p:cNvPr>
          <p:cNvCxnSpPr/>
          <p:nvPr/>
        </p:nvCxnSpPr>
        <p:spPr>
          <a:xfrm flipV="1">
            <a:off x="2335600" y="4641431"/>
            <a:ext cx="482685" cy="1471578"/>
          </a:xfrm>
          <a:prstGeom prst="bentConnector3">
            <a:avLst>
              <a:gd name="adj1" fmla="val 64137"/>
            </a:avLst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Łącznik prosty ze strzałką 43">
            <a:extLst>
              <a:ext uri="{FF2B5EF4-FFF2-40B4-BE49-F238E27FC236}">
                <a16:creationId xmlns="" xmlns:a16="http://schemas.microsoft.com/office/drawing/2014/main" id="{195F5480-90F2-4350-A70E-8B6AEA6115A2}"/>
              </a:ext>
            </a:extLst>
          </p:cNvPr>
          <p:cNvCxnSpPr/>
          <p:nvPr/>
        </p:nvCxnSpPr>
        <p:spPr>
          <a:xfrm flipH="1">
            <a:off x="3571432" y="3171585"/>
            <a:ext cx="2" cy="539813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Łącznik prosty ze strzałką 44">
            <a:extLst>
              <a:ext uri="{FF2B5EF4-FFF2-40B4-BE49-F238E27FC236}">
                <a16:creationId xmlns="" xmlns:a16="http://schemas.microsoft.com/office/drawing/2014/main" id="{031F6B84-5A0D-4872-BBD7-6B9763E2691B}"/>
              </a:ext>
            </a:extLst>
          </p:cNvPr>
          <p:cNvCxnSpPr/>
          <p:nvPr/>
        </p:nvCxnSpPr>
        <p:spPr>
          <a:xfrm>
            <a:off x="5305143" y="3187038"/>
            <a:ext cx="8620" cy="52436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Łącznik prosty ze strzałką 45">
            <a:extLst>
              <a:ext uri="{FF2B5EF4-FFF2-40B4-BE49-F238E27FC236}">
                <a16:creationId xmlns="" xmlns:a16="http://schemas.microsoft.com/office/drawing/2014/main" id="{03C15D6F-C725-416A-912E-FC201B47F22B}"/>
              </a:ext>
            </a:extLst>
          </p:cNvPr>
          <p:cNvCxnSpPr/>
          <p:nvPr/>
        </p:nvCxnSpPr>
        <p:spPr>
          <a:xfrm flipH="1">
            <a:off x="6892164" y="3200979"/>
            <a:ext cx="3732" cy="52436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Łącznik prosty ze strzałką 46">
            <a:extLst>
              <a:ext uri="{FF2B5EF4-FFF2-40B4-BE49-F238E27FC236}">
                <a16:creationId xmlns="" xmlns:a16="http://schemas.microsoft.com/office/drawing/2014/main" id="{839D3600-7D1F-4370-9F79-52C4FB813C5C}"/>
              </a:ext>
            </a:extLst>
          </p:cNvPr>
          <p:cNvCxnSpPr>
            <a:stCxn id="38" idx="0"/>
          </p:cNvCxnSpPr>
          <p:nvPr/>
        </p:nvCxnSpPr>
        <p:spPr>
          <a:xfrm flipH="1" flipV="1">
            <a:off x="3571432" y="4844372"/>
            <a:ext cx="1" cy="514037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Łącznik prosty ze strzałką 47">
            <a:extLst>
              <a:ext uri="{FF2B5EF4-FFF2-40B4-BE49-F238E27FC236}">
                <a16:creationId xmlns="" xmlns:a16="http://schemas.microsoft.com/office/drawing/2014/main" id="{E1E0035A-D602-4598-AEA4-C9F7C427CA02}"/>
              </a:ext>
            </a:extLst>
          </p:cNvPr>
          <p:cNvCxnSpPr>
            <a:stCxn id="39" idx="0"/>
          </p:cNvCxnSpPr>
          <p:nvPr/>
        </p:nvCxnSpPr>
        <p:spPr>
          <a:xfrm flipV="1">
            <a:off x="5256494" y="4844372"/>
            <a:ext cx="0" cy="514037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Łącznik prosty ze strzałką 48">
            <a:extLst>
              <a:ext uri="{FF2B5EF4-FFF2-40B4-BE49-F238E27FC236}">
                <a16:creationId xmlns="" xmlns:a16="http://schemas.microsoft.com/office/drawing/2014/main" id="{0BF2CA89-68F0-44B8-9943-10CB27BFC5A5}"/>
              </a:ext>
            </a:extLst>
          </p:cNvPr>
          <p:cNvCxnSpPr>
            <a:stCxn id="34" idx="0"/>
          </p:cNvCxnSpPr>
          <p:nvPr/>
        </p:nvCxnSpPr>
        <p:spPr>
          <a:xfrm flipH="1" flipV="1">
            <a:off x="6892164" y="4853606"/>
            <a:ext cx="1" cy="504803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Łącznik łamany 119">
            <a:extLst>
              <a:ext uri="{FF2B5EF4-FFF2-40B4-BE49-F238E27FC236}">
                <a16:creationId xmlns="" xmlns:a16="http://schemas.microsoft.com/office/drawing/2014/main" id="{3D2BD20A-D511-49E3-8DFF-6C049D69A2DD}"/>
              </a:ext>
            </a:extLst>
          </p:cNvPr>
          <p:cNvCxnSpPr>
            <a:stCxn id="40" idx="1"/>
            <a:endCxn id="33" idx="3"/>
          </p:cNvCxnSpPr>
          <p:nvPr/>
        </p:nvCxnSpPr>
        <p:spPr>
          <a:xfrm rot="10800000">
            <a:off x="7587936" y="4284042"/>
            <a:ext cx="673732" cy="504405"/>
          </a:xfrm>
          <a:prstGeom prst="bentConnector3">
            <a:avLst>
              <a:gd name="adj1" fmla="val 34807"/>
            </a:avLst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Łącznik łamany 132">
            <a:extLst>
              <a:ext uri="{FF2B5EF4-FFF2-40B4-BE49-F238E27FC236}">
                <a16:creationId xmlns="" xmlns:a16="http://schemas.microsoft.com/office/drawing/2014/main" id="{2386E1FE-1EF7-4A52-8FAF-38E21CCF136C}"/>
              </a:ext>
            </a:extLst>
          </p:cNvPr>
          <p:cNvCxnSpPr>
            <a:endCxn id="32" idx="1"/>
          </p:cNvCxnSpPr>
          <p:nvPr/>
        </p:nvCxnSpPr>
        <p:spPr>
          <a:xfrm flipV="1">
            <a:off x="7587935" y="3813594"/>
            <a:ext cx="670726" cy="240433"/>
          </a:xfrm>
          <a:prstGeom prst="bentConnector3">
            <a:avLst>
              <a:gd name="adj1" fmla="val 63226"/>
            </a:avLst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Prostokąt 51">
            <a:extLst>
              <a:ext uri="{FF2B5EF4-FFF2-40B4-BE49-F238E27FC236}">
                <a16:creationId xmlns="" xmlns:a16="http://schemas.microsoft.com/office/drawing/2014/main" id="{091E6BE9-9DAB-460F-8098-55F8C1B54435}"/>
              </a:ext>
            </a:extLst>
          </p:cNvPr>
          <p:cNvSpPr/>
          <p:nvPr/>
        </p:nvSpPr>
        <p:spPr>
          <a:xfrm>
            <a:off x="10051417" y="5907851"/>
            <a:ext cx="1493999" cy="792088"/>
          </a:xfrm>
          <a:prstGeom prst="rect">
            <a:avLst/>
          </a:prstGeom>
          <a:pattFill prst="wdUpDiag">
            <a:fgClr>
              <a:srgbClr val="00B050"/>
            </a:fgClr>
            <a:bgClr>
              <a:srgbClr val="FF33CC"/>
            </a:bgClr>
          </a:patt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>
                <a:solidFill>
                  <a:schemeClr val="bg1"/>
                </a:solidFill>
              </a:rPr>
              <a:t>INNE SYSTEMY IT</a:t>
            </a:r>
            <a:endParaRPr lang="pl-PL" sz="1000" dirty="0">
              <a:solidFill>
                <a:schemeClr val="bg1"/>
              </a:solidFill>
            </a:endParaRPr>
          </a:p>
        </p:txBody>
      </p:sp>
      <p:cxnSp>
        <p:nvCxnSpPr>
          <p:cNvPr id="53" name="Łącznik łamany 142">
            <a:extLst>
              <a:ext uri="{FF2B5EF4-FFF2-40B4-BE49-F238E27FC236}">
                <a16:creationId xmlns="" xmlns:a16="http://schemas.microsoft.com/office/drawing/2014/main" id="{051C2AA7-EC95-494B-94B8-B852C94BB86E}"/>
              </a:ext>
            </a:extLst>
          </p:cNvPr>
          <p:cNvCxnSpPr>
            <a:stCxn id="52" idx="1"/>
          </p:cNvCxnSpPr>
          <p:nvPr/>
        </p:nvCxnSpPr>
        <p:spPr>
          <a:xfrm rot="10800000">
            <a:off x="7563083" y="4656385"/>
            <a:ext cx="2488335" cy="1647510"/>
          </a:xfrm>
          <a:prstGeom prst="bentConnector3">
            <a:avLst>
              <a:gd name="adj1" fmla="val 91684"/>
            </a:avLst>
          </a:prstGeom>
          <a:ln w="25400" cmpd="sng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Łącznik łamany 171">
            <a:extLst>
              <a:ext uri="{FF2B5EF4-FFF2-40B4-BE49-F238E27FC236}">
                <a16:creationId xmlns="" xmlns:a16="http://schemas.microsoft.com/office/drawing/2014/main" id="{768CE43B-1302-4378-B2CE-C6FDB2F3A604}"/>
              </a:ext>
            </a:extLst>
          </p:cNvPr>
          <p:cNvCxnSpPr/>
          <p:nvPr/>
        </p:nvCxnSpPr>
        <p:spPr>
          <a:xfrm rot="10800000">
            <a:off x="7587936" y="4524981"/>
            <a:ext cx="1030576" cy="934061"/>
          </a:xfrm>
          <a:prstGeom prst="bentConnector3">
            <a:avLst>
              <a:gd name="adj1" fmla="val 65450"/>
            </a:avLst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Prostokąt 54">
            <a:extLst>
              <a:ext uri="{FF2B5EF4-FFF2-40B4-BE49-F238E27FC236}">
                <a16:creationId xmlns="" xmlns:a16="http://schemas.microsoft.com/office/drawing/2014/main" id="{346E077B-82B9-4FA9-8C1C-E703F0071478}"/>
              </a:ext>
            </a:extLst>
          </p:cNvPr>
          <p:cNvSpPr/>
          <p:nvPr/>
        </p:nvSpPr>
        <p:spPr>
          <a:xfrm>
            <a:off x="8261668" y="5358409"/>
            <a:ext cx="1494124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>
                <a:solidFill>
                  <a:schemeClr val="bg1"/>
                </a:solidFill>
              </a:rPr>
              <a:t> WEB APPLICATION FIREWALL </a:t>
            </a:r>
          </a:p>
          <a:p>
            <a:pPr algn="ctr"/>
            <a:r>
              <a:rPr lang="pl-PL" sz="1000" i="1" dirty="0">
                <a:solidFill>
                  <a:schemeClr val="bg1"/>
                </a:solidFill>
              </a:rPr>
              <a:t>(WAF)</a:t>
            </a:r>
          </a:p>
        </p:txBody>
      </p:sp>
      <p:sp>
        <p:nvSpPr>
          <p:cNvPr id="56" name="Prostokąt 55">
            <a:extLst>
              <a:ext uri="{FF2B5EF4-FFF2-40B4-BE49-F238E27FC236}">
                <a16:creationId xmlns="" xmlns:a16="http://schemas.microsoft.com/office/drawing/2014/main" id="{814569D4-6E19-40D1-9800-FBA804EFF14A}"/>
              </a:ext>
            </a:extLst>
          </p:cNvPr>
          <p:cNvSpPr/>
          <p:nvPr/>
        </p:nvSpPr>
        <p:spPr>
          <a:xfrm>
            <a:off x="824162" y="2355738"/>
            <a:ext cx="1493999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>
                <a:solidFill>
                  <a:schemeClr val="bg1"/>
                </a:solidFill>
              </a:rPr>
              <a:t>ACTIVE DIRECTORY </a:t>
            </a:r>
          </a:p>
          <a:p>
            <a:pPr algn="ctr"/>
            <a:r>
              <a:rPr lang="pl-PL" sz="1000" i="1" dirty="0">
                <a:solidFill>
                  <a:schemeClr val="bg1"/>
                </a:solidFill>
              </a:rPr>
              <a:t>(AD)</a:t>
            </a:r>
            <a:endParaRPr lang="pl-PL" sz="1000" dirty="0">
              <a:solidFill>
                <a:schemeClr val="bg1"/>
              </a:solidFill>
            </a:endParaRPr>
          </a:p>
        </p:txBody>
      </p:sp>
      <p:sp>
        <p:nvSpPr>
          <p:cNvPr id="57" name="Prostokąt 56">
            <a:extLst>
              <a:ext uri="{FF2B5EF4-FFF2-40B4-BE49-F238E27FC236}">
                <a16:creationId xmlns="" xmlns:a16="http://schemas.microsoft.com/office/drawing/2014/main" id="{0AF22AC7-BAFA-4565-A71C-5DEFF8677B90}"/>
              </a:ext>
            </a:extLst>
          </p:cNvPr>
          <p:cNvSpPr/>
          <p:nvPr/>
        </p:nvSpPr>
        <p:spPr>
          <a:xfrm>
            <a:off x="2824434" y="2379497"/>
            <a:ext cx="1493999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dirty="0"/>
              <a:t>SYSTEM CENTER OPERATIONS MANAGER (SCOM)</a:t>
            </a:r>
            <a:endParaRPr lang="pl-PL" sz="1000" dirty="0">
              <a:solidFill>
                <a:schemeClr val="bg1"/>
              </a:solidFill>
            </a:endParaRPr>
          </a:p>
        </p:txBody>
      </p:sp>
      <p:sp>
        <p:nvSpPr>
          <p:cNvPr id="58" name="Prostokąt 57">
            <a:extLst>
              <a:ext uri="{FF2B5EF4-FFF2-40B4-BE49-F238E27FC236}">
                <a16:creationId xmlns="" xmlns:a16="http://schemas.microsoft.com/office/drawing/2014/main" id="{72421076-B210-449B-ACD8-F06B36DF0E2F}"/>
              </a:ext>
            </a:extLst>
          </p:cNvPr>
          <p:cNvSpPr/>
          <p:nvPr/>
        </p:nvSpPr>
        <p:spPr>
          <a:xfrm>
            <a:off x="4509494" y="2394950"/>
            <a:ext cx="1493999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IDENTITY SERVICES ENGINE</a:t>
            </a:r>
            <a:endParaRPr lang="pl-PL" sz="1000" dirty="0"/>
          </a:p>
          <a:p>
            <a:pPr algn="ctr"/>
            <a:r>
              <a:rPr lang="en-US" sz="1000" dirty="0"/>
              <a:t>(ISE)</a:t>
            </a:r>
            <a:endParaRPr lang="pl-PL" sz="1000" dirty="0">
              <a:solidFill>
                <a:schemeClr val="bg1"/>
              </a:solidFill>
            </a:endParaRPr>
          </a:p>
        </p:txBody>
      </p:sp>
      <p:sp>
        <p:nvSpPr>
          <p:cNvPr id="59" name="Prostokąt 58">
            <a:extLst>
              <a:ext uri="{FF2B5EF4-FFF2-40B4-BE49-F238E27FC236}">
                <a16:creationId xmlns="" xmlns:a16="http://schemas.microsoft.com/office/drawing/2014/main" id="{5C495C3F-443C-44FA-BD25-B95071E7F61F}"/>
              </a:ext>
            </a:extLst>
          </p:cNvPr>
          <p:cNvSpPr/>
          <p:nvPr/>
        </p:nvSpPr>
        <p:spPr>
          <a:xfrm>
            <a:off x="6148896" y="2408891"/>
            <a:ext cx="1493999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>
                <a:solidFill>
                  <a:schemeClr val="bg1"/>
                </a:solidFill>
              </a:rPr>
              <a:t>SKANER PODATNOŚCI (NESSUS)</a:t>
            </a:r>
            <a:endParaRPr lang="pl-PL" sz="1000" dirty="0">
              <a:solidFill>
                <a:schemeClr val="bg1"/>
              </a:solidFill>
            </a:endParaRPr>
          </a:p>
        </p:txBody>
      </p:sp>
      <p:cxnSp>
        <p:nvCxnSpPr>
          <p:cNvPr id="60" name="Łącznik łamany 4">
            <a:extLst>
              <a:ext uri="{FF2B5EF4-FFF2-40B4-BE49-F238E27FC236}">
                <a16:creationId xmlns="" xmlns:a16="http://schemas.microsoft.com/office/drawing/2014/main" id="{E36AC634-BD21-4B38-9A8C-F9FA71231015}"/>
              </a:ext>
            </a:extLst>
          </p:cNvPr>
          <p:cNvCxnSpPr/>
          <p:nvPr/>
        </p:nvCxnSpPr>
        <p:spPr>
          <a:xfrm>
            <a:off x="2317505" y="2448200"/>
            <a:ext cx="482685" cy="1522427"/>
          </a:xfrm>
          <a:prstGeom prst="bentConnector3">
            <a:avLst>
              <a:gd name="adj1" fmla="val 68378"/>
            </a:avLst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Łącznik prosty ze strzałką 60">
            <a:extLst>
              <a:ext uri="{FF2B5EF4-FFF2-40B4-BE49-F238E27FC236}">
                <a16:creationId xmlns="" xmlns:a16="http://schemas.microsoft.com/office/drawing/2014/main" id="{D2BD3F98-63D4-46BC-8F54-5A6C13B1E41C}"/>
              </a:ext>
            </a:extLst>
          </p:cNvPr>
          <p:cNvCxnSpPr>
            <a:stCxn id="57" idx="2"/>
          </p:cNvCxnSpPr>
          <p:nvPr/>
        </p:nvCxnSpPr>
        <p:spPr>
          <a:xfrm flipH="1">
            <a:off x="3571432" y="3171585"/>
            <a:ext cx="2" cy="539813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Łącznik prosty ze strzałką 82">
            <a:extLst>
              <a:ext uri="{FF2B5EF4-FFF2-40B4-BE49-F238E27FC236}">
                <a16:creationId xmlns="" xmlns:a16="http://schemas.microsoft.com/office/drawing/2014/main" id="{D26B617D-7086-432C-A27C-532147BB6E02}"/>
              </a:ext>
            </a:extLst>
          </p:cNvPr>
          <p:cNvCxnSpPr/>
          <p:nvPr/>
        </p:nvCxnSpPr>
        <p:spPr>
          <a:xfrm>
            <a:off x="5305143" y="3187038"/>
            <a:ext cx="8620" cy="52436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Łącznik prosty ze strzałką 87">
            <a:extLst>
              <a:ext uri="{FF2B5EF4-FFF2-40B4-BE49-F238E27FC236}">
                <a16:creationId xmlns="" xmlns:a16="http://schemas.microsoft.com/office/drawing/2014/main" id="{9027475E-37B1-4779-9408-A1C63B1594DF}"/>
              </a:ext>
            </a:extLst>
          </p:cNvPr>
          <p:cNvCxnSpPr>
            <a:stCxn id="59" idx="2"/>
          </p:cNvCxnSpPr>
          <p:nvPr/>
        </p:nvCxnSpPr>
        <p:spPr>
          <a:xfrm flipH="1">
            <a:off x="6892164" y="3200979"/>
            <a:ext cx="3732" cy="52436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Prostokąt 88">
            <a:extLst>
              <a:ext uri="{FF2B5EF4-FFF2-40B4-BE49-F238E27FC236}">
                <a16:creationId xmlns="" xmlns:a16="http://schemas.microsoft.com/office/drawing/2014/main" id="{4197B7BC-BC3E-4EA0-8D62-52823C8D0E95}"/>
              </a:ext>
            </a:extLst>
          </p:cNvPr>
          <p:cNvSpPr/>
          <p:nvPr/>
        </p:nvSpPr>
        <p:spPr>
          <a:xfrm>
            <a:off x="8234169" y="2400119"/>
            <a:ext cx="1494124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>
                <a:solidFill>
                  <a:schemeClr val="bg1"/>
                </a:solidFill>
              </a:rPr>
              <a:t>WEBGATEWAY/</a:t>
            </a:r>
          </a:p>
          <a:p>
            <a:pPr algn="ctr"/>
            <a:r>
              <a:rPr lang="pl-PL" sz="1000" i="1" dirty="0">
                <a:solidFill>
                  <a:schemeClr val="bg1"/>
                </a:solidFill>
              </a:rPr>
              <a:t>SANDBOX</a:t>
            </a:r>
          </a:p>
        </p:txBody>
      </p:sp>
      <p:cxnSp>
        <p:nvCxnSpPr>
          <p:cNvPr id="90" name="Łącznik łamany 171">
            <a:extLst>
              <a:ext uri="{FF2B5EF4-FFF2-40B4-BE49-F238E27FC236}">
                <a16:creationId xmlns="" xmlns:a16="http://schemas.microsoft.com/office/drawing/2014/main" id="{CF269544-B916-45D3-90FD-62B2DF7C1F9E}"/>
              </a:ext>
            </a:extLst>
          </p:cNvPr>
          <p:cNvCxnSpPr>
            <a:cxnSpLocks/>
          </p:cNvCxnSpPr>
          <p:nvPr/>
        </p:nvCxnSpPr>
        <p:spPr>
          <a:xfrm rot="10800000" flipV="1">
            <a:off x="7581897" y="3153889"/>
            <a:ext cx="652273" cy="640675"/>
          </a:xfrm>
          <a:prstGeom prst="bentConnector3">
            <a:avLst>
              <a:gd name="adj1" fmla="val 50000"/>
            </a:avLst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51672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2799651" y="13056528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>
            <a:spLocks noGrp="1"/>
          </p:cNvSpPr>
          <p:nvPr>
            <p:ph type="subTitle" idx="1"/>
          </p:nvPr>
        </p:nvSpPr>
        <p:spPr>
          <a:xfrm>
            <a:off x="1775522" y="1324525"/>
            <a:ext cx="8640961" cy="750596"/>
          </a:xfrm>
        </p:spPr>
        <p:txBody>
          <a:bodyPr>
            <a:noAutofit/>
          </a:bodyPr>
          <a:lstStyle/>
          <a:p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 </a:t>
            </a: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– interoperacyjność</a:t>
            </a:r>
          </a:p>
          <a:p>
            <a:pPr>
              <a:spcBef>
                <a:spcPts val="0"/>
              </a:spcBef>
            </a:pP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(widok kooperacji aplikacji)</a:t>
            </a:r>
            <a:endParaRPr lang="pl-PL" dirty="0"/>
          </a:p>
        </p:txBody>
      </p:sp>
      <p:sp>
        <p:nvSpPr>
          <p:cNvPr id="84" name="pole tekstowe 83"/>
          <p:cNvSpPr txBox="1"/>
          <p:nvPr/>
        </p:nvSpPr>
        <p:spPr>
          <a:xfrm>
            <a:off x="10019947" y="3187038"/>
            <a:ext cx="1777437" cy="1441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Oznaczenia powiązanych 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systemów: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planowany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modyfikowany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istniejący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dot. systemów własnych oraz innych jednostek</a:t>
            </a:r>
            <a:endParaRPr lang="pl-PL" dirty="0">
              <a:solidFill>
                <a:schemeClr val="tx2"/>
              </a:solidFill>
            </a:endParaRPr>
          </a:p>
        </p:txBody>
      </p:sp>
      <p:sp>
        <p:nvSpPr>
          <p:cNvPr id="85" name="Prostokąt 84"/>
          <p:cNvSpPr/>
          <p:nvPr/>
        </p:nvSpPr>
        <p:spPr>
          <a:xfrm>
            <a:off x="10141197" y="3625182"/>
            <a:ext cx="144016" cy="1440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6" name="Prostokąt 85"/>
          <p:cNvSpPr/>
          <p:nvPr/>
        </p:nvSpPr>
        <p:spPr>
          <a:xfrm>
            <a:off x="10141197" y="3814238"/>
            <a:ext cx="144016" cy="144000"/>
          </a:xfrm>
          <a:prstGeom prst="rect">
            <a:avLst/>
          </a:prstGeom>
          <a:solidFill>
            <a:srgbClr val="0071E2"/>
          </a:solidFill>
          <a:ln>
            <a:solidFill>
              <a:srgbClr val="0071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7" name="Prostokąt 86"/>
          <p:cNvSpPr/>
          <p:nvPr/>
        </p:nvSpPr>
        <p:spPr>
          <a:xfrm>
            <a:off x="10141197" y="4001438"/>
            <a:ext cx="144016" cy="14400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28" name="Łącznik prosty ze strzałką 27">
            <a:extLst>
              <a:ext uri="{FF2B5EF4-FFF2-40B4-BE49-F238E27FC236}">
                <a16:creationId xmlns="" xmlns:a16="http://schemas.microsoft.com/office/drawing/2014/main" id="{18226A20-2F98-40E3-8F2D-4628170E134E}"/>
              </a:ext>
            </a:extLst>
          </p:cNvPr>
          <p:cNvCxnSpPr/>
          <p:nvPr/>
        </p:nvCxnSpPr>
        <p:spPr>
          <a:xfrm flipH="1">
            <a:off x="12176287" y="13198570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Łącznik prosty ze strzałką 61">
            <a:extLst>
              <a:ext uri="{FF2B5EF4-FFF2-40B4-BE49-F238E27FC236}">
                <a16:creationId xmlns="" xmlns:a16="http://schemas.microsoft.com/office/drawing/2014/main" id="{4C7E3847-3843-4CD9-AF34-85471D2637CD}"/>
              </a:ext>
            </a:extLst>
          </p:cNvPr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Prostokąt 62">
            <a:extLst>
              <a:ext uri="{FF2B5EF4-FFF2-40B4-BE49-F238E27FC236}">
                <a16:creationId xmlns="" xmlns:a16="http://schemas.microsoft.com/office/drawing/2014/main" id="{768E9141-B55F-4D58-9FBB-8F04B1761DD3}"/>
              </a:ext>
            </a:extLst>
          </p:cNvPr>
          <p:cNvSpPr/>
          <p:nvPr/>
        </p:nvSpPr>
        <p:spPr>
          <a:xfrm>
            <a:off x="4016376" y="3992278"/>
            <a:ext cx="2382479" cy="7920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b="1" i="1" dirty="0">
                <a:solidFill>
                  <a:schemeClr val="tx2"/>
                </a:solidFill>
              </a:rPr>
              <a:t>Web Application Firewall</a:t>
            </a:r>
          </a:p>
        </p:txBody>
      </p:sp>
      <p:cxnSp>
        <p:nvCxnSpPr>
          <p:cNvPr id="64" name="Łącznik łamany 97">
            <a:extLst>
              <a:ext uri="{FF2B5EF4-FFF2-40B4-BE49-F238E27FC236}">
                <a16:creationId xmlns="" xmlns:a16="http://schemas.microsoft.com/office/drawing/2014/main" id="{151385B9-C2EA-4741-986B-DE2554D3EA62}"/>
              </a:ext>
            </a:extLst>
          </p:cNvPr>
          <p:cNvCxnSpPr/>
          <p:nvPr/>
        </p:nvCxnSpPr>
        <p:spPr>
          <a:xfrm rot="16200000" flipH="1">
            <a:off x="3166426" y="3632881"/>
            <a:ext cx="151414" cy="1563789"/>
          </a:xfrm>
          <a:prstGeom prst="bentConnector2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Łącznik łamany 102">
            <a:extLst>
              <a:ext uri="{FF2B5EF4-FFF2-40B4-BE49-F238E27FC236}">
                <a16:creationId xmlns="" xmlns:a16="http://schemas.microsoft.com/office/drawing/2014/main" id="{C854D647-56A1-4222-BE6C-71A03A750FC5}"/>
              </a:ext>
            </a:extLst>
          </p:cNvPr>
          <p:cNvCxnSpPr/>
          <p:nvPr/>
        </p:nvCxnSpPr>
        <p:spPr>
          <a:xfrm rot="16200000" flipH="1">
            <a:off x="4040405" y="3468673"/>
            <a:ext cx="718496" cy="322906"/>
          </a:xfrm>
          <a:prstGeom prst="bentConnector3">
            <a:avLst>
              <a:gd name="adj1" fmla="val 50000"/>
            </a:avLst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Łącznik łamany 106">
            <a:extLst>
              <a:ext uri="{FF2B5EF4-FFF2-40B4-BE49-F238E27FC236}">
                <a16:creationId xmlns="" xmlns:a16="http://schemas.microsoft.com/office/drawing/2014/main" id="{BE18C3A4-9E7D-45E7-A39C-B1F150ECB42A}"/>
              </a:ext>
            </a:extLst>
          </p:cNvPr>
          <p:cNvCxnSpPr/>
          <p:nvPr/>
        </p:nvCxnSpPr>
        <p:spPr>
          <a:xfrm rot="5400000">
            <a:off x="5441578" y="3461182"/>
            <a:ext cx="713170" cy="343215"/>
          </a:xfrm>
          <a:prstGeom prst="bentConnector3">
            <a:avLst>
              <a:gd name="adj1" fmla="val 50000"/>
            </a:avLst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Łącznik łamany 109">
            <a:extLst>
              <a:ext uri="{FF2B5EF4-FFF2-40B4-BE49-F238E27FC236}">
                <a16:creationId xmlns="" xmlns:a16="http://schemas.microsoft.com/office/drawing/2014/main" id="{DEB0AFC3-683B-425D-B5BD-6CF853C4845B}"/>
              </a:ext>
            </a:extLst>
          </p:cNvPr>
          <p:cNvCxnSpPr/>
          <p:nvPr/>
        </p:nvCxnSpPr>
        <p:spPr>
          <a:xfrm rot="10800000" flipV="1">
            <a:off x="6413337" y="3061507"/>
            <a:ext cx="1246292" cy="1119536"/>
          </a:xfrm>
          <a:prstGeom prst="bentConnector3">
            <a:avLst>
              <a:gd name="adj1" fmla="val 50000"/>
            </a:avLst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Chmurka 68">
            <a:extLst>
              <a:ext uri="{FF2B5EF4-FFF2-40B4-BE49-F238E27FC236}">
                <a16:creationId xmlns="" xmlns:a16="http://schemas.microsoft.com/office/drawing/2014/main" id="{8D465D51-A2F1-40E1-BE89-1092D3F2E412}"/>
              </a:ext>
            </a:extLst>
          </p:cNvPr>
          <p:cNvSpPr/>
          <p:nvPr/>
        </p:nvSpPr>
        <p:spPr>
          <a:xfrm>
            <a:off x="4967166" y="5161581"/>
            <a:ext cx="1642824" cy="737725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  Internet</a:t>
            </a:r>
          </a:p>
        </p:txBody>
      </p:sp>
      <p:sp>
        <p:nvSpPr>
          <p:cNvPr id="70" name="Prostokąt 69">
            <a:extLst>
              <a:ext uri="{FF2B5EF4-FFF2-40B4-BE49-F238E27FC236}">
                <a16:creationId xmlns="" xmlns:a16="http://schemas.microsoft.com/office/drawing/2014/main" id="{B3B47942-0053-49BF-97B2-435AC8F017AC}"/>
              </a:ext>
            </a:extLst>
          </p:cNvPr>
          <p:cNvSpPr/>
          <p:nvPr/>
        </p:nvSpPr>
        <p:spPr>
          <a:xfrm>
            <a:off x="7415760" y="4001812"/>
            <a:ext cx="1494000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>
                <a:solidFill>
                  <a:schemeClr val="bg1"/>
                </a:solidFill>
              </a:rPr>
              <a:t>System Informacyjny</a:t>
            </a:r>
          </a:p>
        </p:txBody>
      </p:sp>
      <p:cxnSp>
        <p:nvCxnSpPr>
          <p:cNvPr id="71" name="Łącznik łamany 118">
            <a:extLst>
              <a:ext uri="{FF2B5EF4-FFF2-40B4-BE49-F238E27FC236}">
                <a16:creationId xmlns="" xmlns:a16="http://schemas.microsoft.com/office/drawing/2014/main" id="{65F3D8C7-1083-4915-AD24-7B9A845565D9}"/>
              </a:ext>
            </a:extLst>
          </p:cNvPr>
          <p:cNvCxnSpPr>
            <a:cxnSpLocks/>
            <a:stCxn id="70" idx="1"/>
          </p:cNvCxnSpPr>
          <p:nvPr/>
        </p:nvCxnSpPr>
        <p:spPr>
          <a:xfrm rot="10800000" flipV="1">
            <a:off x="6398858" y="4397856"/>
            <a:ext cx="1016903" cy="92626"/>
          </a:xfrm>
          <a:prstGeom prst="bentConnector3">
            <a:avLst>
              <a:gd name="adj1" fmla="val 50000"/>
            </a:avLst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Łącznik łamany 131">
            <a:extLst>
              <a:ext uri="{FF2B5EF4-FFF2-40B4-BE49-F238E27FC236}">
                <a16:creationId xmlns="" xmlns:a16="http://schemas.microsoft.com/office/drawing/2014/main" id="{118F9CC2-0397-4BF4-B5AE-CC2092162D07}"/>
              </a:ext>
            </a:extLst>
          </p:cNvPr>
          <p:cNvCxnSpPr>
            <a:cxnSpLocks/>
          </p:cNvCxnSpPr>
          <p:nvPr/>
        </p:nvCxnSpPr>
        <p:spPr>
          <a:xfrm>
            <a:off x="5859448" y="4784366"/>
            <a:ext cx="0" cy="403228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Prostokąt 72">
            <a:extLst>
              <a:ext uri="{FF2B5EF4-FFF2-40B4-BE49-F238E27FC236}">
                <a16:creationId xmlns="" xmlns:a16="http://schemas.microsoft.com/office/drawing/2014/main" id="{4679F22B-B1DC-48C8-A6D1-F1B56D59D7C0}"/>
              </a:ext>
            </a:extLst>
          </p:cNvPr>
          <p:cNvSpPr/>
          <p:nvPr/>
        </p:nvSpPr>
        <p:spPr>
          <a:xfrm>
            <a:off x="1615434" y="5412233"/>
            <a:ext cx="1494000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>
                <a:solidFill>
                  <a:schemeClr val="bg1"/>
                </a:solidFill>
              </a:rPr>
              <a:t>SIEM</a:t>
            </a:r>
          </a:p>
        </p:txBody>
      </p:sp>
      <p:sp>
        <p:nvSpPr>
          <p:cNvPr id="74" name="Prostokąt 73">
            <a:extLst>
              <a:ext uri="{FF2B5EF4-FFF2-40B4-BE49-F238E27FC236}">
                <a16:creationId xmlns="" xmlns:a16="http://schemas.microsoft.com/office/drawing/2014/main" id="{ED3F16E9-C93A-4F18-B2EC-D7EA1D2448ED}"/>
              </a:ext>
            </a:extLst>
          </p:cNvPr>
          <p:cNvSpPr/>
          <p:nvPr/>
        </p:nvSpPr>
        <p:spPr>
          <a:xfrm>
            <a:off x="1500303" y="3971072"/>
            <a:ext cx="1494000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>
                <a:solidFill>
                  <a:schemeClr val="bg1"/>
                </a:solidFill>
              </a:rPr>
              <a:t>NSP 2021</a:t>
            </a:r>
          </a:p>
          <a:p>
            <a:pPr algn="ctr"/>
            <a:r>
              <a:rPr lang="pl-PL" sz="1000" i="1" dirty="0">
                <a:solidFill>
                  <a:schemeClr val="bg1"/>
                </a:solidFill>
              </a:rPr>
              <a:t>(spis.gov.pl nsp2021.stat.gov.pl)</a:t>
            </a:r>
            <a:endParaRPr lang="pl-PL" sz="1000" dirty="0">
              <a:solidFill>
                <a:schemeClr val="bg1"/>
              </a:solidFill>
            </a:endParaRPr>
          </a:p>
        </p:txBody>
      </p:sp>
      <p:sp>
        <p:nvSpPr>
          <p:cNvPr id="75" name="Prostokąt 74">
            <a:extLst>
              <a:ext uri="{FF2B5EF4-FFF2-40B4-BE49-F238E27FC236}">
                <a16:creationId xmlns="" xmlns:a16="http://schemas.microsoft.com/office/drawing/2014/main" id="{D4F0D325-9B95-4F44-B21C-8E552D23D085}"/>
              </a:ext>
            </a:extLst>
          </p:cNvPr>
          <p:cNvSpPr/>
          <p:nvPr/>
        </p:nvSpPr>
        <p:spPr>
          <a:xfrm>
            <a:off x="3410181" y="2625230"/>
            <a:ext cx="1494000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>
                <a:solidFill>
                  <a:schemeClr val="bg1"/>
                </a:solidFill>
              </a:rPr>
              <a:t>PDS</a:t>
            </a:r>
            <a:endParaRPr lang="pl-PL" sz="1000" dirty="0">
              <a:solidFill>
                <a:schemeClr val="bg1"/>
              </a:solidFill>
            </a:endParaRPr>
          </a:p>
        </p:txBody>
      </p:sp>
      <p:sp>
        <p:nvSpPr>
          <p:cNvPr id="76" name="Prostokąt 75">
            <a:extLst>
              <a:ext uri="{FF2B5EF4-FFF2-40B4-BE49-F238E27FC236}">
                <a16:creationId xmlns="" xmlns:a16="http://schemas.microsoft.com/office/drawing/2014/main" id="{0A1465B3-C2C7-440B-9776-04B5880B1BC5}"/>
              </a:ext>
            </a:extLst>
          </p:cNvPr>
          <p:cNvSpPr/>
          <p:nvPr/>
        </p:nvSpPr>
        <p:spPr>
          <a:xfrm>
            <a:off x="5100180" y="2625230"/>
            <a:ext cx="1494000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>
                <a:solidFill>
                  <a:schemeClr val="bg1"/>
                </a:solidFill>
              </a:rPr>
              <a:t>System Metadanych Statystycznych</a:t>
            </a:r>
          </a:p>
        </p:txBody>
      </p:sp>
      <p:sp>
        <p:nvSpPr>
          <p:cNvPr id="77" name="Prostokąt 76">
            <a:extLst>
              <a:ext uri="{FF2B5EF4-FFF2-40B4-BE49-F238E27FC236}">
                <a16:creationId xmlns="" xmlns:a16="http://schemas.microsoft.com/office/drawing/2014/main" id="{A4859876-1BFA-49C1-A8C5-7A892BFED72C}"/>
              </a:ext>
            </a:extLst>
          </p:cNvPr>
          <p:cNvSpPr/>
          <p:nvPr/>
        </p:nvSpPr>
        <p:spPr>
          <a:xfrm>
            <a:off x="7415760" y="2631683"/>
            <a:ext cx="1494000" cy="792088"/>
          </a:xfrm>
          <a:prstGeom prst="rect">
            <a:avLst/>
          </a:prstGeom>
          <a:solidFill>
            <a:srgbClr val="0071E2"/>
          </a:solidFill>
          <a:ln>
            <a:solidFill>
              <a:srgbClr val="0071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>
                <a:solidFill>
                  <a:schemeClr val="bg1"/>
                </a:solidFill>
              </a:rPr>
              <a:t>Portal Informacyjny 2.0</a:t>
            </a:r>
          </a:p>
        </p:txBody>
      </p:sp>
      <p:sp>
        <p:nvSpPr>
          <p:cNvPr id="78" name="Prostokąt 77">
            <a:extLst>
              <a:ext uri="{FF2B5EF4-FFF2-40B4-BE49-F238E27FC236}">
                <a16:creationId xmlns="" xmlns:a16="http://schemas.microsoft.com/office/drawing/2014/main" id="{A6473A11-3541-469A-BA25-07656C063F7B}"/>
              </a:ext>
            </a:extLst>
          </p:cNvPr>
          <p:cNvSpPr/>
          <p:nvPr/>
        </p:nvSpPr>
        <p:spPr>
          <a:xfrm>
            <a:off x="1540235" y="2957348"/>
            <a:ext cx="1494000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>
                <a:solidFill>
                  <a:schemeClr val="bg1"/>
                </a:solidFill>
              </a:rPr>
              <a:t>Portal Sprawozdawczy</a:t>
            </a:r>
            <a:endParaRPr lang="pl-PL" sz="1000" dirty="0">
              <a:solidFill>
                <a:schemeClr val="bg1"/>
              </a:solidFill>
            </a:endParaRPr>
          </a:p>
        </p:txBody>
      </p:sp>
      <p:cxnSp>
        <p:nvCxnSpPr>
          <p:cNvPr id="79" name="Łącznik łamany 89">
            <a:extLst>
              <a:ext uri="{FF2B5EF4-FFF2-40B4-BE49-F238E27FC236}">
                <a16:creationId xmlns="" xmlns:a16="http://schemas.microsoft.com/office/drawing/2014/main" id="{63B057A9-7D54-4AD8-B13D-79D7376816C4}"/>
              </a:ext>
            </a:extLst>
          </p:cNvPr>
          <p:cNvCxnSpPr>
            <a:cxnSpLocks/>
          </p:cNvCxnSpPr>
          <p:nvPr/>
        </p:nvCxnSpPr>
        <p:spPr>
          <a:xfrm>
            <a:off x="3042993" y="3590990"/>
            <a:ext cx="945649" cy="590394"/>
          </a:xfrm>
          <a:prstGeom prst="bentConnector3">
            <a:avLst>
              <a:gd name="adj1" fmla="val 50000"/>
            </a:avLst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Łącznik łamany 28">
            <a:extLst>
              <a:ext uri="{FF2B5EF4-FFF2-40B4-BE49-F238E27FC236}">
                <a16:creationId xmlns="" xmlns:a16="http://schemas.microsoft.com/office/drawing/2014/main" id="{2CE4DA97-9866-4EC7-8150-5EEFD3495CF9}"/>
              </a:ext>
            </a:extLst>
          </p:cNvPr>
          <p:cNvCxnSpPr/>
          <p:nvPr/>
        </p:nvCxnSpPr>
        <p:spPr>
          <a:xfrm rot="5400000">
            <a:off x="3074578" y="4831798"/>
            <a:ext cx="1084455" cy="1008660"/>
          </a:xfrm>
          <a:prstGeom prst="bentConnector2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67868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2799651" y="13056528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>
            <a:spLocks noGrp="1"/>
          </p:cNvSpPr>
          <p:nvPr>
            <p:ph type="subTitle" idx="1"/>
          </p:nvPr>
        </p:nvSpPr>
        <p:spPr>
          <a:xfrm>
            <a:off x="1775522" y="1324525"/>
            <a:ext cx="8640961" cy="750596"/>
          </a:xfrm>
        </p:spPr>
        <p:txBody>
          <a:bodyPr>
            <a:noAutofit/>
          </a:bodyPr>
          <a:lstStyle/>
          <a:p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 </a:t>
            </a: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– interoperacyjność</a:t>
            </a:r>
          </a:p>
          <a:p>
            <a:pPr>
              <a:spcBef>
                <a:spcPts val="0"/>
              </a:spcBef>
            </a:pP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(widok kooperacji aplikacji)</a:t>
            </a:r>
            <a:endParaRPr lang="pl-PL" dirty="0"/>
          </a:p>
        </p:txBody>
      </p:sp>
      <p:sp>
        <p:nvSpPr>
          <p:cNvPr id="84" name="pole tekstowe 83"/>
          <p:cNvSpPr txBox="1"/>
          <p:nvPr/>
        </p:nvSpPr>
        <p:spPr>
          <a:xfrm>
            <a:off x="10019947" y="3187038"/>
            <a:ext cx="1777437" cy="1441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Oznaczenia powiązanych 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systemów: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planowany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modyfikowany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istniejący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dot. systemów własnych oraz innych jednostek</a:t>
            </a:r>
            <a:endParaRPr lang="pl-PL" dirty="0">
              <a:solidFill>
                <a:schemeClr val="tx2"/>
              </a:solidFill>
            </a:endParaRPr>
          </a:p>
        </p:txBody>
      </p:sp>
      <p:sp>
        <p:nvSpPr>
          <p:cNvPr id="85" name="Prostokąt 84"/>
          <p:cNvSpPr/>
          <p:nvPr/>
        </p:nvSpPr>
        <p:spPr>
          <a:xfrm>
            <a:off x="10141197" y="3625182"/>
            <a:ext cx="144016" cy="1440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6" name="Prostokąt 85"/>
          <p:cNvSpPr/>
          <p:nvPr/>
        </p:nvSpPr>
        <p:spPr>
          <a:xfrm>
            <a:off x="10141197" y="3814238"/>
            <a:ext cx="144016" cy="144000"/>
          </a:xfrm>
          <a:prstGeom prst="rect">
            <a:avLst/>
          </a:prstGeom>
          <a:solidFill>
            <a:srgbClr val="0071E2"/>
          </a:solidFill>
          <a:ln>
            <a:solidFill>
              <a:srgbClr val="0071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7" name="Prostokąt 86"/>
          <p:cNvSpPr/>
          <p:nvPr/>
        </p:nvSpPr>
        <p:spPr>
          <a:xfrm>
            <a:off x="10141197" y="4001438"/>
            <a:ext cx="144016" cy="14400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28" name="Łącznik prosty ze strzałką 27">
            <a:extLst>
              <a:ext uri="{FF2B5EF4-FFF2-40B4-BE49-F238E27FC236}">
                <a16:creationId xmlns="" xmlns:a16="http://schemas.microsoft.com/office/drawing/2014/main" id="{18226A20-2F98-40E3-8F2D-4628170E134E}"/>
              </a:ext>
            </a:extLst>
          </p:cNvPr>
          <p:cNvCxnSpPr/>
          <p:nvPr/>
        </p:nvCxnSpPr>
        <p:spPr>
          <a:xfrm flipH="1">
            <a:off x="12176287" y="13198570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ze strzałką 8">
            <a:extLst>
              <a:ext uri="{FF2B5EF4-FFF2-40B4-BE49-F238E27FC236}">
                <a16:creationId xmlns="" xmlns:a16="http://schemas.microsoft.com/office/drawing/2014/main" id="{48F0A79E-3CF6-4087-A5D5-2084E3C06794}"/>
              </a:ext>
            </a:extLst>
          </p:cNvPr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rostokąt 9">
            <a:extLst>
              <a:ext uri="{FF2B5EF4-FFF2-40B4-BE49-F238E27FC236}">
                <a16:creationId xmlns="" xmlns:a16="http://schemas.microsoft.com/office/drawing/2014/main" id="{F77EAE9C-006D-4300-AD07-52FE920B8EEF}"/>
              </a:ext>
            </a:extLst>
          </p:cNvPr>
          <p:cNvSpPr/>
          <p:nvPr/>
        </p:nvSpPr>
        <p:spPr>
          <a:xfrm>
            <a:off x="3237157" y="2339334"/>
            <a:ext cx="1528227" cy="843984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>
                <a:solidFill>
                  <a:schemeClr val="bg1"/>
                </a:solidFill>
              </a:rPr>
              <a:t>Mail Gateway</a:t>
            </a:r>
          </a:p>
        </p:txBody>
      </p:sp>
      <p:sp>
        <p:nvSpPr>
          <p:cNvPr id="11" name="Prostokąt 10">
            <a:extLst>
              <a:ext uri="{FF2B5EF4-FFF2-40B4-BE49-F238E27FC236}">
                <a16:creationId xmlns="" xmlns:a16="http://schemas.microsoft.com/office/drawing/2014/main" id="{CD987FE0-D18E-4DD5-B6B9-2D0D34396F64}"/>
              </a:ext>
            </a:extLst>
          </p:cNvPr>
          <p:cNvSpPr/>
          <p:nvPr/>
        </p:nvSpPr>
        <p:spPr>
          <a:xfrm>
            <a:off x="3902129" y="3769888"/>
            <a:ext cx="1537089" cy="80630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b="1" i="1" dirty="0">
                <a:solidFill>
                  <a:schemeClr val="tx2"/>
                </a:solidFill>
              </a:rPr>
              <a:t>Web Gateway</a:t>
            </a:r>
          </a:p>
        </p:txBody>
      </p:sp>
      <p:cxnSp>
        <p:nvCxnSpPr>
          <p:cNvPr id="12" name="Łącznik łamany 56">
            <a:extLst>
              <a:ext uri="{FF2B5EF4-FFF2-40B4-BE49-F238E27FC236}">
                <a16:creationId xmlns="" xmlns:a16="http://schemas.microsoft.com/office/drawing/2014/main" id="{7BF80025-6CBE-46EE-921F-CF529A64AA87}"/>
              </a:ext>
            </a:extLst>
          </p:cNvPr>
          <p:cNvCxnSpPr>
            <a:stCxn id="11" idx="1"/>
            <a:endCxn id="13" idx="0"/>
          </p:cNvCxnSpPr>
          <p:nvPr/>
        </p:nvCxnSpPr>
        <p:spPr>
          <a:xfrm rot="10800000" flipV="1">
            <a:off x="3121695" y="4173040"/>
            <a:ext cx="780435" cy="206654"/>
          </a:xfrm>
          <a:prstGeom prst="bentConnector3">
            <a:avLst>
              <a:gd name="adj1" fmla="val 50000"/>
            </a:avLst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hmurka 12">
            <a:extLst>
              <a:ext uri="{FF2B5EF4-FFF2-40B4-BE49-F238E27FC236}">
                <a16:creationId xmlns="" xmlns:a16="http://schemas.microsoft.com/office/drawing/2014/main" id="{13ADE1BB-8A12-4D9C-A948-9EC9092D52AD}"/>
              </a:ext>
            </a:extLst>
          </p:cNvPr>
          <p:cNvSpPr/>
          <p:nvPr/>
        </p:nvSpPr>
        <p:spPr>
          <a:xfrm>
            <a:off x="1375392" y="3922209"/>
            <a:ext cx="1747758" cy="91497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  Internet</a:t>
            </a:r>
          </a:p>
        </p:txBody>
      </p:sp>
      <p:cxnSp>
        <p:nvCxnSpPr>
          <p:cNvPr id="14" name="Łącznik łamany 58">
            <a:extLst>
              <a:ext uri="{FF2B5EF4-FFF2-40B4-BE49-F238E27FC236}">
                <a16:creationId xmlns="" xmlns:a16="http://schemas.microsoft.com/office/drawing/2014/main" id="{97C7C25B-EBE4-40B6-9C2C-81864838931A}"/>
              </a:ext>
            </a:extLst>
          </p:cNvPr>
          <p:cNvCxnSpPr>
            <a:stCxn id="10" idx="1"/>
            <a:endCxn id="13" idx="3"/>
          </p:cNvCxnSpPr>
          <p:nvPr/>
        </p:nvCxnSpPr>
        <p:spPr>
          <a:xfrm rot="10800000" flipV="1">
            <a:off x="2249271" y="2761325"/>
            <a:ext cx="987886" cy="1213197"/>
          </a:xfrm>
          <a:prstGeom prst="bentConnector2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Łącznik łamany 59">
            <a:extLst>
              <a:ext uri="{FF2B5EF4-FFF2-40B4-BE49-F238E27FC236}">
                <a16:creationId xmlns="" xmlns:a16="http://schemas.microsoft.com/office/drawing/2014/main" id="{86786F7C-B76D-45F2-98F1-496F65D41F1D}"/>
              </a:ext>
            </a:extLst>
          </p:cNvPr>
          <p:cNvCxnSpPr>
            <a:endCxn id="17" idx="0"/>
          </p:cNvCxnSpPr>
          <p:nvPr/>
        </p:nvCxnSpPr>
        <p:spPr>
          <a:xfrm rot="5400000">
            <a:off x="3593702" y="4983761"/>
            <a:ext cx="1111548" cy="296409"/>
          </a:xfrm>
          <a:prstGeom prst="bentConnector3">
            <a:avLst>
              <a:gd name="adj1" fmla="val 50000"/>
            </a:avLst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rostokąt 15">
            <a:extLst>
              <a:ext uri="{FF2B5EF4-FFF2-40B4-BE49-F238E27FC236}">
                <a16:creationId xmlns="" xmlns:a16="http://schemas.microsoft.com/office/drawing/2014/main" id="{87BE8A4A-883C-42D4-95A3-40C0463B28E0}"/>
              </a:ext>
            </a:extLst>
          </p:cNvPr>
          <p:cNvSpPr/>
          <p:nvPr/>
        </p:nvSpPr>
        <p:spPr>
          <a:xfrm>
            <a:off x="6046820" y="5681871"/>
            <a:ext cx="1537088" cy="849852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>
                <a:solidFill>
                  <a:schemeClr val="bg1"/>
                </a:solidFill>
              </a:rPr>
              <a:t>ACTIVE DIRECTORY</a:t>
            </a:r>
          </a:p>
          <a:p>
            <a:pPr algn="ctr"/>
            <a:r>
              <a:rPr lang="pl-PL" sz="1000" i="1" dirty="0">
                <a:solidFill>
                  <a:schemeClr val="bg1"/>
                </a:solidFill>
              </a:rPr>
              <a:t>(AD)</a:t>
            </a:r>
          </a:p>
        </p:txBody>
      </p:sp>
      <p:sp>
        <p:nvSpPr>
          <p:cNvPr id="17" name="Prostokąt 16">
            <a:extLst>
              <a:ext uri="{FF2B5EF4-FFF2-40B4-BE49-F238E27FC236}">
                <a16:creationId xmlns="" xmlns:a16="http://schemas.microsoft.com/office/drawing/2014/main" id="{1C169B23-235F-4284-AC96-72F440E786DC}"/>
              </a:ext>
            </a:extLst>
          </p:cNvPr>
          <p:cNvSpPr/>
          <p:nvPr/>
        </p:nvSpPr>
        <p:spPr>
          <a:xfrm>
            <a:off x="3237157" y="5687739"/>
            <a:ext cx="1528227" cy="843984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>
                <a:solidFill>
                  <a:schemeClr val="bg1"/>
                </a:solidFill>
              </a:rPr>
              <a:t>SIEM</a:t>
            </a:r>
          </a:p>
        </p:txBody>
      </p:sp>
      <p:cxnSp>
        <p:nvCxnSpPr>
          <p:cNvPr id="18" name="Łącznik łamany 62">
            <a:extLst>
              <a:ext uri="{FF2B5EF4-FFF2-40B4-BE49-F238E27FC236}">
                <a16:creationId xmlns="" xmlns:a16="http://schemas.microsoft.com/office/drawing/2014/main" id="{2F8BE5EA-C69A-4ABE-ACB2-99CAC5D538A5}"/>
              </a:ext>
            </a:extLst>
          </p:cNvPr>
          <p:cNvCxnSpPr>
            <a:stCxn id="11" idx="2"/>
            <a:endCxn id="16" idx="0"/>
          </p:cNvCxnSpPr>
          <p:nvPr/>
        </p:nvCxnSpPr>
        <p:spPr>
          <a:xfrm rot="16200000" flipH="1">
            <a:off x="5190180" y="4056686"/>
            <a:ext cx="1105679" cy="2144690"/>
          </a:xfrm>
          <a:prstGeom prst="bentConnector3">
            <a:avLst>
              <a:gd name="adj1" fmla="val 50000"/>
            </a:avLst>
          </a:prstGeom>
          <a:ln w="254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Prostokąt 18">
            <a:extLst>
              <a:ext uri="{FF2B5EF4-FFF2-40B4-BE49-F238E27FC236}">
                <a16:creationId xmlns="" xmlns:a16="http://schemas.microsoft.com/office/drawing/2014/main" id="{01A44300-C40C-42F9-A267-B45CA6DCD1F5}"/>
              </a:ext>
            </a:extLst>
          </p:cNvPr>
          <p:cNvSpPr/>
          <p:nvPr/>
        </p:nvSpPr>
        <p:spPr>
          <a:xfrm>
            <a:off x="6046820" y="3759818"/>
            <a:ext cx="1537089" cy="81637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b="1" i="1" dirty="0" err="1">
                <a:solidFill>
                  <a:schemeClr val="tx2"/>
                </a:solidFill>
              </a:rPr>
              <a:t>Sandbox</a:t>
            </a:r>
            <a:endParaRPr lang="pl-PL" sz="1200" b="1" i="1" dirty="0">
              <a:solidFill>
                <a:schemeClr val="tx2"/>
              </a:solidFill>
            </a:endParaRPr>
          </a:p>
        </p:txBody>
      </p:sp>
      <p:cxnSp>
        <p:nvCxnSpPr>
          <p:cNvPr id="20" name="Łącznik łamany 65">
            <a:extLst>
              <a:ext uri="{FF2B5EF4-FFF2-40B4-BE49-F238E27FC236}">
                <a16:creationId xmlns="" xmlns:a16="http://schemas.microsoft.com/office/drawing/2014/main" id="{63309182-C546-4EA8-877A-5FDB080F59F5}"/>
              </a:ext>
            </a:extLst>
          </p:cNvPr>
          <p:cNvCxnSpPr>
            <a:stCxn id="10" idx="2"/>
            <a:endCxn id="19" idx="0"/>
          </p:cNvCxnSpPr>
          <p:nvPr/>
        </p:nvCxnSpPr>
        <p:spPr>
          <a:xfrm rot="16200000" flipH="1">
            <a:off x="5120068" y="2064521"/>
            <a:ext cx="576500" cy="2814094"/>
          </a:xfrm>
          <a:prstGeom prst="bentConnector3">
            <a:avLst>
              <a:gd name="adj1" fmla="val 35725"/>
            </a:avLst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Łącznik łamany 67">
            <a:extLst>
              <a:ext uri="{FF2B5EF4-FFF2-40B4-BE49-F238E27FC236}">
                <a16:creationId xmlns="" xmlns:a16="http://schemas.microsoft.com/office/drawing/2014/main" id="{E1C78EBD-4D07-4E51-90A6-B238D4E1BA57}"/>
              </a:ext>
            </a:extLst>
          </p:cNvPr>
          <p:cNvCxnSpPr>
            <a:cxnSpLocks/>
            <a:endCxn id="19" idx="1"/>
          </p:cNvCxnSpPr>
          <p:nvPr/>
        </p:nvCxnSpPr>
        <p:spPr>
          <a:xfrm flipV="1">
            <a:off x="5439218" y="4168005"/>
            <a:ext cx="607602" cy="5036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Prostokąt 21">
            <a:extLst>
              <a:ext uri="{FF2B5EF4-FFF2-40B4-BE49-F238E27FC236}">
                <a16:creationId xmlns="" xmlns:a16="http://schemas.microsoft.com/office/drawing/2014/main" id="{E7A7AEE8-0C3C-4019-A929-4DFBFC3522C1}"/>
              </a:ext>
            </a:extLst>
          </p:cNvPr>
          <p:cNvSpPr/>
          <p:nvPr/>
        </p:nvSpPr>
        <p:spPr>
          <a:xfrm>
            <a:off x="3730752" y="3591505"/>
            <a:ext cx="4070657" cy="1279860"/>
          </a:xfrm>
          <a:prstGeom prst="rect">
            <a:avLst/>
          </a:prstGeom>
          <a:noFill/>
          <a:ln w="25400" cap="rnd">
            <a:solidFill>
              <a:schemeClr val="accent2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3" name="Prostokąt 22">
            <a:extLst>
              <a:ext uri="{FF2B5EF4-FFF2-40B4-BE49-F238E27FC236}">
                <a16:creationId xmlns="" xmlns:a16="http://schemas.microsoft.com/office/drawing/2014/main" id="{F608993C-5A5C-46D2-A66F-F29E94F50DF2}"/>
              </a:ext>
            </a:extLst>
          </p:cNvPr>
          <p:cNvSpPr/>
          <p:nvPr/>
        </p:nvSpPr>
        <p:spPr>
          <a:xfrm>
            <a:off x="4655320" y="4583169"/>
            <a:ext cx="314608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200" b="1" dirty="0">
                <a:solidFill>
                  <a:schemeClr val="accent2">
                    <a:lumMod val="75000"/>
                  </a:schemeClr>
                </a:solidFill>
              </a:rPr>
              <a:t>System bezpiecznego dostępu do sieci Internet</a:t>
            </a:r>
            <a:endParaRPr lang="pl-PL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4" name="Prostokąt 23">
            <a:extLst>
              <a:ext uri="{FF2B5EF4-FFF2-40B4-BE49-F238E27FC236}">
                <a16:creationId xmlns="" xmlns:a16="http://schemas.microsoft.com/office/drawing/2014/main" id="{57EE67AD-8AD9-41FE-9664-E132D3D0AA03}"/>
              </a:ext>
            </a:extLst>
          </p:cNvPr>
          <p:cNvSpPr/>
          <p:nvPr/>
        </p:nvSpPr>
        <p:spPr>
          <a:xfrm>
            <a:off x="6046820" y="2340386"/>
            <a:ext cx="1537088" cy="843984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>
                <a:solidFill>
                  <a:schemeClr val="bg1"/>
                </a:solidFill>
              </a:rPr>
              <a:t>ATP (EDR)</a:t>
            </a:r>
          </a:p>
        </p:txBody>
      </p:sp>
      <p:cxnSp>
        <p:nvCxnSpPr>
          <p:cNvPr id="25" name="Łącznik łamany 71">
            <a:extLst>
              <a:ext uri="{FF2B5EF4-FFF2-40B4-BE49-F238E27FC236}">
                <a16:creationId xmlns="" xmlns:a16="http://schemas.microsoft.com/office/drawing/2014/main" id="{ADE14096-46FA-4F4E-9D0E-E24EB4BB8E51}"/>
              </a:ext>
            </a:extLst>
          </p:cNvPr>
          <p:cNvCxnSpPr/>
          <p:nvPr/>
        </p:nvCxnSpPr>
        <p:spPr>
          <a:xfrm rot="5400000">
            <a:off x="6892344" y="3471568"/>
            <a:ext cx="576504" cy="1"/>
          </a:xfrm>
          <a:prstGeom prst="bentConnector3">
            <a:avLst>
              <a:gd name="adj1" fmla="val 50000"/>
            </a:avLst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3499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2799651" y="13056528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>
            <a:spLocks noGrp="1"/>
          </p:cNvSpPr>
          <p:nvPr>
            <p:ph type="subTitle" idx="1"/>
          </p:nvPr>
        </p:nvSpPr>
        <p:spPr>
          <a:xfrm>
            <a:off x="1775522" y="1324525"/>
            <a:ext cx="8640961" cy="750596"/>
          </a:xfrm>
        </p:spPr>
        <p:txBody>
          <a:bodyPr>
            <a:noAutofit/>
          </a:bodyPr>
          <a:lstStyle/>
          <a:p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 </a:t>
            </a: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– interoperacyjność</a:t>
            </a:r>
          </a:p>
          <a:p>
            <a:pPr>
              <a:spcBef>
                <a:spcPts val="0"/>
              </a:spcBef>
            </a:pP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(widok kooperacji aplikacji)</a:t>
            </a:r>
            <a:endParaRPr lang="pl-PL" dirty="0"/>
          </a:p>
        </p:txBody>
      </p:sp>
      <p:sp>
        <p:nvSpPr>
          <p:cNvPr id="84" name="pole tekstowe 83"/>
          <p:cNvSpPr txBox="1"/>
          <p:nvPr/>
        </p:nvSpPr>
        <p:spPr>
          <a:xfrm>
            <a:off x="10019947" y="3187038"/>
            <a:ext cx="1777437" cy="1441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Oznaczenia powiązanych 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systemów: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planowany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modyfikowany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istniejący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dot. systemów własnych oraz innych jednostek</a:t>
            </a:r>
            <a:endParaRPr lang="pl-PL" dirty="0">
              <a:solidFill>
                <a:schemeClr val="tx2"/>
              </a:solidFill>
            </a:endParaRPr>
          </a:p>
        </p:txBody>
      </p:sp>
      <p:sp>
        <p:nvSpPr>
          <p:cNvPr id="85" name="Prostokąt 84"/>
          <p:cNvSpPr/>
          <p:nvPr/>
        </p:nvSpPr>
        <p:spPr>
          <a:xfrm>
            <a:off x="10141197" y="3625182"/>
            <a:ext cx="144016" cy="1440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6" name="Prostokąt 85"/>
          <p:cNvSpPr/>
          <p:nvPr/>
        </p:nvSpPr>
        <p:spPr>
          <a:xfrm>
            <a:off x="10141197" y="3814238"/>
            <a:ext cx="144016" cy="144000"/>
          </a:xfrm>
          <a:prstGeom prst="rect">
            <a:avLst/>
          </a:prstGeom>
          <a:solidFill>
            <a:srgbClr val="0071E2"/>
          </a:solidFill>
          <a:ln>
            <a:solidFill>
              <a:srgbClr val="0071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7" name="Prostokąt 86"/>
          <p:cNvSpPr/>
          <p:nvPr/>
        </p:nvSpPr>
        <p:spPr>
          <a:xfrm>
            <a:off x="10141197" y="4001438"/>
            <a:ext cx="144016" cy="14400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28" name="Łącznik prosty ze strzałką 27">
            <a:extLst>
              <a:ext uri="{FF2B5EF4-FFF2-40B4-BE49-F238E27FC236}">
                <a16:creationId xmlns="" xmlns:a16="http://schemas.microsoft.com/office/drawing/2014/main" id="{18226A20-2F98-40E3-8F2D-4628170E134E}"/>
              </a:ext>
            </a:extLst>
          </p:cNvPr>
          <p:cNvCxnSpPr/>
          <p:nvPr/>
        </p:nvCxnSpPr>
        <p:spPr>
          <a:xfrm flipH="1">
            <a:off x="12176287" y="13198570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ze strzałką 8">
            <a:extLst>
              <a:ext uri="{FF2B5EF4-FFF2-40B4-BE49-F238E27FC236}">
                <a16:creationId xmlns="" xmlns:a16="http://schemas.microsoft.com/office/drawing/2014/main" id="{7E80FBA4-F0C3-4409-AC7F-FA9936349BA3}"/>
              </a:ext>
            </a:extLst>
          </p:cNvPr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rostokąt 9">
            <a:extLst>
              <a:ext uri="{FF2B5EF4-FFF2-40B4-BE49-F238E27FC236}">
                <a16:creationId xmlns="" xmlns:a16="http://schemas.microsoft.com/office/drawing/2014/main" id="{1BA983CA-7CE1-4C13-A945-00B51A7A2BE1}"/>
              </a:ext>
            </a:extLst>
          </p:cNvPr>
          <p:cNvSpPr/>
          <p:nvPr/>
        </p:nvSpPr>
        <p:spPr>
          <a:xfrm>
            <a:off x="3832929" y="3942505"/>
            <a:ext cx="1631340" cy="81637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b="1" i="1" dirty="0">
                <a:solidFill>
                  <a:schemeClr val="tx2"/>
                </a:solidFill>
              </a:rPr>
              <a:t>ATP</a:t>
            </a:r>
          </a:p>
          <a:p>
            <a:pPr algn="ctr"/>
            <a:r>
              <a:rPr lang="pl-PL" sz="1200" b="1" i="1" dirty="0">
                <a:solidFill>
                  <a:schemeClr val="tx2"/>
                </a:solidFill>
              </a:rPr>
              <a:t>(EDR)</a:t>
            </a:r>
          </a:p>
        </p:txBody>
      </p:sp>
      <p:sp>
        <p:nvSpPr>
          <p:cNvPr id="11" name="Prostokąt 10">
            <a:extLst>
              <a:ext uri="{FF2B5EF4-FFF2-40B4-BE49-F238E27FC236}">
                <a16:creationId xmlns="" xmlns:a16="http://schemas.microsoft.com/office/drawing/2014/main" id="{2130E751-827A-4938-BB73-7B06CE77B66A}"/>
              </a:ext>
            </a:extLst>
          </p:cNvPr>
          <p:cNvSpPr/>
          <p:nvPr/>
        </p:nvSpPr>
        <p:spPr>
          <a:xfrm>
            <a:off x="5466824" y="2491564"/>
            <a:ext cx="1533684" cy="843984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>
                <a:solidFill>
                  <a:schemeClr val="bg1"/>
                </a:solidFill>
              </a:rPr>
              <a:t>SANDBOX</a:t>
            </a:r>
          </a:p>
          <a:p>
            <a:pPr algn="ctr"/>
            <a:r>
              <a:rPr lang="pl-PL" sz="1000" i="1" dirty="0">
                <a:solidFill>
                  <a:schemeClr val="bg1"/>
                </a:solidFill>
              </a:rPr>
              <a:t>(System bezpiecznego dostępu do sieci Internet)</a:t>
            </a:r>
          </a:p>
        </p:txBody>
      </p:sp>
      <p:cxnSp>
        <p:nvCxnSpPr>
          <p:cNvPr id="12" name="Łącznik łamany 97">
            <a:extLst>
              <a:ext uri="{FF2B5EF4-FFF2-40B4-BE49-F238E27FC236}">
                <a16:creationId xmlns="" xmlns:a16="http://schemas.microsoft.com/office/drawing/2014/main" id="{E45A4D0D-DC73-44C6-A53D-5AE9125F99D7}"/>
              </a:ext>
            </a:extLst>
          </p:cNvPr>
          <p:cNvCxnSpPr>
            <a:endCxn id="16" idx="2"/>
          </p:cNvCxnSpPr>
          <p:nvPr/>
        </p:nvCxnSpPr>
        <p:spPr>
          <a:xfrm rot="16200000" flipV="1">
            <a:off x="2994560" y="3402310"/>
            <a:ext cx="900365" cy="766842"/>
          </a:xfrm>
          <a:prstGeom prst="bentConnector3">
            <a:avLst>
              <a:gd name="adj1" fmla="val 1251"/>
            </a:avLst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Łącznik łamany 109">
            <a:extLst>
              <a:ext uri="{FF2B5EF4-FFF2-40B4-BE49-F238E27FC236}">
                <a16:creationId xmlns="" xmlns:a16="http://schemas.microsoft.com/office/drawing/2014/main" id="{F1355093-600F-4B6F-9F6A-3B568EFCDD1B}"/>
              </a:ext>
            </a:extLst>
          </p:cNvPr>
          <p:cNvCxnSpPr/>
          <p:nvPr/>
        </p:nvCxnSpPr>
        <p:spPr>
          <a:xfrm rot="16200000" flipH="1">
            <a:off x="4542920" y="4864564"/>
            <a:ext cx="1027035" cy="815670"/>
          </a:xfrm>
          <a:prstGeom prst="bentConnector2">
            <a:avLst/>
          </a:prstGeom>
          <a:ln w="254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Łącznik łamany 131">
            <a:extLst>
              <a:ext uri="{FF2B5EF4-FFF2-40B4-BE49-F238E27FC236}">
                <a16:creationId xmlns="" xmlns:a16="http://schemas.microsoft.com/office/drawing/2014/main" id="{C90E17E6-B32D-45B1-91BE-170B2BA3612F}"/>
              </a:ext>
            </a:extLst>
          </p:cNvPr>
          <p:cNvCxnSpPr>
            <a:stCxn id="10" idx="0"/>
            <a:endCxn id="11" idx="1"/>
          </p:cNvCxnSpPr>
          <p:nvPr/>
        </p:nvCxnSpPr>
        <p:spPr>
          <a:xfrm rot="5400000" flipH="1" flipV="1">
            <a:off x="4543237" y="3018919"/>
            <a:ext cx="1028949" cy="818225"/>
          </a:xfrm>
          <a:prstGeom prst="bentConnector2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Łącznik łamany 28">
            <a:extLst>
              <a:ext uri="{FF2B5EF4-FFF2-40B4-BE49-F238E27FC236}">
                <a16:creationId xmlns="" xmlns:a16="http://schemas.microsoft.com/office/drawing/2014/main" id="{93634E02-102D-4522-804A-2AE2C17A8993}"/>
              </a:ext>
            </a:extLst>
          </p:cNvPr>
          <p:cNvCxnSpPr>
            <a:endCxn id="18" idx="0"/>
          </p:cNvCxnSpPr>
          <p:nvPr/>
        </p:nvCxnSpPr>
        <p:spPr>
          <a:xfrm rot="5400000">
            <a:off x="3004616" y="4540374"/>
            <a:ext cx="881003" cy="766093"/>
          </a:xfrm>
          <a:prstGeom prst="bentConnector3">
            <a:avLst>
              <a:gd name="adj1" fmla="val 1218"/>
            </a:avLst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rostokąt 15">
            <a:extLst>
              <a:ext uri="{FF2B5EF4-FFF2-40B4-BE49-F238E27FC236}">
                <a16:creationId xmlns="" xmlns:a16="http://schemas.microsoft.com/office/drawing/2014/main" id="{88196038-08EA-4505-8D4F-32D8F5A93717}"/>
              </a:ext>
            </a:extLst>
          </p:cNvPr>
          <p:cNvSpPr/>
          <p:nvPr/>
        </p:nvSpPr>
        <p:spPr>
          <a:xfrm>
            <a:off x="2294479" y="2486800"/>
            <a:ext cx="1533684" cy="84874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>
                <a:solidFill>
                  <a:schemeClr val="bg1"/>
                </a:solidFill>
              </a:rPr>
              <a:t>SYSTEM ANTYWIRUSOWY</a:t>
            </a:r>
          </a:p>
          <a:p>
            <a:pPr algn="ctr"/>
            <a:r>
              <a:rPr lang="pl-PL" sz="1000" i="1" dirty="0">
                <a:solidFill>
                  <a:schemeClr val="bg1"/>
                </a:solidFill>
              </a:rPr>
              <a:t>(System AV)</a:t>
            </a:r>
          </a:p>
        </p:txBody>
      </p:sp>
      <p:sp>
        <p:nvSpPr>
          <p:cNvPr id="17" name="Prostokąt 16">
            <a:extLst>
              <a:ext uri="{FF2B5EF4-FFF2-40B4-BE49-F238E27FC236}">
                <a16:creationId xmlns="" xmlns:a16="http://schemas.microsoft.com/office/drawing/2014/main" id="{0F686782-235A-49D4-A575-88BB3B6959CE}"/>
              </a:ext>
            </a:extLst>
          </p:cNvPr>
          <p:cNvSpPr/>
          <p:nvPr/>
        </p:nvSpPr>
        <p:spPr>
          <a:xfrm>
            <a:off x="5464269" y="5363922"/>
            <a:ext cx="1528227" cy="843984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>
                <a:solidFill>
                  <a:schemeClr val="bg1"/>
                </a:solidFill>
              </a:rPr>
              <a:t>ACTIVE DIRECTORY</a:t>
            </a:r>
          </a:p>
          <a:p>
            <a:pPr algn="ctr"/>
            <a:r>
              <a:rPr lang="pl-PL" sz="1000" i="1" dirty="0">
                <a:solidFill>
                  <a:schemeClr val="bg1"/>
                </a:solidFill>
              </a:rPr>
              <a:t>(AD)</a:t>
            </a:r>
          </a:p>
        </p:txBody>
      </p:sp>
      <p:sp>
        <p:nvSpPr>
          <p:cNvPr id="18" name="Prostokąt 17">
            <a:extLst>
              <a:ext uri="{FF2B5EF4-FFF2-40B4-BE49-F238E27FC236}">
                <a16:creationId xmlns="" xmlns:a16="http://schemas.microsoft.com/office/drawing/2014/main" id="{5A50BB87-357A-4053-90E3-6419E25A7F3C}"/>
              </a:ext>
            </a:extLst>
          </p:cNvPr>
          <p:cNvSpPr/>
          <p:nvPr/>
        </p:nvSpPr>
        <p:spPr>
          <a:xfrm>
            <a:off x="2294479" y="5363922"/>
            <a:ext cx="1535182" cy="843984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>
                <a:solidFill>
                  <a:schemeClr val="bg1"/>
                </a:solidFill>
              </a:rPr>
              <a:t>SIEM</a:t>
            </a:r>
          </a:p>
        </p:txBody>
      </p:sp>
    </p:spTree>
    <p:extLst>
      <p:ext uri="{BB962C8B-B14F-4D97-AF65-F5344CB8AC3E}">
        <p14:creationId xmlns:p14="http://schemas.microsoft.com/office/powerpoint/2010/main" val="1557975470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emplateUrl xmlns="http://schemas.microsoft.com/sharepoint/v3" xsi:nil="true"/>
    <NazwaPliku xmlns="AD3641B4-23D9-4536-AF9E-7D0EADDEB824">Prezentacja_raportu_koncowego 31.08.2022.pptx.pptx</NazwaPliku>
    <Osoba xmlns="AD3641B4-23D9-4536-AF9E-7D0EADDEB824">STAT\KALISZEWICZM</Osoba>
    <_SourceUrl xmlns="http://schemas.microsoft.com/sharepoint/v3" xsi:nil="true"/>
    <Odbiorcy2 xmlns="AD3641B4-23D9-4536-AF9E-7D0EADDEB824" xsi:nil="true"/>
    <xd_ProgID xmlns="http://schemas.microsoft.com/sharepoint/v3" xsi:nil="true"/>
    <Order xmlns="http://schemas.microsoft.com/sharepoint/v3" xsi:nil="true"/>
    <_SharedFileIndex xmlns="http://schemas.microsoft.com/sharepoint/v3" xsi:nil="true"/>
    <MetaInfo xmlns="http://schemas.microsoft.com/sharepoint/v3" xsi:nil="true"/>
    <ContentTypeId xmlns="http://schemas.microsoft.com/sharepoint/v3">0x00B44136ADD9233645AF9E7D0EADDEB824</ContentTypeId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Pisma" ma:contentTypeID="0x00B44136ADD9233645AF9E7D0EADDEB824" ma:contentTypeVersion="" ma:contentTypeDescription="" ma:contentTypeScope="" ma:versionID="65958521edc9483c46942e9ac2ba341f">
  <xsd:schema xmlns:xsd="http://www.w3.org/2001/XMLSchema" xmlns:xs="http://www.w3.org/2001/XMLSchema" xmlns:p="http://schemas.microsoft.com/office/2006/metadata/properties" xmlns:ns1="http://schemas.microsoft.com/sharepoint/v3" xmlns:ns2="AD3641B4-23D9-4536-AF9E-7D0EADDEB824" targetNamespace="http://schemas.microsoft.com/office/2006/metadata/properties" ma:root="true" ma:fieldsID="34e359ed2fd7077939949e563617625d" ns1:_="" ns2:_="">
    <xsd:import namespace="http://schemas.microsoft.com/sharepoint/v3"/>
    <xsd:import namespace="AD3641B4-23D9-4536-AF9E-7D0EADDEB824"/>
    <xsd:element name="properties">
      <xsd:complexType>
        <xsd:sequence>
          <xsd:element name="documentManagement">
            <xsd:complexType>
              <xsd:all>
                <xsd:element ref="ns1:ID" minOccurs="0"/>
                <xsd:element ref="ns1:ContentTypeId" minOccurs="0"/>
                <xsd:element ref="ns1:Author" minOccurs="0"/>
                <xsd:element ref="ns1:Editor" minOccurs="0"/>
                <xsd:element ref="ns1:_HasCopyDestinations" minOccurs="0"/>
                <xsd:element ref="ns1:_CopySource" minOccurs="0"/>
                <xsd:element ref="ns1:_ModerationStatus" minOccurs="0"/>
                <xsd:element ref="ns1:_ModerationComments" minOccurs="0"/>
                <xsd:element ref="ns1:FileRef" minOccurs="0"/>
                <xsd:element ref="ns1:FileDirRef" minOccurs="0"/>
                <xsd:element ref="ns1:Last_x0020_Modified" minOccurs="0"/>
                <xsd:element ref="ns1:Created_x0020_Date" minOccurs="0"/>
                <xsd:element ref="ns1:File_x0020_Size" minOccurs="0"/>
                <xsd:element ref="ns1:FSObjType" minOccurs="0"/>
                <xsd:element ref="ns1:SortBehavior" minOccurs="0"/>
                <xsd:element ref="ns1:CheckedOutUserId" minOccurs="0"/>
                <xsd:element ref="ns1:IsCheckedoutToLocal" minOccurs="0"/>
                <xsd:element ref="ns1:CheckoutUser" minOccurs="0"/>
                <xsd:element ref="ns1:UniqueId" minOccurs="0"/>
                <xsd:element ref="ns1:SyncClientId" minOccurs="0"/>
                <xsd:element ref="ns1:ProgId" minOccurs="0"/>
                <xsd:element ref="ns1:ScopeId" minOccurs="0"/>
                <xsd:element ref="ns1:VirusStatus" minOccurs="0"/>
                <xsd:element ref="ns1:CheckedOutTitle" minOccurs="0"/>
                <xsd:element ref="ns1:_CheckinComment" minOccurs="0"/>
                <xsd:element ref="ns1:File_x0020_Type" minOccurs="0"/>
                <xsd:element ref="ns1:HTML_x0020_File_x0020_Type" minOccurs="0"/>
                <xsd:element ref="ns1:_SourceUrl" minOccurs="0"/>
                <xsd:element ref="ns1:_SharedFileIndex" minOccurs="0"/>
                <xsd:element ref="ns1:MetaInfo" minOccurs="0"/>
                <xsd:element ref="ns1:_Level" minOccurs="0"/>
                <xsd:element ref="ns1:_IsCurrentVersion" minOccurs="0"/>
                <xsd:element ref="ns1:ItemChildCount" minOccurs="0"/>
                <xsd:element ref="ns1:FolderChildCount" minOccurs="0"/>
                <xsd:element ref="ns1:AppAuthor" minOccurs="0"/>
                <xsd:element ref="ns1:AppEditor" minOccurs="0"/>
                <xsd:element ref="ns1:owshiddenversion" minOccurs="0"/>
                <xsd:element ref="ns1:_UIVersion" minOccurs="0"/>
                <xsd:element ref="ns1:_UIVersionString" minOccurs="0"/>
                <xsd:element ref="ns1:InstanceID" minOccurs="0"/>
                <xsd:element ref="ns1:Order" minOccurs="0"/>
                <xsd:element ref="ns1:GUID" minOccurs="0"/>
                <xsd:element ref="ns1:WorkflowVersion" minOccurs="0"/>
                <xsd:element ref="ns1:WorkflowInstanceID" minOccurs="0"/>
                <xsd:element ref="ns1:ParentVersionString" minOccurs="0"/>
                <xsd:element ref="ns1:ParentLeafName" minOccurs="0"/>
                <xsd:element ref="ns1:DocConcurrencyNumber" minOccurs="0"/>
                <xsd:element ref="ns1:TemplateUrl" minOccurs="0"/>
                <xsd:element ref="ns1:xd_ProgID" minOccurs="0"/>
                <xsd:element ref="ns1:xd_Signature" minOccurs="0"/>
                <xsd:element ref="ns2:Osoba" minOccurs="0"/>
                <xsd:element ref="ns2:NazwaPliku" minOccurs="0"/>
                <xsd:element ref="ns2:Odbiorcy2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ID" ma:index="0" nillable="true" ma:displayName="Identyfikator" ma:internalName="ID" ma:readOnly="true">
      <xsd:simpleType>
        <xsd:restriction base="dms:Unknown"/>
      </xsd:simpleType>
    </xsd:element>
    <xsd:element name="ContentTypeId" ma:index="1" nillable="true" ma:displayName="Identyfikator typu zawartości" ma:hidden="true" ma:internalName="ContentTypeId" ma:readOnly="true">
      <xsd:simpleType>
        <xsd:restriction base="dms:Unknown"/>
      </xsd:simpleType>
    </xsd:element>
    <xsd:element name="Author" ma:index="4" nillable="true" ma:displayName="Utworzony przez" ma:list="UserInfo" ma:internalName="Author" ma:readOnly="tru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" ma:index="6" nillable="true" ma:displayName="Zmodyfikowane przez" ma:list="UserInfo" ma:internalName="Editor" ma:readOnly="tru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HasCopyDestinations" ma:index="7" nillable="true" ma:displayName="Ma miejsca docelowe kopii" ma:hidden="true" ma:internalName="_HasCopyDestinations" ma:readOnly="true">
      <xsd:simpleType>
        <xsd:restriction base="dms:Boolean"/>
      </xsd:simpleType>
    </xsd:element>
    <xsd:element name="_CopySource" ma:index="8" nillable="true" ma:displayName="Źródło kopii" ma:internalName="_CopySource" ma:readOnly="true">
      <xsd:simpleType>
        <xsd:restriction base="dms:Text"/>
      </xsd:simpleType>
    </xsd:element>
    <xsd:element name="_ModerationStatus" ma:index="9" nillable="true" ma:displayName="Stan zatwierdzania" ma:default="0" ma:hidden="true" ma:internalName="_ModerationStatus" ma:readOnly="true">
      <xsd:simpleType>
        <xsd:restriction base="dms:Unknown"/>
      </xsd:simpleType>
    </xsd:element>
    <xsd:element name="_ModerationComments" ma:index="10" nillable="true" ma:displayName="Komentarze osoby zatwierdzającej" ma:hidden="true" ma:internalName="_ModerationComments" ma:readOnly="true">
      <xsd:simpleType>
        <xsd:restriction base="dms:Note"/>
      </xsd:simpleType>
    </xsd:element>
    <xsd:element name="FileRef" ma:index="11" nillable="true" ma:displayName="Ścieżka adresu URL" ma:hidden="true" ma:list="Docs" ma:internalName="FileRef" ma:readOnly="true" ma:showField="FullUrl">
      <xsd:simpleType>
        <xsd:restriction base="dms:Lookup"/>
      </xsd:simpleType>
    </xsd:element>
    <xsd:element name="FileDirRef" ma:index="12" nillable="true" ma:displayName="Ścieżka" ma:hidden="true" ma:list="Docs" ma:internalName="FileDirRef" ma:readOnly="true" ma:showField="DirName">
      <xsd:simpleType>
        <xsd:restriction base="dms:Lookup"/>
      </xsd:simpleType>
    </xsd:element>
    <xsd:element name="Last_x0020_Modified" ma:index="13" nillable="true" ma:displayName="Zmodyfikowane" ma:format="TRUE" ma:hidden="true" ma:list="Docs" ma:internalName="Last_x0020_Modified" ma:readOnly="true" ma:showField="TimeLastModified">
      <xsd:simpleType>
        <xsd:restriction base="dms:Lookup"/>
      </xsd:simpleType>
    </xsd:element>
    <xsd:element name="Created_x0020_Date" ma:index="14" nillable="true" ma:displayName="Utworzony" ma:format="TRUE" ma:hidden="true" ma:list="Docs" ma:internalName="Created_x0020_Date" ma:readOnly="true" ma:showField="TimeCreated">
      <xsd:simpleType>
        <xsd:restriction base="dms:Lookup"/>
      </xsd:simpleType>
    </xsd:element>
    <xsd:element name="File_x0020_Size" ma:index="15" nillable="true" ma:displayName="Rozmiar pliku" ma:format="TRUE" ma:hidden="true" ma:list="Docs" ma:internalName="File_x0020_Size" ma:readOnly="true" ma:showField="SizeInKB">
      <xsd:simpleType>
        <xsd:restriction base="dms:Lookup"/>
      </xsd:simpleType>
    </xsd:element>
    <xsd:element name="FSObjType" ma:index="16" nillable="true" ma:displayName="Typ elementu" ma:hidden="true" ma:list="Docs" ma:internalName="FSObjType" ma:readOnly="true" ma:showField="FSType">
      <xsd:simpleType>
        <xsd:restriction base="dms:Lookup"/>
      </xsd:simpleType>
    </xsd:element>
    <xsd:element name="SortBehavior" ma:index="17" nillable="true" ma:displayName="Typ sortowania" ma:hidden="true" ma:list="Docs" ma:internalName="SortBehavior" ma:readOnly="true" ma:showField="SortBehavior">
      <xsd:simpleType>
        <xsd:restriction base="dms:Lookup"/>
      </xsd:simpleType>
    </xsd:element>
    <xsd:element name="CheckedOutUserId" ma:index="19" nillable="true" ma:displayName="Identyfikator użytkownika, który wyewidencjonował element" ma:hidden="true" ma:list="Docs" ma:internalName="CheckedOutUserId" ma:readOnly="true" ma:showField="CheckoutUserId">
      <xsd:simpleType>
        <xsd:restriction base="dms:Lookup"/>
      </xsd:simpleType>
    </xsd:element>
    <xsd:element name="IsCheckedoutToLocal" ma:index="20" nillable="true" ma:displayName="Wyewidencjonowany lokalnie" ma:hidden="true" ma:list="Docs" ma:internalName="IsCheckedoutToLocal" ma:readOnly="true" ma:showField="IsCheckoutToLocal">
      <xsd:simpleType>
        <xsd:restriction base="dms:Lookup"/>
      </xsd:simpleType>
    </xsd:element>
    <xsd:element name="CheckoutUser" ma:index="21" nillable="true" ma:displayName="Wyewidencjonowane do" ma:list="UserInfo" ma:internalName="CheckoutUser" ma:readOnly="tru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UniqueId" ma:index="23" nillable="true" ma:displayName="Unikatowy identyfikator" ma:hidden="true" ma:list="Docs" ma:internalName="UniqueId" ma:readOnly="true" ma:showField="UniqueId">
      <xsd:simpleType>
        <xsd:restriction base="dms:Lookup"/>
      </xsd:simpleType>
    </xsd:element>
    <xsd:element name="SyncClientId" ma:index="24" nillable="true" ma:displayName="Identyfikator klienta" ma:hidden="true" ma:list="Docs" ma:internalName="SyncClientId" ma:readOnly="true" ma:showField="SyncClientId">
      <xsd:simpleType>
        <xsd:restriction base="dms:Lookup"/>
      </xsd:simpleType>
    </xsd:element>
    <xsd:element name="ProgId" ma:index="25" nillable="true" ma:displayName="ProgId" ma:hidden="true" ma:list="Docs" ma:internalName="ProgId" ma:readOnly="true" ma:showField="ProgId">
      <xsd:simpleType>
        <xsd:restriction base="dms:Lookup"/>
      </xsd:simpleType>
    </xsd:element>
    <xsd:element name="ScopeId" ma:index="26" nillable="true" ma:displayName="ScopeId" ma:hidden="true" ma:list="Docs" ma:internalName="ScopeId" ma:readOnly="true" ma:showField="ScopeId">
      <xsd:simpleType>
        <xsd:restriction base="dms:Lookup"/>
      </xsd:simpleType>
    </xsd:element>
    <xsd:element name="VirusStatus" ma:index="27" nillable="true" ma:displayName="Stan wirusów" ma:format="TRUE" ma:hidden="true" ma:list="Docs" ma:internalName="VirusStatus" ma:readOnly="true" ma:showField="Size">
      <xsd:simpleType>
        <xsd:restriction base="dms:Lookup"/>
      </xsd:simpleType>
    </xsd:element>
    <xsd:element name="CheckedOutTitle" ma:index="28" nillable="true" ma:displayName="Wyewidencjonowane do" ma:format="TRUE" ma:hidden="true" ma:list="Docs" ma:internalName="CheckedOutTitle" ma:readOnly="true" ma:showField="CheckedOutTitle">
      <xsd:simpleType>
        <xsd:restriction base="dms:Lookup"/>
      </xsd:simpleType>
    </xsd:element>
    <xsd:element name="_CheckinComment" ma:index="29" nillable="true" ma:displayName="Komentarz zaewidencjonowania" ma:format="TRUE" ma:list="Docs" ma:internalName="_CheckinComment" ma:readOnly="true" ma:showField="CheckinComment">
      <xsd:simpleType>
        <xsd:restriction base="dms:Lookup"/>
      </xsd:simpleType>
    </xsd:element>
    <xsd:element name="File_x0020_Type" ma:index="33" nillable="true" ma:displayName="Typ plików" ma:hidden="true" ma:internalName="File_x0020_Type" ma:readOnly="true">
      <xsd:simpleType>
        <xsd:restriction base="dms:Text"/>
      </xsd:simpleType>
    </xsd:element>
    <xsd:element name="HTML_x0020_File_x0020_Type" ma:index="34" nillable="true" ma:displayName="Typ pliku HTML" ma:hidden="true" ma:internalName="HTML_x0020_File_x0020_Type" ma:readOnly="true">
      <xsd:simpleType>
        <xsd:restriction base="dms:Text"/>
      </xsd:simpleType>
    </xsd:element>
    <xsd:element name="_SourceUrl" ma:index="35" nillable="true" ma:displayName="Adres URL źródła" ma:hidden="true" ma:internalName="_SourceUrl">
      <xsd:simpleType>
        <xsd:restriction base="dms:Text"/>
      </xsd:simpleType>
    </xsd:element>
    <xsd:element name="_SharedFileIndex" ma:index="36" nillable="true" ma:displayName="Indeks udostępnionych plików" ma:hidden="true" ma:internalName="_SharedFileIndex">
      <xsd:simpleType>
        <xsd:restriction base="dms:Text"/>
      </xsd:simpleType>
    </xsd:element>
    <xsd:element name="MetaInfo" ma:index="48" nillable="true" ma:displayName="Zbiór właściwości" ma:hidden="true" ma:list="Docs" ma:internalName="MetaInfo" ma:showField="MetaInfo">
      <xsd:simpleType>
        <xsd:restriction base="dms:Lookup"/>
      </xsd:simpleType>
    </xsd:element>
    <xsd:element name="_Level" ma:index="49" nillable="true" ma:displayName="Poziom" ma:hidden="true" ma:internalName="_Level" ma:readOnly="true">
      <xsd:simpleType>
        <xsd:restriction base="dms:Unknown"/>
      </xsd:simpleType>
    </xsd:element>
    <xsd:element name="_IsCurrentVersion" ma:index="50" nillable="true" ma:displayName="Jest bieżącą wersją" ma:hidden="true" ma:internalName="_IsCurrentVersion" ma:readOnly="true">
      <xsd:simpleType>
        <xsd:restriction base="dms:Boolean"/>
      </xsd:simpleType>
    </xsd:element>
    <xsd:element name="ItemChildCount" ma:index="51" nillable="true" ma:displayName="Liczba elementów podrzędnych elementu" ma:hidden="true" ma:list="Docs" ma:internalName="ItemChildCount" ma:readOnly="true" ma:showField="ItemChildCount">
      <xsd:simpleType>
        <xsd:restriction base="dms:Lookup"/>
      </xsd:simpleType>
    </xsd:element>
    <xsd:element name="FolderChildCount" ma:index="52" nillable="true" ma:displayName="Liczba elementów podrzędnych folderu" ma:hidden="true" ma:list="Docs" ma:internalName="FolderChildCount" ma:readOnly="true" ma:showField="FolderChildCount">
      <xsd:simpleType>
        <xsd:restriction base="dms:Lookup"/>
      </xsd:simpleType>
    </xsd:element>
    <xsd:element name="AppAuthor" ma:index="53" nillable="true" ma:displayName="Aplikacja utworzona przez" ma:list="AppPrincipals" ma:internalName="AppAuthor" ma:readOnly="true" ma:showField="Title">
      <xsd:simpleType>
        <xsd:restriction base="dms:Lookup"/>
      </xsd:simpleType>
    </xsd:element>
    <xsd:element name="AppEditor" ma:index="54" nillable="true" ma:displayName="Aplikacja zmodyfikowana przez" ma:list="AppPrincipals" ma:internalName="AppEditor" ma:readOnly="true" ma:showField="Title">
      <xsd:simpleType>
        <xsd:restriction base="dms:Lookup"/>
      </xsd:simpleType>
    </xsd:element>
    <xsd:element name="owshiddenversion" ma:index="58" nillable="true" ma:displayName="owshiddenversion" ma:hidden="true" ma:internalName="owshiddenversion" ma:readOnly="true">
      <xsd:simpleType>
        <xsd:restriction base="dms:Unknown"/>
      </xsd:simpleType>
    </xsd:element>
    <xsd:element name="_UIVersion" ma:index="59" nillable="true" ma:displayName="Wersja interfejsu użytkownika" ma:hidden="true" ma:internalName="_UIVersion" ma:readOnly="true">
      <xsd:simpleType>
        <xsd:restriction base="dms:Unknown"/>
      </xsd:simpleType>
    </xsd:element>
    <xsd:element name="_UIVersionString" ma:index="60" nillable="true" ma:displayName="Wersja" ma:internalName="_UIVersionString" ma:readOnly="true">
      <xsd:simpleType>
        <xsd:restriction base="dms:Text"/>
      </xsd:simpleType>
    </xsd:element>
    <xsd:element name="InstanceID" ma:index="61" nillable="true" ma:displayName="Identyfikator wystąpienia" ma:hidden="true" ma:internalName="InstanceID" ma:readOnly="true">
      <xsd:simpleType>
        <xsd:restriction base="dms:Unknown"/>
      </xsd:simpleType>
    </xsd:element>
    <xsd:element name="Order" ma:index="62" nillable="true" ma:displayName="Kolejność" ma:hidden="true" ma:internalName="Order">
      <xsd:simpleType>
        <xsd:restriction base="dms:Number"/>
      </xsd:simpleType>
    </xsd:element>
    <xsd:element name="GUID" ma:index="63" nillable="true" ma:displayName="Identyfikator GUID" ma:hidden="true" ma:internalName="GUID" ma:readOnly="true">
      <xsd:simpleType>
        <xsd:restriction base="dms:Unknown"/>
      </xsd:simpleType>
    </xsd:element>
    <xsd:element name="WorkflowVersion" ma:index="64" nillable="true" ma:displayName="Wersja przepływu pracy" ma:hidden="true" ma:internalName="WorkflowVersion" ma:readOnly="true">
      <xsd:simpleType>
        <xsd:restriction base="dms:Unknown"/>
      </xsd:simpleType>
    </xsd:element>
    <xsd:element name="WorkflowInstanceID" ma:index="65" nillable="true" ma:displayName="Identyfikator wystąpienia przepływu pracy" ma:hidden="true" ma:internalName="WorkflowInstanceID" ma:readOnly="true">
      <xsd:simpleType>
        <xsd:restriction base="dms:Unknown"/>
      </xsd:simpleType>
    </xsd:element>
    <xsd:element name="ParentVersionString" ma:index="66" nillable="true" ma:displayName="Wersja źródła (konwertowany dokument)" ma:hidden="true" ma:list="Docs" ma:internalName="ParentVersionString" ma:readOnly="true" ma:showField="ParentVersionString">
      <xsd:simpleType>
        <xsd:restriction base="dms:Lookup"/>
      </xsd:simpleType>
    </xsd:element>
    <xsd:element name="ParentLeafName" ma:index="67" nillable="true" ma:displayName="Nazwa źródła (konwertowany dokument)" ma:hidden="true" ma:list="Docs" ma:internalName="ParentLeafName" ma:readOnly="true" ma:showField="ParentLeafName">
      <xsd:simpleType>
        <xsd:restriction base="dms:Lookup"/>
      </xsd:simpleType>
    </xsd:element>
    <xsd:element name="DocConcurrencyNumber" ma:index="68" nillable="true" ma:displayName="Numer współbieżności dokumentu" ma:hidden="true" ma:list="Docs" ma:internalName="DocConcurrencyNumber" ma:readOnly="true" ma:showField="DocConcurrencyNumber">
      <xsd:simpleType>
        <xsd:restriction base="dms:Lookup"/>
      </xsd:simpleType>
    </xsd:element>
    <xsd:element name="TemplateUrl" ma:index="70" nillable="true" ma:displayName="Łącze szablonu" ma:hidden="true" ma:internalName="TemplateUrl">
      <xsd:simpleType>
        <xsd:restriction base="dms:Text"/>
      </xsd:simpleType>
    </xsd:element>
    <xsd:element name="xd_ProgID" ma:index="71" nillable="true" ma:displayName="Łącze pliku HTML" ma:hidden="true" ma:internalName="xd_ProgID">
      <xsd:simpleType>
        <xsd:restriction base="dms:Text"/>
      </xsd:simpleType>
    </xsd:element>
    <xsd:element name="xd_Signature" ma:index="72" nillable="true" ma:displayName="Jest podpisane" ma:hidden="true" ma:internalName="xd_Signature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3641B4-23D9-4536-AF9E-7D0EADDEB824" elementFormDefault="qualified">
    <xsd:import namespace="http://schemas.microsoft.com/office/2006/documentManagement/types"/>
    <xsd:import namespace="http://schemas.microsoft.com/office/infopath/2007/PartnerControls"/>
    <xsd:element name="Osoba" ma:index="75" nillable="true" ma:displayName="Osoba" ma:description="" ma:internalName="Osoba">
      <xsd:simpleType>
        <xsd:restriction base="dms:Text"/>
      </xsd:simpleType>
    </xsd:element>
    <xsd:element name="NazwaPliku" ma:index="76" nillable="true" ma:displayName="NazwaPliku" ma:description="" ma:internalName="NazwaPliku">
      <xsd:simpleType>
        <xsd:restriction base="dms:Text"/>
      </xsd:simpleType>
    </xsd:element>
    <xsd:element name="Odbiorcy2" ma:index="77" nillable="true" ma:displayName="Odbiorcy2" ma:description="" ma:internalName="Odbiorcy2">
      <xsd:simpleType>
        <xsd:restriction base="dms:Choice">
          <xsd:enumeration value="Wszyscy"/>
          <xsd:enumeration value="GUS"/>
          <xsd:enumeration value="COIS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" ma:displayName="Typ zawartości"/>
        <xsd:element ref="dc:title" minOccurs="0" maxOccurs="1" ma:index="69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6E28105-763F-4193-B043-C170AA0A0327}">
  <ds:schemaRefs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microsoft.com/sharepoint/v3"/>
    <ds:schemaRef ds:uri="http://purl.org/dc/dcmitype/"/>
    <ds:schemaRef ds:uri="http://schemas.microsoft.com/office/infopath/2007/PartnerControls"/>
    <ds:schemaRef ds:uri="AD3641B4-23D9-4536-AF9E-7D0EADDEB824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346F4ABF-EE3D-4F56-AC61-2E181653649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AD3641B4-23D9-4536-AF9E-7D0EADDEB82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716</TotalTime>
  <Words>902</Words>
  <Application>Microsoft Office PowerPoint</Application>
  <PresentationFormat>Panoramiczny</PresentationFormat>
  <Paragraphs>240</Paragraphs>
  <Slides>14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Anna Gałązka</cp:lastModifiedBy>
  <cp:revision>60</cp:revision>
  <dcterms:created xsi:type="dcterms:W3CDTF">2017-01-27T12:50:17Z</dcterms:created>
  <dcterms:modified xsi:type="dcterms:W3CDTF">2022-10-11T07:01:56Z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0x0101002A0F86658914CB4B80809DCDA8479AE9</vt:lpwstr>
  </property>
</Properties>
</file>