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4"/>
  </p:notesMasterIdLst>
  <p:sldIdLst>
    <p:sldId id="256" r:id="rId3"/>
    <p:sldId id="329" r:id="rId4"/>
    <p:sldId id="293" r:id="rId5"/>
    <p:sldId id="294" r:id="rId6"/>
    <p:sldId id="295" r:id="rId7"/>
    <p:sldId id="324" r:id="rId8"/>
    <p:sldId id="296" r:id="rId9"/>
    <p:sldId id="297" r:id="rId10"/>
    <p:sldId id="298" r:id="rId11"/>
    <p:sldId id="299" r:id="rId12"/>
    <p:sldId id="300" r:id="rId13"/>
    <p:sldId id="303" r:id="rId14"/>
    <p:sldId id="304" r:id="rId15"/>
    <p:sldId id="301" r:id="rId16"/>
    <p:sldId id="302" r:id="rId17"/>
    <p:sldId id="279" r:id="rId18"/>
    <p:sldId id="305" r:id="rId19"/>
    <p:sldId id="306" r:id="rId20"/>
    <p:sldId id="327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277" r:id="rId29"/>
    <p:sldId id="314" r:id="rId30"/>
    <p:sldId id="315" r:id="rId31"/>
    <p:sldId id="316" r:id="rId32"/>
    <p:sldId id="326" r:id="rId33"/>
    <p:sldId id="317" r:id="rId34"/>
    <p:sldId id="318" r:id="rId35"/>
    <p:sldId id="325" r:id="rId36"/>
    <p:sldId id="319" r:id="rId37"/>
    <p:sldId id="321" r:id="rId38"/>
    <p:sldId id="322" r:id="rId39"/>
    <p:sldId id="323" r:id="rId40"/>
    <p:sldId id="261" r:id="rId41"/>
    <p:sldId id="328" r:id="rId42"/>
    <p:sldId id="262" r:id="rId4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00" autoAdjust="0"/>
  </p:normalViewPr>
  <p:slideViewPr>
    <p:cSldViewPr snapToGrid="0">
      <p:cViewPr varScale="1">
        <p:scale>
          <a:sx n="71" d="100"/>
          <a:sy n="71" d="100"/>
        </p:scale>
        <p:origin x="153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2612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237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08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23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8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46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859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306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666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70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493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31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444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586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73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531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092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723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548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54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472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407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67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053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457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410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546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970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426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232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745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989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5894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07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405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32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89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53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79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02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39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17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0" y="2506962"/>
            <a:ext cx="9144000" cy="1333517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i organizacja działań ratowniczych podczas lokalnych podtopień i powodzi.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794934" y="404768"/>
            <a:ext cx="6953956" cy="1401454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28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KIERUJĄCYCH </a:t>
            </a:r>
            <a:br>
              <a:rPr lang="pl-PL" sz="28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DZIAŁANIEM RATOWNICZYM DLA CZŁONKÓW OSP</a:t>
            </a:r>
          </a:p>
          <a:p>
            <a:pPr lvl="0" algn="ctr">
              <a:buClr>
                <a:srgbClr val="FFC700"/>
              </a:buClr>
              <a:buSzPct val="25000"/>
            </a:pPr>
            <a:r>
              <a:rPr lang="pl-PL" sz="20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(DOWÓDCÓW OSP)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459A12-A8F9-4B2B-81C6-54DC2AA83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428992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W punkcie takim, oprócz pracy bieżącej, konieczne jest stworzenie rezerwy gotowych worków w razie nagłej konieczności użycia większej ilości. Przyczepy dwuosiowe wymagają placów manewrowych, których w pobliżu wałów nie ma. Należy w tym punkcie zwrócić uwagę na zabezpieczenie dróg dojazdowych do wałów. Przeważnie są to drogi gruntowe bez twardej powierzchni, a po okresie opadów, które towarzyszą powodzi znajdują się w bardzo złym stanie.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401007184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219" y="1449097"/>
            <a:ext cx="5791969" cy="54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288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-1" y="1467548"/>
            <a:ext cx="9143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W centralnym punkcie działań (punkcie napełniania worków lub bliżej wałów) powinien dyżurować lekarz lub ratownik medyczny. Należy wyposażyć go w zestaw PSP R1.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W czasie długotrwałych i wyczerpujących działań notowane jest wiele przypadków omdleń i zasłabnięć. Nosząc ciężkie worki ratownicy narażeni są na zwichnięcia stawów oraz kontuzje mięśni i ścięgien, dlatego niezbędny jest zestaw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szyn usztywniających. </a:t>
            </a:r>
          </a:p>
        </p:txBody>
      </p:sp>
    </p:spTree>
    <p:extLst>
      <p:ext uri="{BB962C8B-B14F-4D97-AF65-F5344CB8AC3E}">
        <p14:creationId xmlns:p14="http://schemas.microsoft.com/office/powerpoint/2010/main" val="2298678966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-1" y="1467548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W sztabie musi zostać zorganizowany punkt ładowania akumulatorów radiotelefonów, telefonów komórkowych i latarek, wyposażony w odpowiednie urządzenia. Powinny to być wielostanowiskowe ładowarki szybkie.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085" y="3718959"/>
            <a:ext cx="4614203" cy="30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246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10" name="Shape 141"/>
          <p:cNvSpPr/>
          <p:nvPr/>
        </p:nvSpPr>
        <p:spPr>
          <a:xfrm>
            <a:off x="0" y="1428992"/>
            <a:ext cx="9049870" cy="779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ctr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Urządzenie do napełniania worków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17" y="2303704"/>
            <a:ext cx="871803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92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10" name="Shape 141"/>
          <p:cNvSpPr/>
          <p:nvPr/>
        </p:nvSpPr>
        <p:spPr>
          <a:xfrm>
            <a:off x="0" y="1428992"/>
            <a:ext cx="9049870" cy="779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ctr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Napełnianie worków z piaskiem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" y="2446944"/>
            <a:ext cx="8797290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5486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Ratowanie i ewakuacja ludzi, zwierząt i mienia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204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Podstawowe zasady ratowania ludzi znajdujących się w wodzie: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 każdym przypadku udzielanie pomocy ludziom, którzy znaleźli się w wodzie  musi być natychmiastowa, ze względu na możliwość poważnego i szybkiego  rozstroju zdrowia ratowanej osoby;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bez względu na okoliczności tonięcia osoby, zawsze należy mieć na uwadze  bezpieczeństwo własne i osób przypadkowo obecnych na miejscu akcji;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3674361822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Ratowanie i ewakuacja ludzi, zwierząt i mienia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3272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Istnieją cztery podstawowe sposoby udzielania pomocy: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bezpośrednio z wody;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 brzegu;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 jednostki pływającej;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 sytuacjach specjalnych - np. złamanie lodu, bagniska.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76390657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wody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Jest to sposób stosowany w ostateczności, kiedy nie ma dostatecznych środków pływających lub czas jest zbyt krótki na ich uruchomienie (np. tonące dziecko).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W akcji tego typu należy: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do bezpośredniego kontaktu z osobą ratowaną dopuszczać tylko w  ostateczności /wyjątek dziecko/;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osobę holować jak najkrótszą drogą do łodzi;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udzielać pomocy osobą znajdującym się jak najbliżej.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68507606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wody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993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000" b="1" dirty="0">
                <a:solidFill>
                  <a:schemeClr val="tx1"/>
                </a:solidFill>
              </a:rPr>
              <a:t>Udzielanie pomocy z wody -  ćwiczenia: Elbląg 02.2016 i Gorzów Wlkp. 01.2013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" y="2933553"/>
            <a:ext cx="4650955" cy="275490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036" y="2933553"/>
            <a:ext cx="4119489" cy="27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821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i organizacja działań ratowniczych podczas lokalnych podtopień</a:t>
            </a:r>
          </a:p>
        </p:txBody>
      </p:sp>
      <p:sp>
        <p:nvSpPr>
          <p:cNvPr id="141" name="Shape 141"/>
          <p:cNvSpPr/>
          <p:nvPr/>
        </p:nvSpPr>
        <p:spPr>
          <a:xfrm>
            <a:off x="191910" y="1636810"/>
            <a:ext cx="8952089" cy="433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accent1"/>
              </a:buClr>
              <a:buSzPct val="25000"/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tx1"/>
                </a:solidFill>
              </a:rPr>
              <a:t>Materiał nauczania:</a:t>
            </a:r>
          </a:p>
          <a:p>
            <a:pPr lvl="0" algn="just">
              <a:lnSpc>
                <a:spcPct val="150000"/>
              </a:lnSpc>
              <a:buClr>
                <a:schemeClr val="accent1"/>
              </a:buClr>
              <a:buSzPct val="25000"/>
            </a:pPr>
            <a:r>
              <a:rPr lang="pl-PL" sz="2000" dirty="0">
                <a:solidFill>
                  <a:schemeClr val="tx1"/>
                </a:solidFill>
              </a:rPr>
              <a:t>Rozpoznanie terenu zdarzenia podczas lokalnych podtopień, powodzi.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SzPct val="25000"/>
            </a:pPr>
            <a:r>
              <a:rPr lang="pl-PL" sz="2000" dirty="0">
                <a:solidFill>
                  <a:schemeClr val="tx1"/>
                </a:solidFill>
              </a:rPr>
              <a:t>Organizacja i prowadzenie działań ratowniczych podczas lokalnych                                              podtopień, powodzi.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SzPct val="25000"/>
            </a:pPr>
            <a:r>
              <a:rPr lang="pl-PL" sz="2000" dirty="0">
                <a:solidFill>
                  <a:schemeClr val="tx1"/>
                </a:solidFill>
              </a:rPr>
              <a:t>Ewakuacja osób i zwierząt z terenów objętych powodzią.</a:t>
            </a:r>
          </a:p>
          <a:p>
            <a:pPr lvl="1" algn="just">
              <a:lnSpc>
                <a:spcPct val="150000"/>
              </a:lnSpc>
              <a:buClr>
                <a:schemeClr val="accent1"/>
              </a:buClr>
              <a:buSzPct val="25000"/>
            </a:pPr>
            <a:r>
              <a:rPr lang="pl-PL" sz="2000" dirty="0">
                <a:solidFill>
                  <a:schemeClr val="tx1"/>
                </a:solidFill>
              </a:rPr>
              <a:t>Znaki  umowne.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381343290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brzegu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Pod tym pojęciem rozumie się prowadzenie akcji bez wchodzenia do wody, z lądu stałego lub pomostu.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Warunkiem   skuteczności   jest   możliwość  podania  przedmiotu (np. bosaka)  przy  pomocy,  którego będzie można holować osobę i wyciągnąć z wody.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3733456219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brzegu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Rzucając koło ratunkowe lub rzutkę należy: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rzucać tak, aby sprzęt upadł w odległości ok. 1m od osoby;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 nurcie rzeki, rzucać przed osobę tak, aby osoba ratowana znalazła się pomiędzy sprzętem a ratownikiem.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45" y="4483131"/>
            <a:ext cx="3203206" cy="21315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452" y="4483131"/>
            <a:ext cx="3156563" cy="21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8531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jednostki pływającej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Do  ratowanego  należy  dopłynąć  jak najszybciej, najkrótszą drogą. 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  wypadku  małej  jednostki  pływającej  i  gdy warunki atmosferyczne   pozwalają,   należy   stosować  holowanie  osoby trzymającej  się  burty.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Przy  dużych jednostkach można wciągać osoby  na pokład.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945351512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Udzielanie pomocy z jednostki pływającej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4946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Po uchwyceniu tonącego odwracamy go plecami do burty i w tej pozycji wciągamy na pokład, gdyż inaczej odruchowo będzie się zapierał nogami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30" y="3488788"/>
            <a:ext cx="4642338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15101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– definicja, podział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383591"/>
            <a:ext cx="9049870" cy="4848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</a:t>
            </a:r>
            <a:r>
              <a:rPr lang="pl-PL" sz="2400" b="1" dirty="0">
                <a:solidFill>
                  <a:schemeClr val="tx1"/>
                </a:solidFill>
              </a:rPr>
              <a:t> - planowe i zorganizowane działanie przemieszczenia ludność z terenu zagrożonego na teren bezpieczny.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pierwotna </a:t>
            </a:r>
            <a:r>
              <a:rPr lang="pl-PL" sz="2400" b="1" dirty="0">
                <a:solidFill>
                  <a:schemeClr val="tx1"/>
                </a:solidFill>
              </a:rPr>
              <a:t>- wywiezienie ludności z miejsca zagrożonego do miejsca bezpiecznego.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wtórna </a:t>
            </a:r>
            <a:r>
              <a:rPr lang="pl-PL" sz="2400" b="1" dirty="0">
                <a:solidFill>
                  <a:schemeClr val="tx1"/>
                </a:solidFill>
              </a:rPr>
              <a:t>- wywiezienie ludności z terenu ewakuacji pierwotnej do miejsca tymczasowego pobytu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95099104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– podział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3" y="1951118"/>
            <a:ext cx="8355190" cy="394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536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– podział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327320"/>
            <a:ext cx="9049870" cy="4848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prewencyjna - </a:t>
            </a:r>
            <a:r>
              <a:rPr lang="pl-PL" sz="2400" b="1" dirty="0">
                <a:solidFill>
                  <a:schemeClr val="tx1"/>
                </a:solidFill>
              </a:rPr>
              <a:t>dotyczy przygotowania obiektu pod względem technicznym do samodzielnego jego opuszczenia przez ludzi bądź przy pomocy strażaków lub przedstawicieli podmiotów współdziałających.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interwencyjna </a:t>
            </a:r>
            <a:r>
              <a:rPr lang="pl-PL" sz="2400" b="1" dirty="0">
                <a:solidFill>
                  <a:schemeClr val="tx1"/>
                </a:solidFill>
              </a:rPr>
              <a:t>-  jest prowadzona przez służby ratowniczo-porządkowe podczas akcji ratowniczej przy pomocy specjalistycznego sprzętu będącego na wyposażeniu samochodów straży pożarnej, a także urządzeń będących stałym  wyposażeniem obiektów.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799806347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 - podział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23" y="1629545"/>
            <a:ext cx="8397940" cy="50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6162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 - podział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łańcuchowa </a:t>
            </a:r>
            <a:r>
              <a:rPr lang="pl-PL" sz="2400" b="1" dirty="0">
                <a:solidFill>
                  <a:schemeClr val="tx1"/>
                </a:solidFill>
              </a:rPr>
              <a:t>- ratownicy rozstawieni wzdłuż drogi ratunkowej przekazują sobie osoby ( odpowiednia kondycja osób ).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10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rotacyjna </a:t>
            </a:r>
            <a:r>
              <a:rPr lang="pl-PL" sz="2400" b="1" dirty="0">
                <a:solidFill>
                  <a:schemeClr val="tx1"/>
                </a:solidFill>
              </a:rPr>
              <a:t>- ratownicy na całej długości drogi ratunkowej towarzyszą poszczególnym osobom lub grupie osób ( wielu ciężej poszkodowanych, słaba kondycja ).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10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Ewakuacja mieszana </a:t>
            </a:r>
            <a:r>
              <a:rPr lang="pl-PL" sz="2400" b="1" dirty="0">
                <a:solidFill>
                  <a:schemeClr val="tx1"/>
                </a:solidFill>
              </a:rPr>
              <a:t>- wspólne zastosowanie ewakuacji: rotacyjnej oraz łańcuchowej.</a:t>
            </a: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32051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osób sprzętem pływającym: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zabierać  ludzi  na  jednostki pływające od strony dziobu lub rufy.  Podpływanie do nich burtą jest niewskazane i grozi wywróceniem;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osoby  umieszczane  w: łodziach, pontonach, tratwach, powinny przyjąć pozycję siedzącą;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nie przekraczać dopuszczalnej ładowności;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zabronić ratowanym wykonywania zbędnych ruchów; 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ratownicy każdemu pomagają bezpiecznie wejść na łódź                        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9681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 wstępne terenu zdarzenia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30" y="1636810"/>
            <a:ext cx="9049870" cy="433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Kierujący, po przybyciu na miejsce zdarzenia, musi wstępnie ocenić: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rodzaj i wielkość wystąpienia zdarzenia,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prognozę oraz jego rozwój,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ustalić, czy w wyniku zdarzenia są osoby poszkodowane lub bezpośrednio zagrożone.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czy ilość sił i środków jest wystarczająca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956771915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osób sprzętem pływającym: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unikać ewakuowania samych kobiet i dzieci, starać się zapewnić opiekę  mężczyzn;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osoby ubierać w sprzęt ratunkowy typu kamizelki, pasy;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ewakuować  w pierwszej kolejności osoby z miejsc bezpośrednio zagrożonych lub położonych najdalej;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akcje  ratowania  zwierząt  i  mienia  prowadzić  gdy  nie ma zagrożenia dla   ratowników.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82790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osób sprzętem pływającym: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0" y="1456701"/>
            <a:ext cx="9143999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Ewakuacja poszkodowanego za pomocą amfibii z JRG 1 Elbląg, podczas ćwiczeń „Zalew 2015:”, Wyspa Nowakowska.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42" y="2642644"/>
            <a:ext cx="6083938" cy="40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0068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zwierząt: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naczelną  zasadą  jest  ratowanie  i  ewakuacja zwierząt w drugiej  kolejności  po  ludziach.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przeprowadzić je należy tylko wówczas, gdy nie zagraża to  bezpośrednio życiu bądź zdrowiu ratowników.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małe zwierzęta ładować wprost na łódź po uprzednim spętaniu,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drób przewozić w klatkach lub w workach,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68737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zwierząt: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duże zwierzęta, o ile ich stan i środki pływające nie pozwalają na załadunek zaleca się uwiązać liną i zmusić do pływania,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każdorazowo przy transporcie zwierząt dużych powinien znajdować się właściciel, z którym zwierzęta są oswojone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unikać zabierania zwierząt z różnych gospodarstw, gdyż mogą   stać się wzajemnie agresywne.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19724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Ogólne zasady ewakuacji zwierząt: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Ewakuacja zwierząt przy użyciu amfibii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(ćwiczenia „Zalew 2010” Wyspa Nowakowska gmina Elbląg)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5040"/>
            <a:ext cx="6203852" cy="41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3222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Działania humanitarne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Dostarczanie zaopatrzenia powodzianom: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woda pitna w fabrycznych szczelnych pojemnikach (butelki pet, pojemniki 5 l)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żywność w szczelnych opakowaniach (konserwy, słoiki, pojemniki plastikowe)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chleb w workach foliowych, zapakowany w nieprzemakalne pojemniki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27383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Działania humanitarne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7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Dostarczanie zaopatrzenia dla zwierząt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zwierzętom dostarczamy wodę pitną przewożoną w zbiornikach odkażonych i  sprawdzonych przez inspekcję sanitarną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suche mieszanki paszowe lub prasowane siano musi być w transporcie zabezpieczone przed zamoczeniem brudną wodą powodziową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6533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Znaki umowne stosowane na terenie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75" y="1937149"/>
            <a:ext cx="8643588" cy="38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99787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Znaki umowne stosowane na terenie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45" y="1894298"/>
            <a:ext cx="6987415" cy="4288106"/>
          </a:xfrm>
          <a:prstGeom prst="rect">
            <a:avLst/>
          </a:prstGeom>
        </p:spPr>
      </p:pic>
      <p:sp>
        <p:nvSpPr>
          <p:cNvPr id="10" name="Shape 141"/>
          <p:cNvSpPr/>
          <p:nvPr/>
        </p:nvSpPr>
        <p:spPr>
          <a:xfrm>
            <a:off x="416445" y="1304690"/>
            <a:ext cx="8727554" cy="850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Znaki umowne stosowane do kontaktu z helikopterem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1" name="Shape 141"/>
          <p:cNvSpPr/>
          <p:nvPr/>
        </p:nvSpPr>
        <p:spPr>
          <a:xfrm>
            <a:off x="693545" y="6068986"/>
            <a:ext cx="7865983" cy="850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r>
              <a:rPr lang="pl-PL" sz="2400" b="1" dirty="0">
                <a:solidFill>
                  <a:schemeClr val="tx1"/>
                </a:solidFill>
              </a:rPr>
              <a:t>      TAK (YES)                                NIE (NO)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5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4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0164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244165" y="1319329"/>
            <a:ext cx="8216267" cy="462422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/>
            <a:r>
              <a:rPr lang="pl-PL" dirty="0"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Instrukcja ewakuacji ludności” - SOCK 164/95, Ministerstwo Obrony Narodowej, Warszawa 1995 r.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„Ratownictwo i ewakuacja podczas pożarów”, Bielicki P.; CS PSP, Częstochowa 2001r.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„Szkolenie Strażaków Ratowników OSP z zakresu działań przeciwpowodziowych oraz ratownictwa na wodach” Praca  zbiorowa CNBOP 2009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„Bezpieczeństwo pożarowe i ewakuacja. Obowiązkowe instrukcje postępowania w sytuacjach kryzysowych wraz z numerami alarmowymi” Praca Zbiorowa 2009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„Poradnik na wypadek powodzi”. KG PSP Warszawa 2005 r. 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„Programowanie działań na wypadek zaistnienia sytuacji kryzysowych”. S.A. PSP KRAKÓW 2006 r</a:t>
            </a:r>
          </a:p>
          <a:p>
            <a:pPr lvl="0" indent="-324612"/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</a:t>
            </a:r>
            <a:r>
              <a:rPr lang="pl-PL" sz="104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</a:t>
            </a:r>
            <a:endParaRPr lang="pl-PL" sz="104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w.os-psp.olsztyn.pl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 szczegółowe terenu zdarzenia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30" y="1636810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Kierujący, po rozpoznaniu wstępnym, musi szczegółowo określić: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rodzaj i wielkość uszkodzenia infrastruktury przeciwpowodziowej,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Ilość osób i zwierząt do ewakuacji,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lokalizacji zalanych budynków, pomieszczeń w budynku oraz piwnic,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występujące instalacje ( gazowej, wodociągowej, elektrycznej )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033867059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2" y="1523354"/>
            <a:ext cx="8921000" cy="55948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1: 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W. Sadowski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2: W. Sadowski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3: Szkolenie Strażaków Ratowników OSP z zakresu działań przeciwpowodziowych oraz ratownictwa na wodach.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4: Szkolenie Strażaków Ratowników OSP z zakresu działań przeciwpowodziowych oraz ratownictwa na wodach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5: Szkolenie Strażaków Ratowników OSP z zakresu działań przeciwpowodziowych oraz ratownictwa na wodach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6: KM PSP Elbląg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7: KM PSP Gorzów Wlkp.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8: KP PSP Piła 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9: KP PSP Piła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10: KM PSP Piotrków Trybunalski</a:t>
            </a:r>
          </a:p>
          <a:p>
            <a:pPr lvl="0" indent="-324612"/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</p:spTree>
    <p:extLst>
      <p:ext uri="{BB962C8B-B14F-4D97-AF65-F5344CB8AC3E}">
        <p14:creationId xmlns:p14="http://schemas.microsoft.com/office/powerpoint/2010/main" val="2323449147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2" y="1523354"/>
            <a:ext cx="8921000" cy="55948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11: Pobrane z portel.pl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12: W. Sadowski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13: Szkolenie Strażaków Ratowników OSP z zakresu działań przeciwpowodziowych oraz ratownictwa na wodach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14:Szkolenie Strażaków Ratowników OSP z zakresu działań przeciwpowodziowych oraz ratownictwa na wodach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15:Szkolenie Strażaków Ratowników OSP z zakresu działań przeciwpowodziowych oraz ratownictwa na wodach</a:t>
            </a:r>
          </a:p>
          <a:p>
            <a:pPr lvl="0" indent="-324612"/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 szczegółowe terenu zdarzenia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30" y="1636810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Kierujący, po rozpoznaniu wstępnym, musi szczegółowo określić: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ilość i rodzaj potrzebnego sprzętu do działań,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wyznaczyć miejsce koncentracji sił i środków,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organizację łączności.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23221198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Rozpoznanie  w zalanym budynku: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30" y="1636810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ilość osób przebywająca w danym budynku,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ile osób można i trzeba przekonać do ewakuacji z zalanego budynku,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jaka jest kondycja psychiczna i fizyczna tych osób,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czy występują jakieś zagrożenia dla ludzi w budynku (pęknięcia ścian, rozlane paliwa itp.),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jakie są rzeczywiste potrzeby ludzi, którzy pozostaną w budynku.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28820646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428992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Każde działanie ratownicze, nawet lokalne w miejscowości, musi przybrać formę działania zorganizowanego. W jednym punkcie miejscowości, najlepiej na placu składowym czy boisku dostępnym dla samochodów ciężarowych, wyznaczamy punkt napełniania worków.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20" y="4308518"/>
            <a:ext cx="3712185" cy="24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6854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428992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Nie róbmy tego w bezpośrednim sąsiedztwie wałów, gdyż na drogach gruntowych samochody ciężarowe z piaskiem mogą ugrzęznąć. Osoba odpowiedzialna za pracę tego punktu musi mieć łączność ze sztabem akcji i dbać o zaopatrzenie w piasek, worki, paliwo do pojazdów i wyżywienie dla pracujących ekip.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85351953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Organizacja terenu akcji</a:t>
            </a:r>
          </a:p>
        </p:txBody>
      </p:sp>
      <p:sp>
        <p:nvSpPr>
          <p:cNvPr id="141" name="Shape 141"/>
          <p:cNvSpPr/>
          <p:nvPr/>
        </p:nvSpPr>
        <p:spPr>
          <a:xfrm>
            <a:off x="0" y="1428992"/>
            <a:ext cx="9049870" cy="5068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W punkcie napełniania worków mogą pracować osoby słabsze, kobiety czy osoby nieletnie. Wskazane jest dobre oświetlenie takiego miejsca, gdyż akcje ratownicze prowadzone są także nocą.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67" y="3471119"/>
            <a:ext cx="5008890" cy="333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638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2002</Words>
  <Application>Microsoft Office PowerPoint</Application>
  <PresentationFormat>Pokaz na ekranie (4:3)</PresentationFormat>
  <Paragraphs>355</Paragraphs>
  <Slides>41</Slides>
  <Notes>41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41</vt:i4>
      </vt:variant>
    </vt:vector>
  </HeadingPairs>
  <TitlesOfParts>
    <vt:vector size="48" baseType="lpstr">
      <vt:lpstr>Arial Black</vt:lpstr>
      <vt:lpstr>Noto Sans Symbols</vt:lpstr>
      <vt:lpstr>Calibri</vt:lpstr>
      <vt:lpstr>Arial</vt:lpstr>
      <vt:lpstr>Wingdings</vt:lpstr>
      <vt:lpstr>Moduł</vt:lpstr>
      <vt:lpstr>Moduł</vt:lpstr>
      <vt:lpstr>TEMAT 9:  Rozpoznanie i organizacja działań ratowniczych podczas lokalnych podtopień i powodzi.</vt:lpstr>
      <vt:lpstr>Rozpoznanie i organizacja działań ratowniczych podczas lokalnych podtopień</vt:lpstr>
      <vt:lpstr>Rozpoznanie  wstępne terenu zdarzenia</vt:lpstr>
      <vt:lpstr>Rozpoznanie  szczegółowe terenu zdarzenia</vt:lpstr>
      <vt:lpstr>Rozpoznanie  szczegółowe terenu zdarzenia</vt:lpstr>
      <vt:lpstr>Rozpoznanie  w zalanym budynku: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Organizacja terenu akcji</vt:lpstr>
      <vt:lpstr>Ratowanie i ewakuacja ludzi, zwierząt i mienia</vt:lpstr>
      <vt:lpstr>Ratowanie i ewakuacja ludzi, zwierząt i mienia</vt:lpstr>
      <vt:lpstr>Udzielanie pomocy z wody</vt:lpstr>
      <vt:lpstr>Udzielanie pomocy z wody</vt:lpstr>
      <vt:lpstr>Udzielanie pomocy z brzegu</vt:lpstr>
      <vt:lpstr>Udzielanie pomocy z brzegu</vt:lpstr>
      <vt:lpstr>Udzielanie pomocy z jednostki pływającej</vt:lpstr>
      <vt:lpstr>Udzielanie pomocy z jednostki pływającej</vt:lpstr>
      <vt:lpstr>Ewakuacja – definicja, podział</vt:lpstr>
      <vt:lpstr>Ewakuacja – podział</vt:lpstr>
      <vt:lpstr>Ewakuacja – podział</vt:lpstr>
      <vt:lpstr>Ewakuacja  - podział</vt:lpstr>
      <vt:lpstr>Ewakuacja  - podział</vt:lpstr>
      <vt:lpstr>Ogólne zasady ewakuacji osób sprzętem pływającym:</vt:lpstr>
      <vt:lpstr>Ogólne zasady ewakuacji osób sprzętem pływającym:</vt:lpstr>
      <vt:lpstr>Ogólne zasady ewakuacji osób sprzętem pływającym:</vt:lpstr>
      <vt:lpstr>Ogólne zasady ewakuacji zwierząt:</vt:lpstr>
      <vt:lpstr>Ogólne zasady ewakuacji zwierząt:</vt:lpstr>
      <vt:lpstr>Ogólne zasady ewakuacji zwierząt:</vt:lpstr>
      <vt:lpstr>Działania humanitarne</vt:lpstr>
      <vt:lpstr>Działania humanitarne</vt:lpstr>
      <vt:lpstr>Znaki umowne stosowane na terenie powodzi</vt:lpstr>
      <vt:lpstr>Znaki umowne stosowane na terenie powodzi</vt:lpstr>
      <vt:lpstr>BIBLIOGRAFIA</vt:lpstr>
      <vt:lpstr>INDEKS MATERIAŁÓW POBRANYCH Z INTERNETU</vt:lpstr>
      <vt:lpstr>INDEKS MATERIAŁÓW POBRANYCH Z INTERNETU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33:  Zjawisko powodzi.</dc:title>
  <cp:lastModifiedBy>Paweł Dudek</cp:lastModifiedBy>
  <cp:revision>61</cp:revision>
  <dcterms:modified xsi:type="dcterms:W3CDTF">2021-08-23T12:43:53Z</dcterms:modified>
</cp:coreProperties>
</file>