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61" r:id="rId9"/>
    <p:sldId id="264" r:id="rId10"/>
    <p:sldId id="258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w giw" initials="gg" lastIdx="2" clrIdx="0">
    <p:extLst>
      <p:ext uri="{19B8F6BF-5375-455C-9EA6-DF929625EA0E}">
        <p15:presenceInfo xmlns:p15="http://schemas.microsoft.com/office/powerpoint/2012/main" userId="b1c62c30ecd0fd4c" providerId="Windows Live"/>
      </p:ext>
    </p:extLst>
  </p:cmAuthor>
  <p:cmAuthor id="2" name="Anna Gałązka" initials="AG" lastIdx="8" clrIdx="1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22.06.2022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92025" y="1750443"/>
            <a:ext cx="11604450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rgbClr val="FFFF00"/>
                </a:solidFill>
              </a:rPr>
              <a:t>IW-SYSTEM </a:t>
            </a:r>
            <a:r>
              <a:rPr lang="pl-PL" sz="4800" b="1" dirty="0">
                <a:solidFill>
                  <a:schemeClr val="bg1"/>
                </a:solidFill>
              </a:rPr>
              <a:t>- system informatyczny Inspekcji Weterynaryjnej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210312" y="1242232"/>
            <a:ext cx="11850624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16000" b="1" i="1" dirty="0">
                <a:solidFill>
                  <a:srgbClr val="002060"/>
                </a:solidFill>
                <a:cs typeface="Times New Roman" pitchFamily="18" charset="0"/>
              </a:rPr>
              <a:t>IW-SYSTEM</a:t>
            </a:r>
            <a:endParaRPr lang="pl-PL" sz="80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spcAft>
                <a:spcPts val="1200"/>
              </a:spcAft>
              <a:buNone/>
            </a:pPr>
            <a:endParaRPr lang="pl-PL" sz="32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9600" b="1" i="1" dirty="0">
                <a:solidFill>
                  <a:schemeClr val="accent5">
                    <a:lumMod val="75000"/>
                  </a:schemeClr>
                </a:solidFill>
              </a:rPr>
              <a:t>Wnioskodawca:</a:t>
            </a: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 Minister Rolnictwa i Rozwoju Wsi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9600" b="1" i="1" dirty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Główny Inspektorat Weterynarii 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9600" b="1" i="1" dirty="0">
                <a:solidFill>
                  <a:schemeClr val="accent5">
                    <a:lumMod val="75000"/>
                  </a:schemeClr>
                </a:solidFill>
              </a:rPr>
              <a:t>Partner: </a:t>
            </a: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Kancelaria Prezesa Rady Ministrów, Ministerstwo </a:t>
            </a:r>
            <a:r>
              <a:rPr lang="pl-PL" sz="9600" i="1" dirty="0" smtClean="0">
                <a:solidFill>
                  <a:schemeClr val="accent5">
                    <a:lumMod val="75000"/>
                  </a:schemeClr>
                </a:solidFill>
              </a:rPr>
              <a:t>Rolnictwa i </a:t>
            </a: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Rozwoju Wsi 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Źródło finansowania:</a:t>
            </a:r>
            <a:r>
              <a:rPr lang="pl-PL" sz="9600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9600" b="1" i="1" dirty="0" smtClean="0">
                <a:solidFill>
                  <a:schemeClr val="accent5">
                    <a:lumMod val="75000"/>
                  </a:schemeClr>
                </a:solidFill>
              </a:rPr>
              <a:t>Program </a:t>
            </a:r>
            <a:r>
              <a:rPr lang="pl-PL" sz="9600" b="1" i="1" dirty="0">
                <a:solidFill>
                  <a:schemeClr val="accent5">
                    <a:lumMod val="75000"/>
                  </a:schemeClr>
                </a:solidFill>
              </a:rPr>
              <a:t>Operacyjny Polska Cyfrowa – działanie 2.1 „Wysoka dostępność i jakość e-usług publicznych”, budżet państwa – część 32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9600" b="1" i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23 611 298,78 PLN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9600" b="1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9600" i="1" dirty="0">
                <a:solidFill>
                  <a:schemeClr val="accent5">
                    <a:lumMod val="75000"/>
                  </a:schemeClr>
                </a:solidFill>
              </a:rPr>
              <a:t>01.01.2022 – 31.12.2023</a:t>
            </a:r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 marL="0" indent="0">
              <a:spcAft>
                <a:spcPts val="1200"/>
              </a:spcAft>
              <a:buNone/>
            </a:pPr>
            <a:r>
              <a:rPr lang="pl-PL" dirty="0"/>
              <a:t> </a:t>
            </a:r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  <a:p>
            <a:pPr>
              <a:spcAft>
                <a:spcPts val="12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246358" y="1130903"/>
            <a:ext cx="1194564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i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800" b="1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800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Budowa</a:t>
            </a: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systemu informatycznego IW-SYSTEM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wspierającego realizację e-usług dla obywateli i podmiotów nadzorowanych oraz poprawę planowania i przeprowadzania szybkich i nacelowanych kontroli eliminujących zagrożenia dla produktów pochodzenia zwierzęcego.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Poprawa bezpieczeństwa żywności pochodzenia zwierzęcego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poprzez lepszą kontrolę podmiotów nadzorowanych przez Inspekcję Weterynaryjną, w szczególności wprowadzenie monitorowania zużycia leków przeciwdrobnoustrojowych (np. antybiotyki) na poziomie poszczególnego gospodarstwa. Walka z powszechnym zjawiskiem narastania oporności mikroorganizmów (w szczególności na antybiotyki).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i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Realizacja obowiązków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nałożonych przepisami UE (r. 2019/6), w zakresie pozyskania danych niezbędnych do raportowania o ilościach zużytych środków przeciwdrobnoustrojowych.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Udostępnienie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 posiadaczom zwierząt, lekarzom weterynarii oraz Inspekcji Weterynaryjnej </a:t>
            </a: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elektronicznej książki leczenia (</a:t>
            </a:r>
            <a:r>
              <a:rPr lang="pl-PL" sz="1600" b="1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eUsługa</a:t>
            </a: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)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zwierząt, spełniającej obowiązek prawny prowadzenia takiej dokumentacji przez rolnika, a także gromadzenia danych podlegających obowiązkowi sprawozdania przez państwa członkowskie 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Udostępnienie </a:t>
            </a:r>
            <a:r>
              <a:rPr lang="pl-PL" sz="1600" b="1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eUsług</a:t>
            </a: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(powiadamianie o wykrytych nieprawidłowościach podczas uboju zwierząt, rejestracja działalności nadzorowanej przez Inspekcję Weterynaryjną, zgłoszenie gotowości do wyznaczenia do realizacji czynności urzędowych) dla obywateli, rolników, podmiotów objętych nadzorem weterynaryjnym i lekarzy weterynarii wolnej praktyki.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Modyfikacja </a:t>
            </a:r>
            <a:r>
              <a:rPr lang="pl-PL" sz="1600" b="1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eRecepty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 pozwalająca na wystawianie recept elektronicznych przez lekarzy weterynarii w ramach leczenia zwierząt.</a:t>
            </a:r>
          </a:p>
          <a:p>
            <a:endParaRPr lang="pl-PL" sz="1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>
            <a:off x="438912" y="1579867"/>
            <a:ext cx="112288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i="1" dirty="0">
              <a:solidFill>
                <a:srgbClr val="0070C0"/>
              </a:solidFill>
            </a:endParaRPr>
          </a:p>
          <a:p>
            <a:pPr algn="ctr"/>
            <a:r>
              <a:rPr lang="pl-PL" sz="4000" b="1" i="1" dirty="0">
                <a:solidFill>
                  <a:srgbClr val="002060"/>
                </a:solidFill>
                <a:cs typeface="Times New Roman" pitchFamily="18" charset="0"/>
              </a:rPr>
              <a:t>CEL STRATEGICZNY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Program Zintegrowanej Informatyzacji Państwa – działanie 4.2.1. Zwiększenie jakości oraz zakresu komunikacji między obywatelami i innymi interesariuszami a Państwem.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Strategia zrównoważonego rozwoju wsi, rolnictwa i rybactwa 2030” – Kierunek interwencji I.5. Poszerzanie </a:t>
            </a:r>
            <a:r>
              <a:rPr lang="pl-PL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                                i </a:t>
            </a:r>
            <a:r>
              <a:rPr lang="pl-PL" dirty="0">
                <a:solidFill>
                  <a:srgbClr val="0070C0"/>
                </a:solidFill>
                <a:ea typeface="Times New Roman" panose="02020603050405020304" pitchFamily="18" charset="0"/>
              </a:rPr>
              <a:t>rozwój rynków zbytu na produkty i surowce sektora rolno-spożywczego (w tym biogospodarka)</a:t>
            </a: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751274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211860" y="1148911"/>
            <a:ext cx="11980140" cy="1173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62E68828-E4BA-6450-4667-7B8DF74290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416" y="2255901"/>
            <a:ext cx="6331028" cy="443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>
            <a:off x="650010" y="1497571"/>
            <a:ext cx="1145814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i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</a:p>
          <a:p>
            <a:endParaRPr lang="pl-PL" i="1" dirty="0">
              <a:solidFill>
                <a:srgbClr val="0070C0"/>
              </a:solidFill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pl-PL" sz="2400" dirty="0" smtClean="0">
                <a:solidFill>
                  <a:srgbClr val="0070C0"/>
                </a:solidFill>
              </a:rPr>
              <a:t>System </a:t>
            </a:r>
            <a:r>
              <a:rPr lang="pl-PL" sz="2400" dirty="0">
                <a:solidFill>
                  <a:srgbClr val="0070C0"/>
                </a:solidFill>
              </a:rPr>
              <a:t>informatyczny IW-SYSTEM,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pl-PL" sz="2400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Rejestr </a:t>
            </a:r>
            <a:r>
              <a:rPr lang="pl-PL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podmiotów nadzorowanych oraz urzędowych lekarzy weterynarii i personelu pomocniczego </a:t>
            </a:r>
            <a:r>
              <a:rPr lang="pl-PL" sz="2400" b="1" dirty="0">
                <a:solidFill>
                  <a:srgbClr val="0070C0"/>
                </a:solidFill>
                <a:ea typeface="Times New Roman" panose="02020603050405020304" pitchFamily="18" charset="0"/>
              </a:rPr>
              <a:t>(Rejestr IW</a:t>
            </a:r>
            <a:r>
              <a:rPr lang="pl-PL" sz="2400" b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),</a:t>
            </a:r>
            <a:endParaRPr lang="pl-PL" sz="2400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pl-PL" sz="2400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Zmodyfikowany </a:t>
            </a:r>
            <a:r>
              <a:rPr lang="pl-PL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system </a:t>
            </a:r>
            <a:r>
              <a:rPr lang="pl-PL" sz="2400" b="1" dirty="0">
                <a:solidFill>
                  <a:srgbClr val="0070C0"/>
                </a:solidFill>
                <a:ea typeface="Times New Roman" panose="02020603050405020304" pitchFamily="18" charset="0"/>
              </a:rPr>
              <a:t>e-zdrowie</a:t>
            </a:r>
            <a:r>
              <a:rPr lang="pl-PL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(wykorzystywanie </a:t>
            </a:r>
            <a:r>
              <a:rPr lang="pl-PL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eRecepty</a:t>
            </a:r>
            <a:r>
              <a:rPr lang="pl-PL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przez lekarzy weterynarii w przypadku leczenia zwierząt lekami zarejestrowanymi do stosowania u ludzi).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05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5df3a10b-8748-402e-bef4-aee373db4dbb"/>
    <ds:schemaRef ds:uri="9affde3b-50dd-4e74-9e2c-6b9654ae514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365</Words>
  <Application>Microsoft Office PowerPoint</Application>
  <PresentationFormat>Panoramiczny</PresentationFormat>
  <Paragraphs>57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35</cp:revision>
  <dcterms:created xsi:type="dcterms:W3CDTF">2017-01-27T12:50:17Z</dcterms:created>
  <dcterms:modified xsi:type="dcterms:W3CDTF">2022-06-22T09:51:57Z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