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 id="270" r:id="rId14"/>
    <p:sldId id="271" r:id="rId15"/>
  </p:sldIdLst>
  <p:sldSz cx="12192000" cy="6858000"/>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roundedCorners val="0"/>
  <c:style val="2"/>
  <c:chart>
    <c:autoTitleDeleted val="1"/>
    <c:plotArea>
      <c:layout/>
      <c:barChart>
        <c:barDir val="col"/>
        <c:grouping val="clustered"/>
        <c:varyColors val="0"/>
        <c:ser>
          <c:idx val="0"/>
          <c:order val="0"/>
          <c:tx>
            <c:strRef>
              <c:f>label 0</c:f>
              <c:strCache>
                <c:ptCount val="1"/>
                <c:pt idx="0">
                  <c:v>ogółem</c:v>
                </c:pt>
              </c:strCache>
            </c:strRef>
          </c:tx>
          <c:spPr>
            <a:solidFill>
              <a:srgbClr val="005DB5"/>
            </a:solidFill>
            <a:ln>
              <a:noFill/>
            </a:ln>
          </c:spPr>
          <c:invertIfNegative val="0"/>
          <c:dLbls>
            <c:spPr>
              <a:noFill/>
              <a:ln>
                <a:noFill/>
              </a:ln>
              <a:effectLst/>
            </c:spPr>
            <c:txPr>
              <a:bodyPr/>
              <a:lstStyle/>
              <a:p>
                <a:pPr>
                  <a:defRPr sz="1000" b="0" strike="noStrike" spc="-1">
                    <a:solidFill>
                      <a:srgbClr val="000000"/>
                    </a:solidFill>
                    <a:latin typeface="Arial"/>
                    <a:ea typeface="DejaVu Sans"/>
                  </a:defRPr>
                </a:pPr>
                <a:endParaRPr lang="pl-PL"/>
              </a:p>
            </c:txPr>
            <c:dLblPos val="outEnd"/>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2"/>
                <c:pt idx="0">
                  <c:v>Planowane</c:v>
                </c:pt>
                <c:pt idx="1">
                  <c:v>Faktyczne</c:v>
                </c:pt>
              </c:strCache>
            </c:strRef>
          </c:cat>
          <c:val>
            <c:numRef>
              <c:f>0</c:f>
              <c:numCache>
                <c:formatCode>General</c:formatCode>
                <c:ptCount val="2"/>
                <c:pt idx="0">
                  <c:v>5164777.78</c:v>
                </c:pt>
                <c:pt idx="1">
                  <c:v>4603551.5199999996</c:v>
                </c:pt>
              </c:numCache>
            </c:numRef>
          </c:val>
        </c:ser>
        <c:ser>
          <c:idx val="1"/>
          <c:order val="1"/>
          <c:tx>
            <c:strRef>
              <c:f>label 1</c:f>
              <c:strCache>
                <c:ptCount val="1"/>
                <c:pt idx="0">
                  <c:v>w tym środki UE</c:v>
                </c:pt>
              </c:strCache>
            </c:strRef>
          </c:tx>
          <c:spPr>
            <a:solidFill>
              <a:srgbClr val="FF0EF0"/>
            </a:solidFill>
            <a:ln>
              <a:noFill/>
            </a:ln>
          </c:spPr>
          <c:invertIfNegative val="0"/>
          <c:dLbls>
            <c:spPr>
              <a:noFill/>
              <a:ln>
                <a:noFill/>
              </a:ln>
              <a:effectLst/>
            </c:spPr>
            <c:txPr>
              <a:bodyPr/>
              <a:lstStyle/>
              <a:p>
                <a:pPr>
                  <a:defRPr sz="1000" b="0" strike="noStrike" spc="-1">
                    <a:solidFill>
                      <a:srgbClr val="000000"/>
                    </a:solidFill>
                    <a:latin typeface="Arial"/>
                    <a:ea typeface="DejaVu Sans"/>
                  </a:defRPr>
                </a:pPr>
                <a:endParaRPr lang="pl-PL"/>
              </a:p>
            </c:txPr>
            <c:dLblPos val="outEnd"/>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2"/>
                <c:pt idx="0">
                  <c:v>Planowane</c:v>
                </c:pt>
                <c:pt idx="1">
                  <c:v>Faktyczne</c:v>
                </c:pt>
              </c:strCache>
            </c:strRef>
          </c:cat>
          <c:val>
            <c:numRef>
              <c:f>1</c:f>
              <c:numCache>
                <c:formatCode>General</c:formatCode>
                <c:ptCount val="2"/>
                <c:pt idx="0">
                  <c:v>4370951.43</c:v>
                </c:pt>
                <c:pt idx="1">
                  <c:v>3895985.65</c:v>
                </c:pt>
              </c:numCache>
            </c:numRef>
          </c:val>
        </c:ser>
        <c:dLbls>
          <c:showLegendKey val="0"/>
          <c:showVal val="0"/>
          <c:showCatName val="0"/>
          <c:showSerName val="0"/>
          <c:showPercent val="0"/>
          <c:showBubbleSize val="0"/>
        </c:dLbls>
        <c:gapWidth val="100"/>
        <c:axId val="402119728"/>
        <c:axId val="402111496"/>
      </c:barChart>
      <c:catAx>
        <c:axId val="402119728"/>
        <c:scaling>
          <c:orientation val="minMax"/>
        </c:scaling>
        <c:delete val="0"/>
        <c:axPos val="b"/>
        <c:numFmt formatCode="General" sourceLinked="1"/>
        <c:majorTickMark val="out"/>
        <c:minorTickMark val="none"/>
        <c:tickLblPos val="nextTo"/>
        <c:spPr>
          <a:ln w="9360">
            <a:solidFill>
              <a:srgbClr val="B3B3B3"/>
            </a:solidFill>
            <a:round/>
          </a:ln>
        </c:spPr>
        <c:txPr>
          <a:bodyPr/>
          <a:lstStyle/>
          <a:p>
            <a:pPr>
              <a:defRPr sz="1000" b="0" strike="noStrike" spc="-1">
                <a:solidFill>
                  <a:srgbClr val="000000"/>
                </a:solidFill>
                <a:latin typeface="Arial"/>
                <a:ea typeface="DejaVu Sans"/>
              </a:defRPr>
            </a:pPr>
            <a:endParaRPr lang="pl-PL"/>
          </a:p>
        </c:txPr>
        <c:crossAx val="402111496"/>
        <c:crosses val="autoZero"/>
        <c:auto val="1"/>
        <c:lblAlgn val="ctr"/>
        <c:lblOffset val="100"/>
        <c:noMultiLvlLbl val="0"/>
      </c:catAx>
      <c:valAx>
        <c:axId val="402111496"/>
        <c:scaling>
          <c:orientation val="minMax"/>
        </c:scaling>
        <c:delete val="0"/>
        <c:axPos val="l"/>
        <c:majorGridlines>
          <c:spPr>
            <a:ln w="9360">
              <a:solidFill>
                <a:srgbClr val="B3B3B3"/>
              </a:solidFill>
              <a:round/>
            </a:ln>
          </c:spPr>
        </c:majorGridlines>
        <c:numFmt formatCode="General" sourceLinked="0"/>
        <c:majorTickMark val="out"/>
        <c:minorTickMark val="none"/>
        <c:tickLblPos val="nextTo"/>
        <c:spPr>
          <a:ln w="9360">
            <a:solidFill>
              <a:srgbClr val="B3B3B3"/>
            </a:solidFill>
            <a:round/>
          </a:ln>
        </c:spPr>
        <c:txPr>
          <a:bodyPr/>
          <a:lstStyle/>
          <a:p>
            <a:pPr>
              <a:defRPr sz="1000" b="0" strike="noStrike" spc="-1">
                <a:solidFill>
                  <a:srgbClr val="000000"/>
                </a:solidFill>
                <a:latin typeface="Arial"/>
                <a:ea typeface="DejaVu Sans"/>
              </a:defRPr>
            </a:pPr>
            <a:endParaRPr lang="pl-PL"/>
          </a:p>
        </c:txPr>
        <c:crossAx val="402119728"/>
        <c:crosses val="autoZero"/>
        <c:crossBetween val="between"/>
      </c:valAx>
      <c:spPr>
        <a:noFill/>
        <a:ln>
          <a:solidFill>
            <a:srgbClr val="B3B3B3"/>
          </a:solidFill>
        </a:ln>
      </c:spPr>
    </c:plotArea>
    <c:legend>
      <c:legendPos val="r"/>
      <c:layout/>
      <c:overlay val="0"/>
      <c:spPr>
        <a:noFill/>
        <a:ln>
          <a:noFill/>
        </a:ln>
      </c:spPr>
      <c:txPr>
        <a:bodyPr/>
        <a:lstStyle/>
        <a:p>
          <a:pPr>
            <a:defRPr sz="1000" b="0" strike="noStrike" spc="-1">
              <a:solidFill>
                <a:srgbClr val="000000"/>
              </a:solidFill>
              <a:latin typeface="Arial"/>
              <a:ea typeface="DejaVu Sans"/>
            </a:defRPr>
          </a:pPr>
          <a:endParaRPr lang="pl-PL"/>
        </a:p>
      </c:txPr>
    </c:legend>
    <c:plotVisOnly val="1"/>
    <c:dispBlanksAs val="gap"/>
    <c:showDLblsOverMax val="1"/>
  </c:chart>
  <c:spPr>
    <a:noFill/>
    <a:ln w="9360">
      <a:noFill/>
    </a:ln>
  </c:spPr>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pl-PL" sz="3200" b="0" strike="noStrike" spc="-1">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l-PL" sz="3200" b="0" strike="noStrike" spc="-1">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l-PL" sz="3200" b="0" strike="noStrike" spc="-1">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pl-PL" sz="3200" b="0" strike="noStrike" spc="-1">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pl-PL" sz="3200" b="0" strike="noStrike" spc="-1">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pl-PL" sz="3200" b="0" strike="noStrike" spc="-1">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pl-PL" sz="3200" b="0" strike="noStrike" spc="-1">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pl-PL" sz="3200" b="0" strike="noStrike" spc="-1">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pl-PL" sz="3200" b="0" strike="noStrike" spc="-1">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pl-PL" sz="3200" b="0" strike="noStrike" spc="-1">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l-PL" sz="3200" b="0" strike="noStrike" spc="-1">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pl-PL" sz="3200" b="0" strike="noStrike" spc="-1">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pl-PL" sz="3200" b="0" strike="noStrike" spc="-1">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l-PL" sz="3200" b="0" strike="noStrike" spc="-1">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pl-PL" sz="4400" b="0" strike="noStrike" spc="-1">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l-PL" sz="3200" b="0" strike="noStrike" spc="-1">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l-PL" sz="3200" b="0" strike="noStrike" spc="-1">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pl-PL" sz="4400" b="0" strike="noStrike" spc="-1">
                <a:latin typeface="Arial"/>
              </a:rPr>
              <a:t>Kliknij, aby edytować format tekstu tytułu</a:t>
            </a:r>
          </a:p>
        </p:txBody>
      </p:sp>
      <p:sp>
        <p:nvSpPr>
          <p:cNvPr id="3"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38" name="CustomShape 1"/>
          <p:cNvSpPr/>
          <p:nvPr/>
        </p:nvSpPr>
        <p:spPr>
          <a:xfrm>
            <a:off x="755640" y="2146320"/>
            <a:ext cx="8038080" cy="155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l-PL" sz="4800" b="1" strike="noStrike" spc="-1">
                <a:solidFill>
                  <a:srgbClr val="FFFFFF"/>
                </a:solidFill>
                <a:latin typeface="Arial"/>
                <a:ea typeface="DejaVu Sans"/>
              </a:rPr>
              <a:t>Platforma Polskich Publikacji Naukowych</a:t>
            </a:r>
            <a:endParaRPr lang="pl-PL" sz="4800" b="0" strike="noStrike" spc="-1">
              <a:latin typeface="Arial"/>
            </a:endParaRPr>
          </a:p>
        </p:txBody>
      </p:sp>
      <p:sp>
        <p:nvSpPr>
          <p:cNvPr id="39" name="CustomShape 2"/>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94"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95" name="CustomShape 2"/>
          <p:cNvSpPr/>
          <p:nvPr/>
        </p:nvSpPr>
        <p:spPr>
          <a:xfrm>
            <a:off x="1775520" y="1269936"/>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spcAft>
                <a:spcPts val="1199"/>
              </a:spcAft>
              <a:tabLst>
                <a:tab pos="0" algn="l"/>
              </a:tabLst>
            </a:pPr>
            <a:r>
              <a:rPr lang="pl-PL" sz="2800" b="1" strike="noStrike" spc="-1" dirty="0">
                <a:solidFill>
                  <a:srgbClr val="002060"/>
                </a:solidFill>
                <a:latin typeface="Arial"/>
                <a:ea typeface="DejaVu Sans"/>
              </a:rPr>
              <a:t>WSKAŹNIKI EFEKTYWNOŚCI PROJEKTU</a:t>
            </a:r>
            <a:endParaRPr lang="pl-PL" sz="2800" b="0" strike="noStrike" spc="-1" dirty="0">
              <a:latin typeface="Arial"/>
            </a:endParaRPr>
          </a:p>
        </p:txBody>
      </p:sp>
      <p:graphicFrame>
        <p:nvGraphicFramePr>
          <p:cNvPr id="96" name="Table 3"/>
          <p:cNvGraphicFramePr/>
          <p:nvPr>
            <p:extLst>
              <p:ext uri="{D42A27DB-BD31-4B8C-83A1-F6EECF244321}">
                <p14:modId xmlns:p14="http://schemas.microsoft.com/office/powerpoint/2010/main" val="1271350771"/>
              </p:ext>
            </p:extLst>
          </p:nvPr>
        </p:nvGraphicFramePr>
        <p:xfrm>
          <a:off x="655020" y="1835496"/>
          <a:ext cx="10748520" cy="4256608"/>
        </p:xfrm>
        <a:graphic>
          <a:graphicData uri="http://schemas.openxmlformats.org/drawingml/2006/table">
            <a:tbl>
              <a:tblPr/>
              <a:tblGrid>
                <a:gridCol w="4001400"/>
                <a:gridCol w="2386800"/>
                <a:gridCol w="2280960"/>
                <a:gridCol w="2079360"/>
              </a:tblGrid>
              <a:tr h="651672">
                <a:tc>
                  <a:txBody>
                    <a:bodyPr/>
                    <a:lstStyle/>
                    <a:p>
                      <a:pPr algn="ctr">
                        <a:lnSpc>
                          <a:spcPct val="107000"/>
                        </a:lnSpc>
                      </a:pPr>
                      <a:r>
                        <a:rPr lang="pl-PL" sz="1400" b="1" strike="noStrike" spc="-1" dirty="0">
                          <a:solidFill>
                            <a:srgbClr val="FFFFFF"/>
                          </a:solidFill>
                          <a:latin typeface="Arial"/>
                        </a:rPr>
                        <a:t>Nazwa wskaźnika</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2060"/>
                      </a:solidFill>
                    </a:lnT>
                    <a:lnB w="12240">
                      <a:solidFill>
                        <a:srgbClr val="002060"/>
                      </a:solidFill>
                    </a:lnB>
                    <a:solidFill>
                      <a:srgbClr val="0071E2"/>
                    </a:solidFill>
                  </a:tcPr>
                </a:tc>
                <a:tc>
                  <a:txBody>
                    <a:bodyPr/>
                    <a:lstStyle/>
                    <a:p>
                      <a:pPr algn="ctr">
                        <a:lnSpc>
                          <a:spcPct val="107000"/>
                        </a:lnSpc>
                      </a:pPr>
                      <a:r>
                        <a:rPr lang="pl-PL" sz="1400" b="1" strike="noStrike" spc="-1" dirty="0">
                          <a:solidFill>
                            <a:srgbClr val="FFFFFF"/>
                          </a:solidFill>
                          <a:latin typeface="Arial"/>
                        </a:rPr>
                        <a:t>Jednostka miary</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pPr>
                      <a:r>
                        <a:rPr lang="pl-PL" sz="1400" b="1" strike="noStrike" spc="-1">
                          <a:solidFill>
                            <a:srgbClr val="FFFFFF"/>
                          </a:solidFill>
                          <a:latin typeface="Arial"/>
                        </a:rPr>
                        <a:t>Wartość docelowa</a:t>
                      </a:r>
                      <a:endParaRPr lang="pl-PL" sz="1400" b="0" strike="noStrike" spc="-1">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tabLst>
                          <a:tab pos="0" algn="l"/>
                        </a:tabLst>
                      </a:pPr>
                      <a:r>
                        <a:rPr lang="pl-PL" sz="1400" b="1" strike="noStrike" spc="-1">
                          <a:solidFill>
                            <a:srgbClr val="FFFFFF"/>
                          </a:solidFill>
                          <a:latin typeface="Arial"/>
                          <a:ea typeface="Calibri"/>
                        </a:rPr>
                        <a:t>Wartość osiągnięta</a:t>
                      </a:r>
                      <a:endParaRPr lang="pl-PL" sz="1400" b="0" strike="noStrike" spc="-1">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r>
              <a:tr h="543942">
                <a:tc>
                  <a:txBody>
                    <a:bodyPr/>
                    <a:lstStyle/>
                    <a:p>
                      <a:pPr>
                        <a:lnSpc>
                          <a:spcPct val="100000"/>
                        </a:lnSpc>
                      </a:pPr>
                      <a:r>
                        <a:rPr lang="pl-PL" sz="1600" b="0" i="1" strike="noStrike" spc="-1">
                          <a:solidFill>
                            <a:srgbClr val="005DB5"/>
                          </a:solidFill>
                          <a:latin typeface="Arial"/>
                        </a:rPr>
                        <a:t>Rozmiar udostępnionych on-line informacji sektora publicznego</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TB</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0,9</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0,11</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389690">
                <a:tc>
                  <a:txBody>
                    <a:bodyPr/>
                    <a:lstStyle/>
                    <a:p>
                      <a:pPr>
                        <a:lnSpc>
                          <a:spcPct val="100000"/>
                        </a:lnSpc>
                      </a:pPr>
                      <a:r>
                        <a:rPr lang="pl-PL" sz="1600" b="0" i="1" strike="noStrike" spc="-1">
                          <a:solidFill>
                            <a:srgbClr val="005DB5"/>
                          </a:solidFill>
                          <a:latin typeface="Arial"/>
                        </a:rPr>
                        <a:t>Liczba wygenerowanych kluczy API</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Szt.</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500</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512</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990206">
                <a:tc>
                  <a:txBody>
                    <a:bodyPr/>
                    <a:lstStyle/>
                    <a:p>
                      <a:pPr>
                        <a:lnSpc>
                          <a:spcPct val="100000"/>
                        </a:lnSpc>
                      </a:pPr>
                      <a:r>
                        <a:rPr lang="pl-PL" sz="1600" b="0" i="1" strike="noStrike" spc="-1">
                          <a:solidFill>
                            <a:srgbClr val="005DB5"/>
                          </a:solidFill>
                          <a:latin typeface="Arial"/>
                        </a:rPr>
                        <a:t>Liczba dokumentów zawierających informacje sektora publicznego udostępnionych</a:t>
                      </a:r>
                    </a:p>
                    <a:p>
                      <a:pPr>
                        <a:lnSpc>
                          <a:spcPct val="100000"/>
                        </a:lnSpc>
                      </a:pPr>
                      <a:r>
                        <a:rPr lang="pl-PL" sz="1600" b="0" i="1" strike="noStrike" spc="-1">
                          <a:solidFill>
                            <a:srgbClr val="005DB5"/>
                          </a:solidFill>
                          <a:latin typeface="Arial"/>
                        </a:rPr>
                        <a:t>on-line na otwartych licencjach</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Szt.</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25000</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dirty="0">
                          <a:solidFill>
                            <a:srgbClr val="005DB5"/>
                          </a:solidFill>
                          <a:latin typeface="Arial"/>
                        </a:rPr>
                        <a:t>51196</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r>
              <a:tr h="568554">
                <a:tc>
                  <a:txBody>
                    <a:bodyPr/>
                    <a:lstStyle/>
                    <a:p>
                      <a:pPr>
                        <a:lnSpc>
                          <a:spcPct val="100000"/>
                        </a:lnSpc>
                      </a:pPr>
                      <a:r>
                        <a:rPr lang="pl-PL" sz="1600" b="0" i="1" strike="noStrike" spc="-1">
                          <a:solidFill>
                            <a:srgbClr val="005DB5"/>
                          </a:solidFill>
                          <a:latin typeface="Arial"/>
                        </a:rPr>
                        <a:t>Liczba książek udostępnionych w nowych formatach</a:t>
                      </a:r>
                    </a:p>
                  </a:txBody>
                  <a:tcPr marL="45720" marR="45720">
                    <a:lnL w="12240">
                      <a:solidFill>
                        <a:srgbClr val="002060"/>
                      </a:solidFill>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Szt.</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540</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dirty="0">
                          <a:solidFill>
                            <a:srgbClr val="005DB5"/>
                          </a:solidFill>
                          <a:latin typeface="Arial"/>
                        </a:rPr>
                        <a:t>576</a:t>
                      </a:r>
                    </a:p>
                  </a:txBody>
                  <a:tcPr marL="45720" marR="45720">
                    <a:lnL w="12240" cap="flat" cmpd="sng" algn="ctr">
                      <a:solidFill>
                        <a:srgbClr val="002060"/>
                      </a:solidFill>
                      <a:prstDash val="solid"/>
                      <a:round/>
                      <a:headEnd type="none" w="med" len="med"/>
                      <a:tailEnd type="none" w="med" len="med"/>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r>
              <a:tr h="990206">
                <a:tc>
                  <a:txBody>
                    <a:bodyPr/>
                    <a:lstStyle/>
                    <a:p>
                      <a:pPr>
                        <a:lnSpc>
                          <a:spcPct val="100000"/>
                        </a:lnSpc>
                      </a:pPr>
                      <a:r>
                        <a:rPr lang="pl-PL" sz="1600" b="0" i="1" strike="noStrike" spc="-1" dirty="0">
                          <a:solidFill>
                            <a:srgbClr val="005DB5"/>
                          </a:solidFill>
                          <a:latin typeface="Arial"/>
                        </a:rPr>
                        <a:t>Liczba przeprowadzonych szkoleń</a:t>
                      </a:r>
                    </a:p>
                  </a:txBody>
                  <a:tcPr marL="45720" marR="45720">
                    <a:lnL w="12240">
                      <a:solidFill>
                        <a:srgbClr val="002060"/>
                      </a:solidFill>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Szt.</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18</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dirty="0">
                          <a:solidFill>
                            <a:srgbClr val="005DB5"/>
                          </a:solidFill>
                          <a:latin typeface="Arial"/>
                        </a:rPr>
                        <a:t>23</a:t>
                      </a:r>
                    </a:p>
                  </a:txBody>
                  <a:tcPr marL="45720" marR="45720">
                    <a:lnL w="12240" cap="flat" cmpd="sng" algn="ctr">
                      <a:solidFill>
                        <a:srgbClr val="002060"/>
                      </a:solidFill>
                      <a:prstDash val="solid"/>
                      <a:round/>
                      <a:headEnd type="none" w="med" len="med"/>
                      <a:tailEnd type="none" w="med" len="med"/>
                    </a:lnL>
                    <a:lnR w="12240">
                      <a:solidFill>
                        <a:srgbClr val="002060"/>
                      </a:solidFill>
                    </a:lnR>
                    <a:lnT w="12240">
                      <a:solidFill>
                        <a:srgbClr val="002060"/>
                      </a:solidFill>
                    </a:lnT>
                    <a:lnB w="12240">
                      <a:solidFill>
                        <a:srgbClr val="002060"/>
                      </a:solidFill>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100"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101" name="CustomShape 2"/>
          <p:cNvSpPr/>
          <p:nvPr/>
        </p:nvSpPr>
        <p:spPr>
          <a:xfrm>
            <a:off x="1775520" y="1484640"/>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spcAft>
                <a:spcPts val="1199"/>
              </a:spcAft>
              <a:tabLst>
                <a:tab pos="0" algn="l"/>
              </a:tabLst>
            </a:pPr>
            <a:r>
              <a:rPr lang="pl-PL" sz="4000" b="1" strike="noStrike" spc="-1">
                <a:solidFill>
                  <a:srgbClr val="002060"/>
                </a:solidFill>
                <a:latin typeface="Arial"/>
                <a:ea typeface="DejaVu Sans"/>
              </a:rPr>
              <a:t>KORZYŚCI Z PROJEKTU</a:t>
            </a:r>
            <a:endParaRPr lang="pl-PL" sz="4000" b="0" strike="noStrike" spc="-1">
              <a:latin typeface="Arial"/>
            </a:endParaRPr>
          </a:p>
        </p:txBody>
      </p:sp>
      <p:graphicFrame>
        <p:nvGraphicFramePr>
          <p:cNvPr id="102" name="Table 3"/>
          <p:cNvGraphicFramePr/>
          <p:nvPr>
            <p:extLst>
              <p:ext uri="{D42A27DB-BD31-4B8C-83A1-F6EECF244321}">
                <p14:modId xmlns:p14="http://schemas.microsoft.com/office/powerpoint/2010/main" val="2603768670"/>
              </p:ext>
            </p:extLst>
          </p:nvPr>
        </p:nvGraphicFramePr>
        <p:xfrm>
          <a:off x="695520" y="2347560"/>
          <a:ext cx="10825920" cy="4136092"/>
        </p:xfrm>
        <a:graphic>
          <a:graphicData uri="http://schemas.openxmlformats.org/drawingml/2006/table">
            <a:tbl>
              <a:tblPr/>
              <a:tblGrid>
                <a:gridCol w="5436720"/>
                <a:gridCol w="5389200"/>
              </a:tblGrid>
              <a:tr h="315000">
                <a:tc>
                  <a:txBody>
                    <a:bodyPr/>
                    <a:lstStyle/>
                    <a:p>
                      <a:pPr algn="ctr">
                        <a:lnSpc>
                          <a:spcPct val="107000"/>
                        </a:lnSpc>
                      </a:pPr>
                      <a:r>
                        <a:rPr lang="pl-PL" sz="1400" b="1" strike="noStrike" spc="-1" dirty="0">
                          <a:solidFill>
                            <a:srgbClr val="FFFFFF"/>
                          </a:solidFill>
                          <a:latin typeface="Arial"/>
                        </a:rPr>
                        <a:t>Nazwa</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2060"/>
                      </a:solidFill>
                    </a:lnT>
                    <a:lnB w="12240">
                      <a:solidFill>
                        <a:srgbClr val="002060"/>
                      </a:solidFill>
                    </a:lnB>
                    <a:solidFill>
                      <a:srgbClr val="0071E2"/>
                    </a:solidFill>
                  </a:tcPr>
                </a:tc>
                <a:tc>
                  <a:txBody>
                    <a:bodyPr/>
                    <a:lstStyle/>
                    <a:p>
                      <a:pPr algn="ctr">
                        <a:lnSpc>
                          <a:spcPct val="107000"/>
                        </a:lnSpc>
                      </a:pPr>
                      <a:r>
                        <a:rPr lang="pl-PL" sz="1400" b="1" strike="noStrike" spc="-1">
                          <a:solidFill>
                            <a:srgbClr val="FFFFFF"/>
                          </a:solidFill>
                          <a:latin typeface="Arial"/>
                        </a:rPr>
                        <a:t>Opis</a:t>
                      </a:r>
                      <a:endParaRPr lang="pl-PL" sz="1400" b="0" strike="noStrike" spc="-1">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r>
              <a:tr h="1159200">
                <a:tc>
                  <a:txBody>
                    <a:bodyPr/>
                    <a:lstStyle/>
                    <a:p>
                      <a:pPr>
                        <a:lnSpc>
                          <a:spcPct val="107000"/>
                        </a:lnSpc>
                      </a:pPr>
                      <a:r>
                        <a:rPr lang="pl-PL" sz="1400" b="0" i="1" strike="noStrike" spc="-1" dirty="0">
                          <a:solidFill>
                            <a:srgbClr val="005DB5"/>
                          </a:solidFill>
                          <a:latin typeface="Arial"/>
                          <a:ea typeface="Calibri"/>
                        </a:rPr>
                        <a:t>Nowa wersja aplikacji do wprowadzania i zarządzania danymi </a:t>
                      </a:r>
                      <a:r>
                        <a:rPr lang="pl-PL" sz="1400" b="0" i="1" strike="noStrike" spc="-1" dirty="0" smtClean="0">
                          <a:solidFill>
                            <a:srgbClr val="005DB5"/>
                          </a:solidFill>
                          <a:latin typeface="Arial"/>
                          <a:ea typeface="Calibri"/>
                        </a:rPr>
                        <a:t>                 w </a:t>
                      </a:r>
                      <a:r>
                        <a:rPr lang="pl-PL" sz="1400" b="0" i="1" strike="noStrike" spc="-1" dirty="0">
                          <a:solidFill>
                            <a:srgbClr val="005DB5"/>
                          </a:solidFill>
                          <a:latin typeface="Arial"/>
                          <a:ea typeface="Calibri"/>
                        </a:rPr>
                        <a:t>Bibliotece Nauki, dostępna dla zalogowanych przedstawicieli redakcji i wydawców (uzupełnianie wizytówek czasopism, wprowadzanie danych i pełnych tekstów publikacji ręcznie, półautomatycznie lub przez importy)</a:t>
                      </a:r>
                      <a:endParaRPr lang="pl-PL" sz="1400" b="0" i="1" strike="noStrike" spc="-1" dirty="0">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7000"/>
                        </a:lnSpc>
                      </a:pPr>
                      <a:r>
                        <a:rPr lang="pl-PL" sz="1400" b="0" i="1" strike="noStrike" spc="-1" dirty="0">
                          <a:solidFill>
                            <a:srgbClr val="005DB5"/>
                          </a:solidFill>
                          <a:latin typeface="Arial"/>
                          <a:ea typeface="Noto Sans CJK SC"/>
                        </a:rPr>
                        <a:t>zaspokajanie potrzeb redakcji czasopism dążących do jak najszerzej i otwartej dostępności zawartości czasopism, </a:t>
                      </a:r>
                      <a:r>
                        <a:rPr lang="pl-PL" sz="1400" b="0" i="1" strike="noStrike" spc="-1" dirty="0">
                          <a:solidFill>
                            <a:srgbClr val="005DB5"/>
                          </a:solidFill>
                          <a:latin typeface="Arial"/>
                          <a:ea typeface="Calibri"/>
                        </a:rPr>
                        <a:t>zwiększenia widoczności udostępnianego dorobku naukowego </a:t>
                      </a:r>
                      <a:r>
                        <a:rPr lang="pl-PL" sz="1400" b="0" i="1" strike="noStrike" spc="-1" dirty="0" smtClean="0">
                          <a:solidFill>
                            <a:srgbClr val="005DB5"/>
                          </a:solidFill>
                          <a:latin typeface="Arial"/>
                          <a:ea typeface="Calibri"/>
                        </a:rPr>
                        <a:t>              na </a:t>
                      </a:r>
                      <a:r>
                        <a:rPr lang="pl-PL" sz="1400" b="0" i="1" strike="noStrike" spc="-1" dirty="0">
                          <a:solidFill>
                            <a:srgbClr val="005DB5"/>
                          </a:solidFill>
                          <a:latin typeface="Arial"/>
                          <a:ea typeface="Calibri"/>
                        </a:rPr>
                        <a:t>arenie międzynarodowej, ułatwienia jego weryfikacji oraz zwiększenie </a:t>
                      </a:r>
                      <a:r>
                        <a:rPr lang="pl-PL" sz="1400" b="0" i="1" strike="noStrike" spc="-1" dirty="0" err="1">
                          <a:solidFill>
                            <a:srgbClr val="005DB5"/>
                          </a:solidFill>
                          <a:latin typeface="Arial"/>
                          <a:ea typeface="Calibri"/>
                        </a:rPr>
                        <a:t>cytowalności</a:t>
                      </a:r>
                      <a:endParaRPr lang="pl-PL" sz="1400" b="0" i="1" strike="noStrike" spc="-1" dirty="0">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945720">
                <a:tc>
                  <a:txBody>
                    <a:bodyPr/>
                    <a:lstStyle/>
                    <a:p>
                      <a:pPr>
                        <a:lnSpc>
                          <a:spcPct val="100000"/>
                        </a:lnSpc>
                      </a:pPr>
                      <a:r>
                        <a:rPr lang="pl-PL" sz="1400" b="0" i="1" strike="noStrike" spc="-1">
                          <a:solidFill>
                            <a:srgbClr val="005DB5"/>
                          </a:solidFill>
                          <a:latin typeface="Arial"/>
                        </a:rPr>
                        <a:t>Nowa wersja publicznego serwisu Biblioteki Nauki udostępniającego dane do przeglądania i pobierania</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7000"/>
                        </a:lnSpc>
                      </a:pPr>
                      <a:r>
                        <a:rPr lang="pl-PL" sz="1400" b="0" i="1" strike="noStrike" spc="-1">
                          <a:solidFill>
                            <a:srgbClr val="005DB5"/>
                          </a:solidFill>
                          <a:latin typeface="Arial"/>
                          <a:ea typeface="Calibri"/>
                        </a:rPr>
                        <a:t>zaspokajanie potrzeb informacyjnych w obszarze nauki wśród naukowców, ale też pozostałych obywateli, przedsiębiorców i przedstawicieli administracji publicznej korzystających z informacji naukowej w swoich aktywnościach</a:t>
                      </a:r>
                      <a:endParaRPr lang="pl-PL" sz="1400" b="0" i="1" strike="noStrike" spc="-1">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1595520">
                <a:tc>
                  <a:txBody>
                    <a:bodyPr/>
                    <a:lstStyle/>
                    <a:p>
                      <a:pPr>
                        <a:lnSpc>
                          <a:spcPct val="107000"/>
                        </a:lnSpc>
                      </a:pPr>
                      <a:r>
                        <a:rPr lang="pl-PL" sz="1400" b="0" i="1" strike="noStrike" spc="-1" dirty="0">
                          <a:solidFill>
                            <a:srgbClr val="005DB5"/>
                          </a:solidFill>
                          <a:latin typeface="Arial"/>
                          <a:ea typeface="Calibri"/>
                        </a:rPr>
                        <a:t>Udostępnianie zasobów w oparciu o standardowe protokoły </a:t>
                      </a:r>
                      <a:r>
                        <a:rPr lang="pl-PL" sz="1400" b="0" i="1" strike="noStrike" spc="-1" dirty="0" smtClean="0">
                          <a:solidFill>
                            <a:srgbClr val="005DB5"/>
                          </a:solidFill>
                          <a:latin typeface="Arial"/>
                          <a:ea typeface="Calibri"/>
                        </a:rPr>
                        <a:t>                       i </a:t>
                      </a:r>
                      <a:r>
                        <a:rPr lang="pl-PL" sz="1400" b="0" i="1" strike="noStrike" spc="-1" dirty="0">
                          <a:solidFill>
                            <a:srgbClr val="005DB5"/>
                          </a:solidFill>
                          <a:latin typeface="Arial"/>
                          <a:ea typeface="Calibri"/>
                        </a:rPr>
                        <a:t>formaty oraz utrzymywanie otwartego API</a:t>
                      </a:r>
                      <a:endParaRPr lang="pl-PL" sz="1400" b="0" i="1" strike="noStrike" spc="-1" dirty="0">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400" b="0" i="1" strike="noStrike" spc="-1">
                          <a:solidFill>
                            <a:srgbClr val="005DB5"/>
                          </a:solidFill>
                          <a:latin typeface="Arial"/>
                        </a:rPr>
                        <a:t>ułatwienie zaspokajania potrzeb administracji publicznej i instytucji naukowych w zakresie planowania i rozliczania polityk ewaluacji dorobku naukowego, a także potrzeb w zakresie automatycznego, maszynowego analizowania tekstów naukowcom, przedsiębiorcom, obywatelom i administracji</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103"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104" name="CustomShape 2"/>
          <p:cNvSpPr/>
          <p:nvPr/>
        </p:nvSpPr>
        <p:spPr>
          <a:xfrm>
            <a:off x="1674936" y="1310904"/>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0500" lnSpcReduction="10000"/>
          </a:bodyPr>
          <a:lstStyle/>
          <a:p>
            <a:pPr algn="ctr">
              <a:lnSpc>
                <a:spcPct val="100000"/>
              </a:lnSpc>
              <a:spcBef>
                <a:spcPts val="799"/>
              </a:spcBef>
              <a:spcAft>
                <a:spcPts val="1199"/>
              </a:spcAft>
              <a:tabLst>
                <a:tab pos="0" algn="l"/>
              </a:tabLst>
            </a:pPr>
            <a:r>
              <a:rPr lang="pl-PL" sz="4000" b="1" strike="noStrike" spc="-1" dirty="0">
                <a:solidFill>
                  <a:srgbClr val="002060"/>
                </a:solidFill>
                <a:latin typeface="Arial"/>
                <a:ea typeface="DejaVu Sans"/>
              </a:rPr>
              <a:t>BEZPIECZEŃSTWO SYSTEMU I DANYCH</a:t>
            </a:r>
            <a:endParaRPr lang="pl-PL" sz="4000" b="0" strike="noStrike" spc="-1" dirty="0">
              <a:latin typeface="Arial"/>
            </a:endParaRPr>
          </a:p>
        </p:txBody>
      </p:sp>
      <p:graphicFrame>
        <p:nvGraphicFramePr>
          <p:cNvPr id="105" name="Table 3"/>
          <p:cNvGraphicFramePr/>
          <p:nvPr/>
        </p:nvGraphicFramePr>
        <p:xfrm>
          <a:off x="695520" y="2360160"/>
          <a:ext cx="10801080" cy="3283320"/>
        </p:xfrm>
        <a:graphic>
          <a:graphicData uri="http://schemas.openxmlformats.org/drawingml/2006/table">
            <a:tbl>
              <a:tblPr/>
              <a:tblGrid>
                <a:gridCol w="3494160"/>
                <a:gridCol w="7306920"/>
              </a:tblGrid>
              <a:tr h="326520">
                <a:tc>
                  <a:txBody>
                    <a:bodyPr/>
                    <a:lstStyle/>
                    <a:p>
                      <a:pPr algn="ctr">
                        <a:lnSpc>
                          <a:spcPct val="100000"/>
                        </a:lnSpc>
                      </a:pPr>
                      <a:r>
                        <a:rPr lang="pl-PL" sz="1600" b="0" strike="noStrike" spc="-1">
                          <a:solidFill>
                            <a:srgbClr val="FFFFFF"/>
                          </a:solidFill>
                          <a:latin typeface="Arial"/>
                        </a:rPr>
                        <a:t>Nazwa produktu</a:t>
                      </a:r>
                      <a:endParaRPr lang="pl-PL" sz="1600" b="0" strike="noStrike" spc="-1">
                        <a:latin typeface="Arial"/>
                      </a:endParaRPr>
                    </a:p>
                  </a:txBody>
                  <a:tcPr marL="45720" marR="45720">
                    <a:lnL w="12240">
                      <a:solidFill>
                        <a:srgbClr val="000000"/>
                      </a:solidFill>
                    </a:lnL>
                    <a:lnR w="12240">
                      <a:solidFill>
                        <a:srgbClr val="000000"/>
                      </a:solidFill>
                    </a:lnR>
                    <a:lnT w="12240">
                      <a:solidFill>
                        <a:srgbClr val="000000"/>
                      </a:solidFill>
                    </a:lnT>
                    <a:lnB w="12240">
                      <a:solidFill>
                        <a:srgbClr val="000000"/>
                      </a:solidFill>
                    </a:lnB>
                    <a:solidFill>
                      <a:srgbClr val="0071E2"/>
                    </a:solidFill>
                  </a:tcPr>
                </a:tc>
                <a:tc>
                  <a:txBody>
                    <a:bodyPr/>
                    <a:lstStyle/>
                    <a:p>
                      <a:pPr algn="ctr">
                        <a:lnSpc>
                          <a:spcPct val="100000"/>
                        </a:lnSpc>
                      </a:pPr>
                      <a:r>
                        <a:rPr lang="pl-PL" sz="1600" b="0" strike="noStrike" spc="-1" dirty="0">
                          <a:solidFill>
                            <a:srgbClr val="FFFFFF"/>
                          </a:solidFill>
                          <a:latin typeface="Arial"/>
                        </a:rPr>
                        <a:t>Poziom bezpieczeństwa</a:t>
                      </a:r>
                      <a:endParaRPr lang="pl-PL" sz="1600" b="0" strike="noStrike" spc="-1" dirty="0">
                        <a:latin typeface="Arial"/>
                      </a:endParaRPr>
                    </a:p>
                  </a:txBody>
                  <a:tcPr marL="45720" marR="45720">
                    <a:lnL w="12240">
                      <a:solidFill>
                        <a:srgbClr val="000000"/>
                      </a:solidFill>
                    </a:lnL>
                    <a:lnR w="12240">
                      <a:solidFill>
                        <a:srgbClr val="000000"/>
                      </a:solidFill>
                    </a:lnR>
                    <a:lnT w="12240">
                      <a:solidFill>
                        <a:srgbClr val="000000"/>
                      </a:solidFill>
                    </a:lnT>
                    <a:lnB w="12240">
                      <a:solidFill>
                        <a:srgbClr val="000000"/>
                      </a:solidFill>
                    </a:lnB>
                    <a:solidFill>
                      <a:srgbClr val="0071E2"/>
                    </a:solidFill>
                  </a:tcPr>
                </a:tc>
              </a:tr>
              <a:tr h="2948040">
                <a:tc>
                  <a:txBody>
                    <a:bodyPr/>
                    <a:lstStyle/>
                    <a:p>
                      <a:pPr>
                        <a:lnSpc>
                          <a:spcPct val="107000"/>
                        </a:lnSpc>
                        <a:tabLst>
                          <a:tab pos="0" algn="l"/>
                        </a:tabLst>
                      </a:pPr>
                      <a:r>
                        <a:rPr lang="pl-PL" sz="1200" b="0" i="1" strike="noStrike" spc="-1">
                          <a:solidFill>
                            <a:srgbClr val="0070C0"/>
                          </a:solidFill>
                          <a:latin typeface="Arial"/>
                        </a:rPr>
                        <a:t>Biblioteka Nauki (udostępnienie 95883 artykułów naukowych, w tym 51196 na licencjach CC oraz 576 książek, 2 baz danych oraz 3 API)</a:t>
                      </a:r>
                      <a:endParaRPr lang="pl-PL" sz="1200" b="0" strike="noStrike" spc="-1">
                        <a:latin typeface="Arial"/>
                      </a:endParaRPr>
                    </a:p>
                  </a:txBody>
                  <a:tcPr marL="45720" marR="45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pl-PL" sz="1200" b="0" i="1" strike="noStrike" spc="-1" dirty="0">
                          <a:solidFill>
                            <a:srgbClr val="0070C0"/>
                          </a:solidFill>
                          <a:latin typeface="Arial"/>
                        </a:rPr>
                        <a:t>System został uruchomiony w podsieci i zabezpieczony odpowiednimi regułami zapory ogniowej, które ograniczają dostęp do usług na serwerze, które potencjalnie mogą stać się furtką w razie ataku. System został zbudowany i przetestowany pod kątem zapewnienia integralności danych oraz ochrony danych użytkowników. Został zapewniony odpowiedni poziom zabezpieczenia systemu przed ingerencją. Część danych (np. adresy email użytkowników czy też zaszyfrowane hasła) podlega szczególnej ochronie - dane użytkowników są dostępne jedynie dla osób z odpowiednimi uprawnieniami, a użytkownicy spoza danej redakcji lub wydawnictwa nie mają dostępu do danych, statystyk, ani logów dotyczących pozostałych zasobów systemu. </a:t>
                      </a:r>
                      <a:endParaRPr lang="pl-PL" sz="1200" b="0" strike="noStrike" spc="-1" dirty="0">
                        <a:latin typeface="Arial"/>
                      </a:endParaRPr>
                    </a:p>
                    <a:p>
                      <a:pPr>
                        <a:lnSpc>
                          <a:spcPct val="100000"/>
                        </a:lnSpc>
                      </a:pPr>
                      <a:r>
                        <a:rPr lang="pl-PL" sz="1200" b="0" i="1" strike="noStrike" spc="-1" dirty="0">
                          <a:solidFill>
                            <a:srgbClr val="0070C0"/>
                          </a:solidFill>
                          <a:latin typeface="Arial"/>
                        </a:rPr>
                        <a:t>Aplikacja jest dostępna tylko z użyciem bezpiecznych połączeń sieciowych (SSL). System jest dodatkowo zabezpieczony poprzez przyłączenie do systemów monitorowania ruchu sieciowego oraz aktywności aplikacji, co pozwala na wczesne wykrywanie ewentualnych anomalii w jej zachowaniu. Baza danych aplikacji utrzymywana jest z użyciem infrastruktury ICM UW pozwalającej na zabezpieczenie systemu nie tylko przed atakiem, ale również przed skutkami potencjalnych awarii sprzętowych.</a:t>
                      </a:r>
                      <a:endParaRPr lang="pl-PL" sz="1200" b="0" strike="noStrike" spc="-1" dirty="0">
                        <a:latin typeface="Arial"/>
                      </a:endParaRPr>
                    </a:p>
                  </a:txBody>
                  <a:tcPr marL="45720" marR="4572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106"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107" name="CustomShape 2"/>
          <p:cNvSpPr/>
          <p:nvPr/>
        </p:nvSpPr>
        <p:spPr>
          <a:xfrm>
            <a:off x="1748088" y="1274328"/>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a:solidFill>
                  <a:srgbClr val="002060"/>
                </a:solidFill>
                <a:latin typeface="Arial"/>
                <a:ea typeface="DejaVu Sans"/>
              </a:rPr>
              <a:t>TRWAŁOŚĆ PROJEKTU</a:t>
            </a:r>
            <a:endParaRPr lang="pl-PL" sz="4000" b="0" strike="noStrike" spc="-1">
              <a:latin typeface="Arial"/>
            </a:endParaRPr>
          </a:p>
        </p:txBody>
      </p:sp>
      <p:sp>
        <p:nvSpPr>
          <p:cNvPr id="108" name="CustomShape 3"/>
          <p:cNvSpPr/>
          <p:nvPr/>
        </p:nvSpPr>
        <p:spPr>
          <a:xfrm>
            <a:off x="683280" y="2022768"/>
            <a:ext cx="11111040" cy="1393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70000" indent="-267840">
              <a:lnSpc>
                <a:spcPct val="100000"/>
              </a:lnSpc>
              <a:spcBef>
                <a:spcPts val="799"/>
              </a:spcBef>
              <a:buClr>
                <a:srgbClr val="002060"/>
              </a:buClr>
              <a:buFont typeface="Wingdings" charset="2"/>
              <a:buChar char=""/>
            </a:pPr>
            <a:r>
              <a:rPr lang="pl-PL" sz="1400" b="0" strike="noStrike" spc="-1" dirty="0">
                <a:solidFill>
                  <a:srgbClr val="002060"/>
                </a:solidFill>
                <a:latin typeface="Arial"/>
                <a:ea typeface="DejaVu Sans"/>
              </a:rPr>
              <a:t>Okres trwałości: 5 lat</a:t>
            </a:r>
            <a:endParaRPr lang="pl-PL" sz="1400" b="0" strike="noStrike" spc="-1" dirty="0">
              <a:latin typeface="Arial"/>
            </a:endParaRPr>
          </a:p>
          <a:p>
            <a:pPr>
              <a:lnSpc>
                <a:spcPct val="100000"/>
              </a:lnSpc>
              <a:spcBef>
                <a:spcPts val="799"/>
              </a:spcBef>
            </a:pPr>
            <a:endParaRPr lang="pl-PL" sz="800" b="0" strike="noStrike" spc="-1" dirty="0">
              <a:latin typeface="Arial"/>
            </a:endParaRPr>
          </a:p>
          <a:p>
            <a:pPr marL="270000" indent="-267840">
              <a:lnSpc>
                <a:spcPct val="100000"/>
              </a:lnSpc>
              <a:spcBef>
                <a:spcPts val="799"/>
              </a:spcBef>
              <a:buClr>
                <a:srgbClr val="002060"/>
              </a:buClr>
              <a:buFont typeface="Wingdings" charset="2"/>
              <a:buChar char=""/>
            </a:pPr>
            <a:r>
              <a:rPr lang="pl-PL" sz="1400" b="0" strike="noStrike" spc="-1" dirty="0">
                <a:solidFill>
                  <a:srgbClr val="002060"/>
                </a:solidFill>
                <a:latin typeface="Arial"/>
                <a:ea typeface="DejaVu Sans"/>
              </a:rPr>
              <a:t>Źródło finansowania utrzymania produktów projektu: środki własne Beneficjenta</a:t>
            </a:r>
            <a:endParaRPr lang="pl-PL" sz="1400" b="0" strike="noStrike" spc="-1" dirty="0">
              <a:latin typeface="Arial"/>
            </a:endParaRPr>
          </a:p>
          <a:p>
            <a:pPr>
              <a:lnSpc>
                <a:spcPct val="100000"/>
              </a:lnSpc>
              <a:spcBef>
                <a:spcPts val="799"/>
              </a:spcBef>
            </a:pPr>
            <a:endParaRPr lang="pl-PL" sz="800" b="0" strike="noStrike" spc="-1" dirty="0">
              <a:latin typeface="Arial"/>
            </a:endParaRPr>
          </a:p>
          <a:p>
            <a:pPr marL="270000" indent="-267840">
              <a:lnSpc>
                <a:spcPct val="100000"/>
              </a:lnSpc>
              <a:spcBef>
                <a:spcPts val="799"/>
              </a:spcBef>
              <a:buClr>
                <a:srgbClr val="002060"/>
              </a:buClr>
              <a:buFont typeface="Wingdings" charset="2"/>
              <a:buChar char=""/>
            </a:pPr>
            <a:r>
              <a:rPr lang="pl-PL" sz="1400" b="0" strike="noStrike" spc="-1" dirty="0">
                <a:solidFill>
                  <a:srgbClr val="002060"/>
                </a:solidFill>
                <a:latin typeface="Arial"/>
                <a:ea typeface="DejaVu Sans"/>
              </a:rPr>
              <a:t>Najważniejsze ryzyka:</a:t>
            </a:r>
            <a:endParaRPr lang="pl-PL" sz="1400" b="0" strike="noStrike" spc="-1" dirty="0">
              <a:latin typeface="Arial"/>
            </a:endParaRPr>
          </a:p>
        </p:txBody>
      </p:sp>
      <p:graphicFrame>
        <p:nvGraphicFramePr>
          <p:cNvPr id="109" name="Table 4"/>
          <p:cNvGraphicFramePr/>
          <p:nvPr>
            <p:extLst>
              <p:ext uri="{D42A27DB-BD31-4B8C-83A1-F6EECF244321}">
                <p14:modId xmlns:p14="http://schemas.microsoft.com/office/powerpoint/2010/main" val="2140593235"/>
              </p:ext>
            </p:extLst>
          </p:nvPr>
        </p:nvGraphicFramePr>
        <p:xfrm>
          <a:off x="683280" y="3711384"/>
          <a:ext cx="10728720" cy="2716848"/>
        </p:xfrm>
        <a:graphic>
          <a:graphicData uri="http://schemas.openxmlformats.org/drawingml/2006/table">
            <a:tbl>
              <a:tblPr/>
              <a:tblGrid>
                <a:gridCol w="3574080"/>
                <a:gridCol w="1854000"/>
                <a:gridCol w="2688480"/>
                <a:gridCol w="2612160"/>
              </a:tblGrid>
              <a:tr h="613728">
                <a:tc>
                  <a:txBody>
                    <a:bodyPr/>
                    <a:lstStyle/>
                    <a:p>
                      <a:pPr algn="ctr">
                        <a:lnSpc>
                          <a:spcPct val="100000"/>
                        </a:lnSpc>
                      </a:pPr>
                      <a:r>
                        <a:rPr lang="pl-PL" sz="1600" b="0" strike="noStrike" spc="-1" dirty="0">
                          <a:solidFill>
                            <a:srgbClr val="FFFFFF"/>
                          </a:solidFill>
                          <a:latin typeface="Arial"/>
                        </a:rPr>
                        <a:t>Nazwa ryzyka</a:t>
                      </a:r>
                      <a:endParaRPr lang="pl-PL" sz="1600" b="0" strike="noStrike" spc="-1" dirty="0">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0071E2"/>
                    </a:solidFill>
                  </a:tcPr>
                </a:tc>
                <a:tc>
                  <a:txBody>
                    <a:bodyPr/>
                    <a:lstStyle/>
                    <a:p>
                      <a:pPr algn="ctr">
                        <a:lnSpc>
                          <a:spcPct val="100000"/>
                        </a:lnSpc>
                      </a:pPr>
                      <a:r>
                        <a:rPr lang="pl-PL" sz="1600" b="0" strike="noStrike" spc="-1">
                          <a:solidFill>
                            <a:srgbClr val="FFFFFF"/>
                          </a:solidFill>
                          <a:latin typeface="Arial"/>
                        </a:rPr>
                        <a:t>Siła oddziaływania </a:t>
                      </a:r>
                      <a:endParaRPr lang="pl-PL" sz="16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0071E2"/>
                    </a:solidFill>
                  </a:tcPr>
                </a:tc>
                <a:tc>
                  <a:txBody>
                    <a:bodyPr/>
                    <a:lstStyle/>
                    <a:p>
                      <a:pPr algn="ctr">
                        <a:lnSpc>
                          <a:spcPct val="100000"/>
                        </a:lnSpc>
                      </a:pPr>
                      <a:r>
                        <a:rPr lang="pl-PL" sz="1600" b="0" strike="noStrike" spc="-1" dirty="0">
                          <a:solidFill>
                            <a:srgbClr val="FFFFFF"/>
                          </a:solidFill>
                          <a:latin typeface="Arial"/>
                        </a:rPr>
                        <a:t>Prawdopodobieństwo wystąpienia ryzyka</a:t>
                      </a:r>
                      <a:endParaRPr lang="pl-PL" sz="1600" b="0" strike="noStrike" spc="-1" dirty="0">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0071E2"/>
                    </a:solidFill>
                  </a:tcPr>
                </a:tc>
                <a:tc>
                  <a:txBody>
                    <a:bodyPr/>
                    <a:lstStyle/>
                    <a:p>
                      <a:pPr algn="ctr">
                        <a:lnSpc>
                          <a:spcPct val="100000"/>
                        </a:lnSpc>
                      </a:pPr>
                      <a:r>
                        <a:rPr lang="pl-PL" sz="1600" b="0" strike="noStrike" spc="-1" dirty="0">
                          <a:solidFill>
                            <a:srgbClr val="FFFFFF"/>
                          </a:solidFill>
                          <a:latin typeface="Arial"/>
                        </a:rPr>
                        <a:t>Reakcja na ryzyko</a:t>
                      </a:r>
                      <a:endParaRPr lang="pl-PL" sz="1600" b="0" strike="noStrike" spc="-1" dirty="0">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0071E2"/>
                    </a:solidFill>
                  </a:tcPr>
                </a:tc>
              </a:tr>
              <a:tr h="821880">
                <a:tc>
                  <a:txBody>
                    <a:bodyPr/>
                    <a:lstStyle/>
                    <a:p>
                      <a:pPr>
                        <a:lnSpc>
                          <a:spcPct val="100000"/>
                        </a:lnSpc>
                      </a:pPr>
                      <a:r>
                        <a:rPr lang="pl-PL" sz="1200" b="0" i="1" strike="noStrike" spc="-1">
                          <a:solidFill>
                            <a:srgbClr val="0070C0"/>
                          </a:solidFill>
                          <a:latin typeface="Arial"/>
                        </a:rPr>
                        <a:t>Wypowiedzenie umów przez wydawców</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średnia</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znikome</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unikanie zagrożenia (działania informacyjne, negocjacje, pozyskiwanie kolejnych wydawców do współpracy)</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r>
              <a:tr h="639360">
                <a:tc>
                  <a:txBody>
                    <a:bodyPr/>
                    <a:lstStyle/>
                    <a:p>
                      <a:pPr>
                        <a:lnSpc>
                          <a:spcPct val="100000"/>
                        </a:lnSpc>
                      </a:pPr>
                      <a:r>
                        <a:rPr lang="pl-PL" sz="1200" b="0" i="1" strike="noStrike" spc="-1">
                          <a:solidFill>
                            <a:srgbClr val="0070C0"/>
                          </a:solidFill>
                          <a:latin typeface="Arial"/>
                        </a:rPr>
                        <a:t>Awaria systemu bezpieczeństwa danych</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średnia</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znikome</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70C0"/>
                          </a:solidFill>
                          <a:latin typeface="Arial"/>
                        </a:rPr>
                        <a:t>unikanie zagrożenia (stały monitoring systemu, regularne aktualizacje)</a:t>
                      </a:r>
                      <a:endParaRPr lang="pl-PL" sz="1200" b="0" strike="noStrike" spc="-1">
                        <a:latin typeface="Arial"/>
                      </a:endParaRP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r>
              <a:tr h="639360">
                <a:tc>
                  <a:txBody>
                    <a:bodyPr/>
                    <a:lstStyle/>
                    <a:p>
                      <a:pPr>
                        <a:lnSpc>
                          <a:spcPct val="100000"/>
                        </a:lnSpc>
                      </a:pPr>
                      <a:r>
                        <a:rPr lang="pl-PL" sz="1200" b="0" i="1" strike="noStrike" spc="-1">
                          <a:solidFill>
                            <a:srgbClr val="005DB5"/>
                          </a:solidFill>
                          <a:latin typeface="Arial"/>
                        </a:rPr>
                        <a:t>Brak zainteresowania ze strony wydawców nadawaniem otwartych licencji publikacjom naukowym udostępnianym na Platformie.</a:t>
                      </a: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5DB5"/>
                          </a:solidFill>
                          <a:latin typeface="Arial"/>
                        </a:rPr>
                        <a:t>średnia</a:t>
                      </a: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a:solidFill>
                            <a:srgbClr val="005DB5"/>
                          </a:solidFill>
                          <a:latin typeface="Arial"/>
                        </a:rPr>
                        <a:t>średnie</a:t>
                      </a: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c>
                  <a:txBody>
                    <a:bodyPr/>
                    <a:lstStyle/>
                    <a:p>
                      <a:pPr>
                        <a:lnSpc>
                          <a:spcPct val="100000"/>
                        </a:lnSpc>
                      </a:pPr>
                      <a:r>
                        <a:rPr lang="pl-PL" sz="1200" b="0" i="1" strike="noStrike" spc="-1" dirty="0">
                          <a:solidFill>
                            <a:srgbClr val="005DB5"/>
                          </a:solidFill>
                          <a:latin typeface="Arial"/>
                        </a:rPr>
                        <a:t>unikanie zagrożenia (działania edukacyjne i promocyjne)</a:t>
                      </a:r>
                    </a:p>
                  </a:txBody>
                  <a:tcPr>
                    <a:lnL w="12240">
                      <a:solidFill>
                        <a:srgbClr val="44546A"/>
                      </a:solidFill>
                    </a:lnL>
                    <a:lnR w="12240">
                      <a:solidFill>
                        <a:srgbClr val="44546A"/>
                      </a:solidFill>
                    </a:lnR>
                    <a:lnT w="12240">
                      <a:solidFill>
                        <a:srgbClr val="44546A"/>
                      </a:solidFill>
                    </a:lnT>
                    <a:lnB w="12240">
                      <a:solidFill>
                        <a:srgbClr val="44546A"/>
                      </a:solidFill>
                    </a:lnB>
                    <a:solidFill>
                      <a:srgbClr val="FFFFFF"/>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110" name="CustomShape 1"/>
          <p:cNvSpPr/>
          <p:nvPr/>
        </p:nvSpPr>
        <p:spPr>
          <a:xfrm>
            <a:off x="801720" y="2807280"/>
            <a:ext cx="803808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l-PL" sz="4800" b="1" strike="noStrike" spc="-1">
                <a:solidFill>
                  <a:srgbClr val="FFFFFF"/>
                </a:solidFill>
                <a:latin typeface="Arial"/>
                <a:ea typeface="DejaVu Sans"/>
              </a:rPr>
              <a:t>Dziękuję za uwagę</a:t>
            </a:r>
            <a:endParaRPr lang="pl-PL" sz="4800" b="0" strike="noStrike" spc="-1">
              <a:latin typeface="Arial"/>
            </a:endParaRPr>
          </a:p>
        </p:txBody>
      </p:sp>
      <p:sp>
        <p:nvSpPr>
          <p:cNvPr id="111" name="CustomShape 2"/>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0"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41" name="CustomShape 2"/>
          <p:cNvSpPr/>
          <p:nvPr/>
        </p:nvSpPr>
        <p:spPr>
          <a:xfrm>
            <a:off x="1881360" y="1358573"/>
            <a:ext cx="8427240" cy="1221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90000"/>
              </a:lnSpc>
              <a:spcBef>
                <a:spcPts val="1001"/>
              </a:spcBef>
              <a:spcAft>
                <a:spcPts val="1199"/>
              </a:spcAft>
              <a:tabLst>
                <a:tab pos="0" algn="l"/>
              </a:tabLst>
            </a:pPr>
            <a:r>
              <a:rPr lang="pl-PL" sz="3200" b="1" i="1" strike="noStrike" spc="-1" dirty="0">
                <a:solidFill>
                  <a:srgbClr val="002060"/>
                </a:solidFill>
                <a:latin typeface="Arial"/>
                <a:ea typeface="DejaVu Sans"/>
              </a:rPr>
              <a:t>Platforma Polskich Publikacji Naukowych</a:t>
            </a:r>
            <a:endParaRPr lang="pl-PL" sz="3200" b="0" strike="noStrike" spc="-1" dirty="0">
              <a:latin typeface="Arial"/>
            </a:endParaRPr>
          </a:p>
        </p:txBody>
      </p:sp>
      <p:sp>
        <p:nvSpPr>
          <p:cNvPr id="42" name="CustomShape 3"/>
          <p:cNvSpPr/>
          <p:nvPr/>
        </p:nvSpPr>
        <p:spPr>
          <a:xfrm>
            <a:off x="612000" y="1985040"/>
            <a:ext cx="10965960" cy="2965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70000" indent="-267840">
              <a:lnSpc>
                <a:spcPct val="100000"/>
              </a:lnSpc>
              <a:spcBef>
                <a:spcPts val="799"/>
              </a:spcBef>
              <a:buClr>
                <a:srgbClr val="002060"/>
              </a:buClr>
              <a:buFont typeface="Wingdings" charset="2"/>
              <a:buChar char=""/>
            </a:pPr>
            <a:r>
              <a:rPr lang="pl-PL" sz="1800" b="0" strike="noStrike" spc="-1" dirty="0">
                <a:solidFill>
                  <a:srgbClr val="002060"/>
                </a:solidFill>
                <a:latin typeface="Arial"/>
                <a:ea typeface="DejaVu Sans"/>
              </a:rPr>
              <a:t>Wnioskodawca: Minister Edukacji i Nauki</a:t>
            </a:r>
            <a:endParaRPr lang="pl-PL" sz="1800" b="0" strike="noStrike" spc="-1" dirty="0">
              <a:latin typeface="Arial"/>
            </a:endParaRPr>
          </a:p>
          <a:p>
            <a:pPr marL="270000" indent="-267840">
              <a:lnSpc>
                <a:spcPct val="100000"/>
              </a:lnSpc>
              <a:spcBef>
                <a:spcPts val="799"/>
              </a:spcBef>
              <a:buClr>
                <a:srgbClr val="002060"/>
              </a:buClr>
              <a:buFont typeface="Wingdings" charset="2"/>
              <a:buChar char=""/>
            </a:pPr>
            <a:r>
              <a:rPr lang="pl-PL" sz="1800" b="0" strike="noStrike" spc="-1" dirty="0">
                <a:solidFill>
                  <a:srgbClr val="002060"/>
                </a:solidFill>
                <a:latin typeface="Arial"/>
                <a:ea typeface="DejaVu Sans"/>
              </a:rPr>
              <a:t>Beneficjent: Uniwersytet Warszawski</a:t>
            </a:r>
            <a:endParaRPr lang="pl-PL" sz="1800" b="0" strike="noStrike" spc="-1" dirty="0">
              <a:latin typeface="Arial"/>
            </a:endParaRPr>
          </a:p>
          <a:p>
            <a:pPr marL="270000" indent="-267840">
              <a:lnSpc>
                <a:spcPct val="100000"/>
              </a:lnSpc>
              <a:spcBef>
                <a:spcPts val="799"/>
              </a:spcBef>
              <a:buClr>
                <a:srgbClr val="002060"/>
              </a:buClr>
              <a:buFont typeface="Wingdings" charset="2"/>
              <a:buChar char=""/>
            </a:pPr>
            <a:r>
              <a:rPr lang="pl-PL" sz="1800" b="0" strike="noStrike" spc="-1" dirty="0">
                <a:solidFill>
                  <a:srgbClr val="002060"/>
                </a:solidFill>
                <a:latin typeface="Arial"/>
                <a:ea typeface="DejaVu Sans"/>
              </a:rPr>
              <a:t>Partnerzy: Nie dotyczy</a:t>
            </a:r>
            <a:endParaRPr lang="pl-PL" sz="1800" b="0" strike="noStrike" spc="-1" dirty="0">
              <a:latin typeface="Arial"/>
            </a:endParaRPr>
          </a:p>
          <a:p>
            <a:pPr marL="270000" indent="-267840">
              <a:lnSpc>
                <a:spcPct val="100000"/>
              </a:lnSpc>
              <a:spcBef>
                <a:spcPts val="799"/>
              </a:spcBef>
              <a:buClr>
                <a:srgbClr val="002060"/>
              </a:buClr>
              <a:buFont typeface="Wingdings" charset="2"/>
              <a:buChar char=""/>
            </a:pPr>
            <a:r>
              <a:rPr lang="pl-PL" sz="1800" b="0" strike="noStrike" spc="-1" dirty="0">
                <a:solidFill>
                  <a:srgbClr val="002060"/>
                </a:solidFill>
                <a:latin typeface="Arial"/>
                <a:ea typeface="DejaVu Sans"/>
              </a:rPr>
              <a:t>Źródło finansowania: Program Operacyjny Polska Cyfrowa na lata 2014-2020, </a:t>
            </a:r>
            <a:r>
              <a:rPr lang="pl-PL" sz="1800" b="0" strike="noStrike" spc="-1" dirty="0" smtClean="0">
                <a:solidFill>
                  <a:srgbClr val="002060"/>
                </a:solidFill>
                <a:latin typeface="Arial"/>
                <a:ea typeface="DejaVu Sans"/>
              </a:rPr>
              <a:t>Oś </a:t>
            </a:r>
            <a:r>
              <a:rPr lang="pl-PL" sz="1800" b="0" strike="noStrike" spc="-1" dirty="0">
                <a:solidFill>
                  <a:srgbClr val="002060"/>
                </a:solidFill>
                <a:latin typeface="Arial"/>
                <a:ea typeface="DejaVu Sans"/>
              </a:rPr>
              <a:t>Priorytetowa </a:t>
            </a:r>
            <a:r>
              <a:rPr lang="pl-PL" sz="1800" b="0" strike="noStrike" spc="-1" dirty="0" smtClean="0">
                <a:solidFill>
                  <a:srgbClr val="002060"/>
                </a:solidFill>
                <a:latin typeface="Arial"/>
                <a:ea typeface="DejaVu Sans"/>
              </a:rPr>
              <a:t>           nr </a:t>
            </a:r>
            <a:r>
              <a:rPr lang="pl-PL" sz="1800" b="0" strike="noStrike" spc="-1" dirty="0">
                <a:solidFill>
                  <a:srgbClr val="002060"/>
                </a:solidFill>
                <a:latin typeface="Arial"/>
                <a:ea typeface="DejaVu Sans"/>
              </a:rPr>
              <a:t>2 „E-administracja i otwarty rząd”, Działanie nr 2.3 „Cyfrowa dostępność i użyteczność </a:t>
            </a:r>
            <a:r>
              <a:rPr lang="pl-PL" sz="1800" b="0" strike="noStrike" spc="-1" dirty="0" smtClean="0">
                <a:solidFill>
                  <a:srgbClr val="002060"/>
                </a:solidFill>
                <a:latin typeface="Arial"/>
                <a:ea typeface="DejaVu Sans"/>
              </a:rPr>
              <a:t>informacji </a:t>
            </a:r>
            <a:r>
              <a:rPr lang="pl-PL" sz="1800" b="0" strike="noStrike" spc="-1" dirty="0">
                <a:solidFill>
                  <a:srgbClr val="002060"/>
                </a:solidFill>
                <a:latin typeface="Arial"/>
                <a:ea typeface="DejaVu Sans"/>
              </a:rPr>
              <a:t>sektora publicznego”, Poddziałanie nr 2.3.1 „Cyfrowe udostępnienie informacji sektora publicznego </a:t>
            </a:r>
            <a:r>
              <a:rPr lang="pl-PL" sz="1800" b="0" strike="noStrike" spc="-1" dirty="0" smtClean="0">
                <a:solidFill>
                  <a:srgbClr val="002060"/>
                </a:solidFill>
                <a:latin typeface="Arial"/>
                <a:ea typeface="DejaVu Sans"/>
              </a:rPr>
              <a:t>    ze </a:t>
            </a:r>
            <a:r>
              <a:rPr lang="pl-PL" sz="1800" b="0" strike="noStrike" spc="-1" dirty="0">
                <a:solidFill>
                  <a:srgbClr val="002060"/>
                </a:solidFill>
                <a:latin typeface="Arial"/>
                <a:ea typeface="DejaVu Sans"/>
              </a:rPr>
              <a:t>źródeł administracyjnych i zasobów nauki (typ projektu: cyfrowe udostępnienie zasobów nauki)”, Budżet państwa: część budżetowa 27 - Informatyzacja</a:t>
            </a:r>
            <a:endParaRPr lang="pl-PL" sz="1800" b="0" strike="noStrike" spc="-1" dirty="0">
              <a:latin typeface="Arial"/>
            </a:endParaRPr>
          </a:p>
          <a:p>
            <a:pPr>
              <a:lnSpc>
                <a:spcPct val="100000"/>
              </a:lnSpc>
              <a:spcBef>
                <a:spcPts val="799"/>
              </a:spcBef>
            </a:pPr>
            <a:endParaRPr lang="pl-PL" sz="1800" b="0" strike="noStrike" spc="-1" dirty="0">
              <a:latin typeface="Arial"/>
            </a:endParaRPr>
          </a:p>
        </p:txBody>
      </p:sp>
      <p:sp>
        <p:nvSpPr>
          <p:cNvPr id="43" name="CustomShape 4"/>
          <p:cNvSpPr/>
          <p:nvPr/>
        </p:nvSpPr>
        <p:spPr>
          <a:xfrm>
            <a:off x="0" y="4950360"/>
            <a:ext cx="1218996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3200" b="1" strike="noStrike" spc="-1">
                <a:solidFill>
                  <a:srgbClr val="002060"/>
                </a:solidFill>
                <a:latin typeface="Arial"/>
                <a:ea typeface="DejaVu Sans"/>
              </a:rPr>
              <a:t>CEL PROJEKTU</a:t>
            </a:r>
            <a:endParaRPr lang="pl-PL" sz="3200" b="0" strike="noStrike" spc="-1">
              <a:latin typeface="Arial"/>
            </a:endParaRPr>
          </a:p>
        </p:txBody>
      </p:sp>
      <p:sp>
        <p:nvSpPr>
          <p:cNvPr id="44" name="CustomShape 5"/>
          <p:cNvSpPr/>
          <p:nvPr/>
        </p:nvSpPr>
        <p:spPr>
          <a:xfrm>
            <a:off x="468792" y="5716537"/>
            <a:ext cx="10888056" cy="829543"/>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ctr">
              <a:lnSpc>
                <a:spcPct val="100000"/>
              </a:lnSpc>
            </a:pPr>
            <a:r>
              <a:rPr lang="pl-PL" sz="1600" b="0" i="1" strike="noStrike" spc="-1" dirty="0">
                <a:solidFill>
                  <a:srgbClr val="0070C0"/>
                </a:solidFill>
                <a:latin typeface="Arial"/>
                <a:ea typeface="Times New Roman"/>
              </a:rPr>
              <a:t>udostępnienie w modelu otwartego dostępu, w sposób zgodny ze światowymi standardami, znacznej części bieżących polskich publikacji naukowych</a:t>
            </a:r>
            <a:endParaRPr lang="pl-PL" sz="1600" b="0" strike="noStrike" spc="-1" dirty="0">
              <a:latin typeface="Arial"/>
            </a:endParaRPr>
          </a:p>
          <a:p>
            <a:pPr algn="ctr">
              <a:lnSpc>
                <a:spcPct val="100000"/>
              </a:lnSpc>
            </a:pPr>
            <a:endParaRPr lang="pl-PL" sz="16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5" name="CustomShape 1"/>
          <p:cNvSpPr/>
          <p:nvPr/>
        </p:nvSpPr>
        <p:spPr>
          <a:xfrm flipH="1">
            <a:off x="12141792" y="13015872"/>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46" name="CustomShape 2"/>
          <p:cNvSpPr/>
          <p:nvPr/>
        </p:nvSpPr>
        <p:spPr>
          <a:xfrm>
            <a:off x="1649196" y="1219032"/>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dirty="0">
                <a:solidFill>
                  <a:srgbClr val="002060"/>
                </a:solidFill>
                <a:latin typeface="Arial"/>
                <a:ea typeface="DejaVu Sans"/>
              </a:rPr>
              <a:t>OKRES REALIZACJI PROJEKTU</a:t>
            </a:r>
            <a:endParaRPr lang="pl-PL" sz="4000" b="0" strike="noStrike" spc="-1" dirty="0">
              <a:latin typeface="Arial"/>
            </a:endParaRPr>
          </a:p>
        </p:txBody>
      </p:sp>
      <p:graphicFrame>
        <p:nvGraphicFramePr>
          <p:cNvPr id="47" name="Table 3"/>
          <p:cNvGraphicFramePr/>
          <p:nvPr>
            <p:extLst>
              <p:ext uri="{D42A27DB-BD31-4B8C-83A1-F6EECF244321}">
                <p14:modId xmlns:p14="http://schemas.microsoft.com/office/powerpoint/2010/main" val="802446659"/>
              </p:ext>
            </p:extLst>
          </p:nvPr>
        </p:nvGraphicFramePr>
        <p:xfrm>
          <a:off x="443736" y="2035692"/>
          <a:ext cx="10946160" cy="732600"/>
        </p:xfrm>
        <a:graphic>
          <a:graphicData uri="http://schemas.openxmlformats.org/drawingml/2006/table">
            <a:tbl>
              <a:tblPr/>
              <a:tblGrid>
                <a:gridCol w="1683360"/>
                <a:gridCol w="4596120"/>
                <a:gridCol w="4666680"/>
              </a:tblGrid>
              <a:tr h="366840">
                <a:tc>
                  <a:txBody>
                    <a:bodyPr/>
                    <a:lstStyle/>
                    <a:p>
                      <a:pPr>
                        <a:lnSpc>
                          <a:spcPct val="100000"/>
                        </a:lnSpc>
                      </a:pPr>
                      <a:r>
                        <a:rPr lang="pl-PL" sz="1800" b="1" strike="noStrike" spc="-1">
                          <a:solidFill>
                            <a:srgbClr val="FFFFFF"/>
                          </a:solidFill>
                          <a:latin typeface="Arial"/>
                        </a:rPr>
                        <a:t>Planowany:</a:t>
                      </a:r>
                      <a:endParaRPr lang="pl-PL"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70C0"/>
                    </a:solidFill>
                  </a:tcPr>
                </a:tc>
                <a:tc>
                  <a:txBody>
                    <a:bodyPr/>
                    <a:lstStyle/>
                    <a:p>
                      <a:pPr>
                        <a:lnSpc>
                          <a:spcPct val="100000"/>
                        </a:lnSpc>
                        <a:tabLst>
                          <a:tab pos="0" algn="l"/>
                        </a:tabLst>
                      </a:pPr>
                      <a:r>
                        <a:rPr lang="pl-PL" sz="1200" b="0" i="1" strike="noStrike" spc="-1">
                          <a:solidFill>
                            <a:srgbClr val="0070C0"/>
                          </a:solidFill>
                          <a:latin typeface="Arial"/>
                        </a:rPr>
                        <a:t>1.8.2018</a:t>
                      </a:r>
                      <a:endParaRPr lang="pl-PL" sz="12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tabLst>
                          <a:tab pos="0" algn="l"/>
                        </a:tabLst>
                      </a:pPr>
                      <a:r>
                        <a:rPr lang="pl-PL" sz="1200" b="0" i="1" strike="noStrike" spc="-1">
                          <a:solidFill>
                            <a:srgbClr val="0070C0"/>
                          </a:solidFill>
                          <a:latin typeface="Arial"/>
                        </a:rPr>
                        <a:t>31.07.2021</a:t>
                      </a:r>
                      <a:endParaRPr lang="pl-PL" sz="12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r>
              <a:tr h="357120">
                <a:tc>
                  <a:txBody>
                    <a:bodyPr/>
                    <a:lstStyle/>
                    <a:p>
                      <a:pPr>
                        <a:lnSpc>
                          <a:spcPct val="100000"/>
                        </a:lnSpc>
                      </a:pPr>
                      <a:r>
                        <a:rPr lang="pl-PL" sz="1800" b="1" strike="noStrike" spc="-1">
                          <a:solidFill>
                            <a:srgbClr val="FFFFFF"/>
                          </a:solidFill>
                          <a:latin typeface="Arial"/>
                        </a:rPr>
                        <a:t>Faktyczny:</a:t>
                      </a:r>
                      <a:endParaRPr lang="pl-PL"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70C0"/>
                    </a:solidFill>
                  </a:tcPr>
                </a:tc>
                <a:tc>
                  <a:txBody>
                    <a:bodyPr/>
                    <a:lstStyle/>
                    <a:p>
                      <a:pPr>
                        <a:lnSpc>
                          <a:spcPct val="100000"/>
                        </a:lnSpc>
                        <a:tabLst>
                          <a:tab pos="0" algn="l"/>
                        </a:tabLst>
                      </a:pPr>
                      <a:r>
                        <a:rPr lang="pl-PL" sz="1200" b="0" i="1" strike="noStrike" spc="-1">
                          <a:solidFill>
                            <a:srgbClr val="0070C0"/>
                          </a:solidFill>
                          <a:latin typeface="Arial"/>
                        </a:rPr>
                        <a:t>1.8.2018</a:t>
                      </a:r>
                      <a:endParaRPr lang="pl-PL" sz="12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tabLst>
                          <a:tab pos="0" algn="l"/>
                        </a:tabLst>
                      </a:pPr>
                      <a:r>
                        <a:rPr lang="pl-PL" sz="1200" b="0" i="1" strike="noStrike" spc="-1">
                          <a:solidFill>
                            <a:srgbClr val="0070C0"/>
                          </a:solidFill>
                          <a:latin typeface="Arial"/>
                        </a:rPr>
                        <a:t>29.10.2021</a:t>
                      </a:r>
                      <a:endParaRPr lang="pl-PL" sz="12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
        <p:nvSpPr>
          <p:cNvPr id="48" name="CustomShape 4"/>
          <p:cNvSpPr/>
          <p:nvPr/>
        </p:nvSpPr>
        <p:spPr>
          <a:xfrm>
            <a:off x="-192024" y="2899692"/>
            <a:ext cx="1218996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a:solidFill>
                  <a:srgbClr val="002060"/>
                </a:solidFill>
                <a:latin typeface="Arial"/>
                <a:ea typeface="DejaVu Sans"/>
              </a:rPr>
              <a:t>KOSZT REALIZACJI PROJEKTU</a:t>
            </a:r>
            <a:endParaRPr lang="pl-PL" sz="4000" b="0" strike="noStrike" spc="-1">
              <a:latin typeface="Arial"/>
            </a:endParaRPr>
          </a:p>
        </p:txBody>
      </p:sp>
      <p:graphicFrame>
        <p:nvGraphicFramePr>
          <p:cNvPr id="49" name="Wykres 48"/>
          <p:cNvGraphicFramePr/>
          <p:nvPr>
            <p:extLst>
              <p:ext uri="{D42A27DB-BD31-4B8C-83A1-F6EECF244321}">
                <p14:modId xmlns:p14="http://schemas.microsoft.com/office/powerpoint/2010/main" val="3555334094"/>
              </p:ext>
            </p:extLst>
          </p:nvPr>
        </p:nvGraphicFramePr>
        <p:xfrm>
          <a:off x="1984248" y="3631392"/>
          <a:ext cx="8385048" cy="3279240"/>
        </p:xfrm>
        <a:graphic>
          <a:graphicData uri="http://schemas.openxmlformats.org/drawingml/2006/chart">
            <c:chart xmlns:c="http://schemas.openxmlformats.org/drawingml/2006/chart" xmlns:r="http://schemas.openxmlformats.org/officeDocument/2006/relationships" r:id="rId3"/>
          </a:graphicData>
        </a:graphic>
      </p:graphicFrame>
      <p:sp>
        <p:nvSpPr>
          <p:cNvPr id="50" name="CustomShape 5"/>
          <p:cNvSpPr/>
          <p:nvPr/>
        </p:nvSpPr>
        <p:spPr>
          <a:xfrm>
            <a:off x="3083508" y="3858552"/>
            <a:ext cx="1382760" cy="34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pl-PL" sz="1400" b="0" strike="noStrike" spc="-1" dirty="0">
                <a:latin typeface="Arial"/>
              </a:rPr>
              <a:t>5164777,78</a:t>
            </a:r>
          </a:p>
        </p:txBody>
      </p:sp>
      <p:sp>
        <p:nvSpPr>
          <p:cNvPr id="51" name="CustomShape 6"/>
          <p:cNvSpPr/>
          <p:nvPr/>
        </p:nvSpPr>
        <p:spPr>
          <a:xfrm>
            <a:off x="6380712" y="4171392"/>
            <a:ext cx="1382760" cy="34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pl-PL" sz="1400" b="0" strike="noStrike" spc="-1">
                <a:latin typeface="Arial"/>
              </a:rPr>
              <a:t>4603551,52</a:t>
            </a:r>
          </a:p>
        </p:txBody>
      </p:sp>
      <p:sp>
        <p:nvSpPr>
          <p:cNvPr id="52" name="CustomShape 7"/>
          <p:cNvSpPr/>
          <p:nvPr/>
        </p:nvSpPr>
        <p:spPr>
          <a:xfrm>
            <a:off x="4242672" y="4265892"/>
            <a:ext cx="1382760" cy="34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pl-PL" sz="1400" b="0" strike="noStrike" spc="-1" dirty="0">
                <a:latin typeface="Arial"/>
              </a:rPr>
              <a:t>4370951,43</a:t>
            </a:r>
          </a:p>
        </p:txBody>
      </p:sp>
      <p:sp>
        <p:nvSpPr>
          <p:cNvPr id="53" name="TextShape 8"/>
          <p:cNvSpPr txBox="1"/>
          <p:nvPr/>
        </p:nvSpPr>
        <p:spPr>
          <a:xfrm>
            <a:off x="7418952" y="4439052"/>
            <a:ext cx="1511280" cy="346680"/>
          </a:xfrm>
          <a:prstGeom prst="rect">
            <a:avLst/>
          </a:prstGeom>
          <a:noFill/>
          <a:ln>
            <a:noFill/>
          </a:ln>
        </p:spPr>
        <p:txBody>
          <a:bodyPr lIns="90000" tIns="45000" rIns="90000" bIns="45000">
            <a:noAutofit/>
          </a:bodyPr>
          <a:lstStyle/>
          <a:p>
            <a:r>
              <a:rPr lang="pl-PL" sz="1400" b="0" strike="noStrike" spc="-1" dirty="0">
                <a:latin typeface="Arial"/>
              </a:rPr>
              <a:t>3895985,65</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54"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55" name="CustomShape 2"/>
          <p:cNvSpPr/>
          <p:nvPr/>
        </p:nvSpPr>
        <p:spPr>
          <a:xfrm>
            <a:off x="0" y="1484640"/>
            <a:ext cx="1218996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dirty="0">
                <a:solidFill>
                  <a:srgbClr val="002060"/>
                </a:solidFill>
                <a:latin typeface="Arial"/>
                <a:ea typeface="DejaVu Sans"/>
              </a:rPr>
              <a:t>ZAKRES PROJEKTU</a:t>
            </a:r>
            <a:endParaRPr lang="pl-PL" sz="4000" b="0" strike="noStrike" spc="-1" dirty="0">
              <a:latin typeface="Arial"/>
            </a:endParaRPr>
          </a:p>
        </p:txBody>
      </p:sp>
      <p:sp>
        <p:nvSpPr>
          <p:cNvPr id="56" name="CustomShape 3"/>
          <p:cNvSpPr/>
          <p:nvPr/>
        </p:nvSpPr>
        <p:spPr>
          <a:xfrm>
            <a:off x="551520" y="2355480"/>
            <a:ext cx="10377360" cy="313786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l-PL" sz="1800" b="0" i="1" strike="noStrike" spc="-1" dirty="0">
                <a:solidFill>
                  <a:srgbClr val="0070C0"/>
                </a:solidFill>
                <a:latin typeface="Arial"/>
                <a:ea typeface="Times New Roman"/>
              </a:rPr>
              <a:t>Projekt został zrealizowany w pełnym zakresie produktowym, wszystkie kamienie milowe zostały osiągnięte. W ramach projektu zaplanowano i zrealizowano 10 zadań:</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1 - Stworzenie aplikacji do zarządzania zasobami platformy. W ramach zadania osiągnięty został kamień milowy „Zakończenie prac nad aplikacją do zarządzania zasobami platformy”. </a:t>
            </a:r>
            <a:endParaRPr lang="pl-PL" sz="1800" b="0" i="1" strike="noStrike" spc="-1" dirty="0" smtClean="0">
              <a:solidFill>
                <a:srgbClr val="0070C0"/>
              </a:solidFill>
              <a:latin typeface="Arial"/>
              <a:ea typeface="Times New Roman"/>
            </a:endParaRPr>
          </a:p>
          <a:p>
            <a:pPr>
              <a:lnSpc>
                <a:spcPct val="100000"/>
              </a:lnSpc>
            </a:pPr>
            <a:r>
              <a:rPr lang="pl-PL" sz="1800" b="0" i="1" strike="noStrike" spc="-1" dirty="0" smtClean="0">
                <a:solidFill>
                  <a:srgbClr val="0070C0"/>
                </a:solidFill>
                <a:latin typeface="Arial"/>
                <a:ea typeface="Times New Roman"/>
              </a:rPr>
              <a:t>Zadanie </a:t>
            </a:r>
            <a:r>
              <a:rPr lang="pl-PL" sz="1800" b="0" i="1" strike="noStrike" spc="-1" dirty="0">
                <a:solidFill>
                  <a:srgbClr val="0070C0"/>
                </a:solidFill>
                <a:latin typeface="Arial"/>
                <a:ea typeface="Times New Roman"/>
              </a:rPr>
              <a:t>zostało zakończone w planowanym zakresie w terminie, osiągnięto również kamień milowy.</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2 - Adaptacja oprogramowania </a:t>
            </a:r>
            <a:r>
              <a:rPr lang="pl-PL" sz="1800" b="0" i="1" strike="noStrike" spc="-1" dirty="0" err="1">
                <a:solidFill>
                  <a:srgbClr val="0070C0"/>
                </a:solidFill>
                <a:latin typeface="Arial"/>
                <a:ea typeface="Times New Roman"/>
              </a:rPr>
              <a:t>infona</a:t>
            </a:r>
            <a:r>
              <a:rPr lang="pl-PL" sz="1800" b="0" i="1" strike="noStrike" spc="-1" dirty="0">
                <a:solidFill>
                  <a:srgbClr val="0070C0"/>
                </a:solidFill>
                <a:latin typeface="Arial"/>
                <a:ea typeface="Times New Roman"/>
              </a:rPr>
              <a:t> dla potrzeb platformy. W ramach zadania osiągnięty został kamień milowy „Zakończenie prac nad oprogramowaniem </a:t>
            </a:r>
            <a:r>
              <a:rPr lang="pl-PL" sz="1800" b="0" i="1" strike="noStrike" spc="-1" dirty="0" err="1">
                <a:solidFill>
                  <a:srgbClr val="0070C0"/>
                </a:solidFill>
                <a:latin typeface="Arial"/>
                <a:ea typeface="Times New Roman"/>
              </a:rPr>
              <a:t>Infona</a:t>
            </a:r>
            <a:r>
              <a:rPr lang="pl-PL" sz="1800" b="0" i="1" strike="noStrike" spc="-1" dirty="0">
                <a:solidFill>
                  <a:srgbClr val="0070C0"/>
                </a:solidFill>
                <a:latin typeface="Arial"/>
                <a:ea typeface="Times New Roman"/>
              </a:rPr>
              <a:t> dla potrzeb platformy”. Zadanie zostało zakończone w planowanym zakresie w terminie, osiągnięto również kamień milowy</a:t>
            </a:r>
            <a:r>
              <a:rPr lang="pl-PL" sz="1800" b="0" i="1" strike="noStrike" spc="-1" dirty="0" smtClean="0">
                <a:solidFill>
                  <a:srgbClr val="0070C0"/>
                </a:solidFill>
                <a:latin typeface="Arial"/>
                <a:ea typeface="Times New Roman"/>
              </a:rPr>
              <a:t>.</a:t>
            </a:r>
            <a:endParaRPr lang="pl-PL" sz="1800" b="0" strike="noStrike" spc="-1" dirty="0" smtClean="0">
              <a:latin typeface="Arial"/>
            </a:endParaRPr>
          </a:p>
          <a:p>
            <a:pPr>
              <a:lnSpc>
                <a:spcPct val="100000"/>
              </a:lnSpc>
            </a:pPr>
            <a:endParaRPr lang="pl-PL"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57"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58" name="CustomShape 2"/>
          <p:cNvSpPr/>
          <p:nvPr/>
        </p:nvSpPr>
        <p:spPr>
          <a:xfrm>
            <a:off x="0" y="1484640"/>
            <a:ext cx="1218996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a:solidFill>
                  <a:srgbClr val="002060"/>
                </a:solidFill>
                <a:latin typeface="Arial"/>
                <a:ea typeface="DejaVu Sans"/>
              </a:rPr>
              <a:t>ZAKRES PROJEKTU cd.</a:t>
            </a:r>
            <a:endParaRPr lang="pl-PL" sz="4000" b="0" strike="noStrike" spc="-1">
              <a:latin typeface="Arial"/>
            </a:endParaRPr>
          </a:p>
        </p:txBody>
      </p:sp>
      <p:sp>
        <p:nvSpPr>
          <p:cNvPr id="59" name="CustomShape 3"/>
          <p:cNvSpPr/>
          <p:nvPr/>
        </p:nvSpPr>
        <p:spPr>
          <a:xfrm>
            <a:off x="551520" y="2382840"/>
            <a:ext cx="10576728" cy="3968864"/>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pl-PL" sz="1800" b="0" i="1" strike="noStrike" spc="-1" dirty="0" smtClean="0">
                <a:solidFill>
                  <a:srgbClr val="0070C0"/>
                </a:solidFill>
                <a:latin typeface="Arial"/>
                <a:ea typeface="Times New Roman"/>
              </a:rPr>
              <a:t>Zadanie 3 - Hosting i utrzymanie techniczne platformy deweloperskiej i produkcyjnej. </a:t>
            </a:r>
          </a:p>
          <a:p>
            <a:pPr>
              <a:lnSpc>
                <a:spcPct val="100000"/>
              </a:lnSpc>
            </a:pPr>
            <a:r>
              <a:rPr lang="pl-PL" sz="1800" b="0" i="1" strike="noStrike" spc="-1" dirty="0" smtClean="0">
                <a:solidFill>
                  <a:srgbClr val="0070C0"/>
                </a:solidFill>
                <a:latin typeface="Arial"/>
                <a:ea typeface="Times New Roman"/>
              </a:rPr>
              <a:t>Zadanie zostało zakończone w terminie i w planowanym zakresie.</a:t>
            </a:r>
            <a:endParaRPr lang="pl-PL" sz="1800" b="0" strike="noStrike" spc="-1" dirty="0" smtClean="0">
              <a:latin typeface="Arial"/>
            </a:endParaRPr>
          </a:p>
          <a:p>
            <a:pPr>
              <a:lnSpc>
                <a:spcPct val="100000"/>
              </a:lnSpc>
            </a:pPr>
            <a:endParaRPr lang="pl-PL" sz="1800" b="0" strike="noStrike" spc="-1" dirty="0" smtClean="0">
              <a:latin typeface="Arial"/>
            </a:endParaRPr>
          </a:p>
          <a:p>
            <a:pPr>
              <a:lnSpc>
                <a:spcPct val="100000"/>
              </a:lnSpc>
            </a:pPr>
            <a:r>
              <a:rPr lang="pl-PL" sz="1800" b="0" i="1" strike="noStrike" spc="-1" dirty="0" smtClean="0">
                <a:solidFill>
                  <a:srgbClr val="0070C0"/>
                </a:solidFill>
                <a:latin typeface="Arial"/>
                <a:ea typeface="Times New Roman"/>
              </a:rPr>
              <a:t>Zadanie 4 - Udostępnienie artykułów z </a:t>
            </a:r>
            <a:r>
              <a:rPr lang="pl-PL" sz="1800" b="0" i="1" strike="noStrike" spc="-1" dirty="0" err="1" smtClean="0">
                <a:solidFill>
                  <a:srgbClr val="0070C0"/>
                </a:solidFill>
                <a:latin typeface="Arial"/>
                <a:ea typeface="Times New Roman"/>
              </a:rPr>
              <a:t>nowopozyskanych</a:t>
            </a:r>
            <a:r>
              <a:rPr lang="pl-PL" sz="1800" b="0" i="1" strike="noStrike" spc="-1" dirty="0" smtClean="0">
                <a:solidFill>
                  <a:srgbClr val="0070C0"/>
                </a:solidFill>
                <a:latin typeface="Arial"/>
                <a:ea typeface="Times New Roman"/>
              </a:rPr>
              <a:t> czasopism naukowych. </a:t>
            </a:r>
          </a:p>
          <a:p>
            <a:pPr>
              <a:lnSpc>
                <a:spcPct val="100000"/>
              </a:lnSpc>
            </a:pPr>
            <a:r>
              <a:rPr lang="pl-PL" sz="1800" b="0" i="1" strike="noStrike" spc="-1" dirty="0" smtClean="0">
                <a:solidFill>
                  <a:srgbClr val="0070C0"/>
                </a:solidFill>
                <a:latin typeface="Arial"/>
                <a:ea typeface="Times New Roman"/>
              </a:rPr>
              <a:t>Zadanie zostało zakończone w terminie i w planowanym zakresie.</a:t>
            </a:r>
            <a:endParaRPr lang="pl-PL" sz="1800" b="0" strike="noStrike" spc="-1" dirty="0" smtClean="0">
              <a:latin typeface="Arial"/>
            </a:endParaRPr>
          </a:p>
          <a:p>
            <a:pPr>
              <a:lnSpc>
                <a:spcPct val="100000"/>
              </a:lnSpc>
            </a:pPr>
            <a:endParaRPr lang="pl-PL" sz="1800" b="0" strike="noStrike" spc="-1" dirty="0" smtClean="0">
              <a:latin typeface="Arial"/>
            </a:endParaRPr>
          </a:p>
          <a:p>
            <a:pPr>
              <a:lnSpc>
                <a:spcPct val="100000"/>
              </a:lnSpc>
            </a:pPr>
            <a:r>
              <a:rPr lang="pl-PL" sz="1800" b="0" i="1" strike="noStrike" spc="-1" dirty="0" smtClean="0">
                <a:solidFill>
                  <a:srgbClr val="0070C0"/>
                </a:solidFill>
                <a:latin typeface="Arial"/>
                <a:ea typeface="Times New Roman"/>
              </a:rPr>
              <a:t>Zadanie </a:t>
            </a:r>
            <a:r>
              <a:rPr lang="pl-PL" sz="1800" b="0" i="1" strike="noStrike" spc="-1" dirty="0">
                <a:solidFill>
                  <a:srgbClr val="0070C0"/>
                </a:solidFill>
                <a:latin typeface="Arial"/>
                <a:ea typeface="Times New Roman"/>
              </a:rPr>
              <a:t>5 - Zwiększenie poziomu prawnej dostępności treści czasopism naukowych dla celów </a:t>
            </a:r>
            <a:r>
              <a:rPr lang="pl-PL" sz="1800" b="0" i="1" strike="noStrike" spc="-1" dirty="0" smtClean="0">
                <a:solidFill>
                  <a:srgbClr val="0070C0"/>
                </a:solidFill>
                <a:latin typeface="Arial"/>
                <a:ea typeface="Times New Roman"/>
              </a:rPr>
              <a:t>                   ich </a:t>
            </a:r>
            <a:r>
              <a:rPr lang="pl-PL" sz="1800" b="0" i="1" strike="noStrike" spc="-1" dirty="0">
                <a:solidFill>
                  <a:srgbClr val="0070C0"/>
                </a:solidFill>
                <a:latin typeface="Arial"/>
                <a:ea typeface="Times New Roman"/>
              </a:rPr>
              <a:t>ponownego wykorzystania. Zadanie zostało zakończone w terminie i w planowanym zakresie.</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6 - Zwiększenie poziomu dostępności książek naukowych z kolekcji "Otwórz Książkę". Zadanie zostało zakończone w terminie i w planowanym zakresie.</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7 - Bieżące wsparcie użytkowników i obsługa merytoryczna platformy. </a:t>
            </a:r>
            <a:endParaRPr lang="pl-PL" sz="1800" b="0" i="1" strike="noStrike" spc="-1" dirty="0" smtClean="0">
              <a:solidFill>
                <a:srgbClr val="0070C0"/>
              </a:solidFill>
              <a:latin typeface="Arial"/>
              <a:ea typeface="Times New Roman"/>
            </a:endParaRPr>
          </a:p>
          <a:p>
            <a:pPr>
              <a:lnSpc>
                <a:spcPct val="100000"/>
              </a:lnSpc>
            </a:pPr>
            <a:r>
              <a:rPr lang="pl-PL" sz="1800" b="0" i="1" strike="noStrike" spc="-1" dirty="0" smtClean="0">
                <a:solidFill>
                  <a:srgbClr val="0070C0"/>
                </a:solidFill>
                <a:latin typeface="Arial"/>
                <a:ea typeface="Times New Roman"/>
              </a:rPr>
              <a:t>Zadanie </a:t>
            </a:r>
            <a:r>
              <a:rPr lang="pl-PL" sz="1800" b="0" i="1" strike="noStrike" spc="-1" dirty="0">
                <a:solidFill>
                  <a:srgbClr val="0070C0"/>
                </a:solidFill>
                <a:latin typeface="Arial"/>
                <a:ea typeface="Times New Roman"/>
              </a:rPr>
              <a:t>zostało zakończone w  terminie i w planowanym </a:t>
            </a:r>
            <a:r>
              <a:rPr lang="pl-PL" sz="1800" b="0" i="1" strike="noStrike" spc="-1" dirty="0" smtClean="0">
                <a:solidFill>
                  <a:srgbClr val="0070C0"/>
                </a:solidFill>
                <a:latin typeface="Arial"/>
                <a:ea typeface="Times New Roman"/>
              </a:rPr>
              <a:t>zakresie.</a:t>
            </a:r>
            <a:endParaRPr lang="pl-PL"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0"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61" name="CustomShape 2"/>
          <p:cNvSpPr/>
          <p:nvPr/>
        </p:nvSpPr>
        <p:spPr>
          <a:xfrm>
            <a:off x="0" y="1484640"/>
            <a:ext cx="1218996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799"/>
              </a:spcBef>
              <a:spcAft>
                <a:spcPts val="1199"/>
              </a:spcAft>
              <a:tabLst>
                <a:tab pos="0" algn="l"/>
              </a:tabLst>
            </a:pPr>
            <a:r>
              <a:rPr lang="pl-PL" sz="4000" b="1" strike="noStrike" spc="-1">
                <a:solidFill>
                  <a:srgbClr val="002060"/>
                </a:solidFill>
                <a:latin typeface="Arial"/>
                <a:ea typeface="DejaVu Sans"/>
              </a:rPr>
              <a:t>ZAKRES PROJEKTU cd.</a:t>
            </a:r>
            <a:endParaRPr lang="pl-PL" sz="4000" b="0" strike="noStrike" spc="-1">
              <a:latin typeface="Arial"/>
            </a:endParaRPr>
          </a:p>
        </p:txBody>
      </p:sp>
      <p:sp>
        <p:nvSpPr>
          <p:cNvPr id="62" name="CustomShape 3"/>
          <p:cNvSpPr/>
          <p:nvPr/>
        </p:nvSpPr>
        <p:spPr>
          <a:xfrm>
            <a:off x="551520" y="2382840"/>
            <a:ext cx="10377360" cy="34148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l-PL" sz="1800" b="0" i="1" strike="noStrike" spc="-1" dirty="0">
                <a:solidFill>
                  <a:srgbClr val="0070C0"/>
                </a:solidFill>
                <a:latin typeface="Arial"/>
                <a:ea typeface="Times New Roman"/>
              </a:rPr>
              <a:t>Zadanie 8 - Działania szkoleniowe, informacyjne i promocyjne. W ramach zadania osiągnięty został kamień milowy „Zakończenie opracowania, składu i druku materiałów informacyjno-edukacyjnych </a:t>
            </a:r>
            <a:r>
              <a:rPr lang="pl-PL" sz="1800" b="0" i="1" strike="noStrike" spc="-1" dirty="0" smtClean="0">
                <a:solidFill>
                  <a:srgbClr val="0070C0"/>
                </a:solidFill>
                <a:latin typeface="Arial"/>
                <a:ea typeface="Times New Roman"/>
              </a:rPr>
              <a:t>      dla </a:t>
            </a:r>
            <a:r>
              <a:rPr lang="pl-PL" sz="1800" b="0" i="1" strike="noStrike" spc="-1" dirty="0">
                <a:solidFill>
                  <a:srgbClr val="0070C0"/>
                </a:solidFill>
                <a:latin typeface="Arial"/>
                <a:ea typeface="Times New Roman"/>
              </a:rPr>
              <a:t>potrzeb szkoleń”. Zadanie zostało zakończone w terminie i w planowanym zakresie.</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9 - Zakup sprzętu komputerowego i oprogramowania. W ramach zadania osiągnięty został kamień milowy „Dostarczenie sprzętu komputerowego i oprogramowania przez dostawców” 31.03.2019. </a:t>
            </a:r>
            <a:endParaRPr lang="pl-PL" sz="1800" b="0" i="1" strike="noStrike" spc="-1" dirty="0" smtClean="0">
              <a:solidFill>
                <a:srgbClr val="0070C0"/>
              </a:solidFill>
              <a:latin typeface="Arial"/>
              <a:ea typeface="Times New Roman"/>
            </a:endParaRPr>
          </a:p>
          <a:p>
            <a:pPr>
              <a:lnSpc>
                <a:spcPct val="100000"/>
              </a:lnSpc>
            </a:pPr>
            <a:r>
              <a:rPr lang="pl-PL" sz="1800" b="0" i="1" strike="noStrike" spc="-1" dirty="0" smtClean="0">
                <a:solidFill>
                  <a:srgbClr val="0070C0"/>
                </a:solidFill>
                <a:latin typeface="Arial"/>
                <a:ea typeface="Times New Roman"/>
              </a:rPr>
              <a:t>Zadanie </a:t>
            </a:r>
            <a:r>
              <a:rPr lang="pl-PL" sz="1800" b="0" i="1" strike="noStrike" spc="-1" dirty="0">
                <a:solidFill>
                  <a:srgbClr val="0070C0"/>
                </a:solidFill>
                <a:latin typeface="Arial"/>
                <a:ea typeface="Times New Roman"/>
              </a:rPr>
              <a:t>zostało zakończone 31.03.2019 (Pierwotnie zakończenie zadania i osiągnięcie kamienia milowego planowane było na 31.10.2018, jednak z uwagi na brak ofert w pierwszym postępowaniu o udzielenie zamówienia publicznego konieczne było przeprowadzenie procedury uzupełniającej).</a:t>
            </a:r>
            <a:endParaRPr lang="pl-PL" sz="1800" b="0" strike="noStrike" spc="-1" dirty="0">
              <a:latin typeface="Arial"/>
            </a:endParaRPr>
          </a:p>
          <a:p>
            <a:pPr>
              <a:lnSpc>
                <a:spcPct val="100000"/>
              </a:lnSpc>
            </a:pPr>
            <a:endParaRPr lang="pl-PL" sz="1800" b="0" strike="noStrike" spc="-1" dirty="0">
              <a:latin typeface="Arial"/>
            </a:endParaRPr>
          </a:p>
          <a:p>
            <a:pPr>
              <a:lnSpc>
                <a:spcPct val="100000"/>
              </a:lnSpc>
            </a:pPr>
            <a:r>
              <a:rPr lang="pl-PL" sz="1800" b="0" i="1" strike="noStrike" spc="-1" dirty="0">
                <a:solidFill>
                  <a:srgbClr val="0070C0"/>
                </a:solidFill>
                <a:latin typeface="Arial"/>
                <a:ea typeface="Times New Roman"/>
              </a:rPr>
              <a:t>Zadanie 10 – Koordynacja. Zadanie zostało zakończone w terminie i w planowanym zakresie.</a:t>
            </a:r>
            <a:endParaRPr lang="pl-PL"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3"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64" name="CustomShape 2"/>
          <p:cNvSpPr/>
          <p:nvPr/>
        </p:nvSpPr>
        <p:spPr>
          <a:xfrm>
            <a:off x="1775520" y="1484640"/>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spcAft>
                <a:spcPts val="1199"/>
              </a:spcAft>
              <a:tabLst>
                <a:tab pos="0" algn="l"/>
              </a:tabLst>
            </a:pPr>
            <a:r>
              <a:rPr lang="pl-PL" sz="4000" b="1" strike="noStrike" spc="-1">
                <a:solidFill>
                  <a:srgbClr val="002060"/>
                </a:solidFill>
                <a:latin typeface="Arial"/>
                <a:ea typeface="DejaVu Sans"/>
              </a:rPr>
              <a:t>PRODUKTY PROJEKTU</a:t>
            </a:r>
            <a:endParaRPr lang="pl-PL" sz="4000" b="0" strike="noStrike" spc="-1">
              <a:latin typeface="Arial"/>
            </a:endParaRPr>
          </a:p>
        </p:txBody>
      </p:sp>
      <p:graphicFrame>
        <p:nvGraphicFramePr>
          <p:cNvPr id="65" name="Table 3"/>
          <p:cNvGraphicFramePr/>
          <p:nvPr>
            <p:extLst>
              <p:ext uri="{D42A27DB-BD31-4B8C-83A1-F6EECF244321}">
                <p14:modId xmlns:p14="http://schemas.microsoft.com/office/powerpoint/2010/main" val="2889698670"/>
              </p:ext>
            </p:extLst>
          </p:nvPr>
        </p:nvGraphicFramePr>
        <p:xfrm>
          <a:off x="402912" y="2439000"/>
          <a:ext cx="11100240" cy="2405520"/>
        </p:xfrm>
        <a:graphic>
          <a:graphicData uri="http://schemas.openxmlformats.org/drawingml/2006/table">
            <a:tbl>
              <a:tblPr/>
              <a:tblGrid>
                <a:gridCol w="5997888"/>
                <a:gridCol w="1371600"/>
                <a:gridCol w="1472184"/>
                <a:gridCol w="2258568"/>
              </a:tblGrid>
              <a:tr h="910440">
                <a:tc>
                  <a:txBody>
                    <a:bodyPr/>
                    <a:lstStyle/>
                    <a:p>
                      <a:pPr algn="ctr">
                        <a:lnSpc>
                          <a:spcPct val="107000"/>
                        </a:lnSpc>
                      </a:pPr>
                      <a:r>
                        <a:rPr lang="pl-PL" sz="1400" b="1" strike="noStrike" spc="-1" dirty="0">
                          <a:solidFill>
                            <a:srgbClr val="FFFFFF"/>
                          </a:solidFill>
                          <a:latin typeface="Arial"/>
                        </a:rPr>
                        <a:t>Nazwa produktu</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2060"/>
                      </a:solidFill>
                    </a:lnT>
                    <a:lnB w="12240">
                      <a:solidFill>
                        <a:srgbClr val="002060"/>
                      </a:solidFill>
                    </a:lnB>
                    <a:solidFill>
                      <a:srgbClr val="0071E2"/>
                    </a:solidFill>
                  </a:tcPr>
                </a:tc>
                <a:tc>
                  <a:txBody>
                    <a:bodyPr/>
                    <a:lstStyle/>
                    <a:p>
                      <a:pPr algn="ctr">
                        <a:lnSpc>
                          <a:spcPct val="107000"/>
                        </a:lnSpc>
                      </a:pPr>
                      <a:r>
                        <a:rPr lang="pl-PL" sz="1400" b="1" strike="noStrike" spc="-1">
                          <a:solidFill>
                            <a:srgbClr val="FFFFFF"/>
                          </a:solidFill>
                          <a:latin typeface="Arial"/>
                        </a:rPr>
                        <a:t>Planowany termin wdrożenia</a:t>
                      </a:r>
                      <a:endParaRPr lang="pl-PL" sz="1400" b="0" strike="noStrike" spc="-1">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pPr>
                      <a:r>
                        <a:rPr lang="pl-PL" sz="1400" b="1" strike="noStrike" spc="-1" dirty="0">
                          <a:solidFill>
                            <a:srgbClr val="FFFFFF"/>
                          </a:solidFill>
                          <a:latin typeface="Arial"/>
                        </a:rPr>
                        <a:t>Faktyczny termin wdrożenia</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pPr>
                      <a:r>
                        <a:rPr lang="pl-PL" sz="1400" b="1" strike="noStrike" spc="-1" dirty="0" smtClean="0">
                          <a:solidFill>
                            <a:srgbClr val="FFFFFF"/>
                          </a:solidFill>
                          <a:latin typeface="Arial"/>
                          <a:ea typeface="Calibri"/>
                        </a:rPr>
                        <a:t>Uwagi</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r>
              <a:tr h="1495080">
                <a:tc>
                  <a:txBody>
                    <a:bodyPr/>
                    <a:lstStyle/>
                    <a:p>
                      <a:pPr>
                        <a:lnSpc>
                          <a:spcPct val="107000"/>
                        </a:lnSpc>
                      </a:pPr>
                      <a:r>
                        <a:rPr lang="pl-PL" sz="1200" b="0" i="1" strike="noStrike" spc="-1">
                          <a:solidFill>
                            <a:srgbClr val="0070C0"/>
                          </a:solidFill>
                          <a:latin typeface="Arial"/>
                        </a:rPr>
                        <a:t>Biblioteka Nauki (udostępnienie 95883 artykułów naukowych, w tym 51196 na licencjach CC oraz 576 książek, 2 baz danych oraz 3 API)</a:t>
                      </a:r>
                      <a:endParaRPr lang="pl-PL" sz="1200" b="0" strike="noStrike" spc="-1">
                        <a:latin typeface="Arial"/>
                      </a:endParaRPr>
                    </a:p>
                    <a:p>
                      <a:pPr>
                        <a:lnSpc>
                          <a:spcPct val="107000"/>
                        </a:lnSpc>
                      </a:pPr>
                      <a:endParaRPr lang="pl-PL" sz="1200" b="0" strike="noStrike" spc="-1">
                        <a:latin typeface="Arial"/>
                      </a:endParaRPr>
                    </a:p>
                    <a:p>
                      <a:pPr>
                        <a:lnSpc>
                          <a:spcPct val="107000"/>
                        </a:lnSpc>
                      </a:pPr>
                      <a:r>
                        <a:rPr lang="pl-PL" sz="1200" b="0" i="1" strike="noStrike" spc="-1">
                          <a:solidFill>
                            <a:srgbClr val="0070C0"/>
                          </a:solidFill>
                          <a:latin typeface="Arial"/>
                        </a:rPr>
                        <a:t>Projekt nie przewidywał wytworzenia e-usług</a:t>
                      </a:r>
                      <a:endParaRPr lang="pl-PL" sz="1200" b="0" strike="noStrike" spc="-1">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7000"/>
                        </a:lnSpc>
                      </a:pPr>
                      <a:r>
                        <a:rPr lang="pl-PL" sz="1200" b="0" i="1" strike="noStrike" spc="-1">
                          <a:solidFill>
                            <a:srgbClr val="0070C0"/>
                          </a:solidFill>
                          <a:latin typeface="Arial"/>
                        </a:rPr>
                        <a:t>29.10.2021</a:t>
                      </a:r>
                      <a:endParaRPr lang="pl-PL" sz="1200" b="0" strike="noStrike" spc="-1">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7000"/>
                        </a:lnSpc>
                      </a:pPr>
                      <a:r>
                        <a:rPr lang="pl-PL" sz="1200" b="0" i="1" strike="noStrike" spc="-1">
                          <a:solidFill>
                            <a:srgbClr val="0070C0"/>
                          </a:solidFill>
                          <a:latin typeface="Arial"/>
                        </a:rPr>
                        <a:t>29.10.2021</a:t>
                      </a:r>
                      <a:endParaRPr lang="pl-PL" sz="1200" b="0" strike="noStrike" spc="-1">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200" b="0" i="1" strike="noStrike" spc="-1" dirty="0">
                          <a:solidFill>
                            <a:srgbClr val="005DB5"/>
                          </a:solidFill>
                          <a:latin typeface="Arial"/>
                        </a:rPr>
                        <a:t>Docelowa nazwa serwisu, </a:t>
                      </a:r>
                      <a:r>
                        <a:rPr lang="pl-PL" sz="1200" b="0" i="1" strike="noStrike" spc="-1" dirty="0" smtClean="0">
                          <a:solidFill>
                            <a:srgbClr val="005DB5"/>
                          </a:solidFill>
                          <a:latin typeface="Arial"/>
                        </a:rPr>
                        <a:t>              w </a:t>
                      </a:r>
                      <a:r>
                        <a:rPr lang="pl-PL" sz="1200" b="0" i="1" strike="noStrike" spc="-1" dirty="0">
                          <a:solidFill>
                            <a:srgbClr val="005DB5"/>
                          </a:solidFill>
                          <a:latin typeface="Arial"/>
                        </a:rPr>
                        <a:t>opisie założeń funkcjonująca pod nazwą roboczą „Platforma Polskich Publikacji Naukowych”</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7"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68" name="CustomShape 2"/>
          <p:cNvSpPr/>
          <p:nvPr/>
        </p:nvSpPr>
        <p:spPr>
          <a:xfrm>
            <a:off x="1766376" y="1146420"/>
            <a:ext cx="86389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tabLst>
                <a:tab pos="0" algn="l"/>
              </a:tabLst>
            </a:pPr>
            <a:r>
              <a:rPr lang="pl-PL" sz="3200" b="1" strike="noStrike" spc="-1" dirty="0">
                <a:solidFill>
                  <a:srgbClr val="002060"/>
                </a:solidFill>
                <a:latin typeface="Arial"/>
                <a:ea typeface="DejaVu Sans"/>
              </a:rPr>
              <a:t>PRODUKTY PROJEKTU </a:t>
            </a:r>
            <a:r>
              <a:rPr lang="pl-PL" sz="2000" b="1" strike="noStrike" spc="-1" dirty="0">
                <a:solidFill>
                  <a:srgbClr val="002060"/>
                </a:solidFill>
                <a:latin typeface="Arial"/>
                <a:ea typeface="DejaVu Sans"/>
              </a:rPr>
              <a:t>– interoperacyjność</a:t>
            </a:r>
            <a:endParaRPr lang="pl-PL" sz="2000" b="0" strike="noStrike" spc="-1" dirty="0">
              <a:latin typeface="Arial"/>
            </a:endParaRPr>
          </a:p>
          <a:p>
            <a:pPr algn="ctr">
              <a:lnSpc>
                <a:spcPct val="90000"/>
              </a:lnSpc>
              <a:tabLst>
                <a:tab pos="0" algn="l"/>
              </a:tabLst>
            </a:pPr>
            <a:r>
              <a:rPr lang="pl-PL" sz="2000" b="1" strike="noStrike" spc="-1" dirty="0">
                <a:solidFill>
                  <a:srgbClr val="002060"/>
                </a:solidFill>
                <a:latin typeface="Arial"/>
                <a:ea typeface="DejaVu Sans"/>
              </a:rPr>
              <a:t>(widok kooperacji aplikacji)</a:t>
            </a:r>
            <a:endParaRPr lang="pl-PL" sz="2000" b="0" strike="noStrike" spc="-1" dirty="0">
              <a:latin typeface="Arial"/>
            </a:endParaRPr>
          </a:p>
        </p:txBody>
      </p:sp>
      <p:sp>
        <p:nvSpPr>
          <p:cNvPr id="69" name="CustomShape 3"/>
          <p:cNvSpPr/>
          <p:nvPr/>
        </p:nvSpPr>
        <p:spPr>
          <a:xfrm>
            <a:off x="4771440" y="3456000"/>
            <a:ext cx="1491840" cy="789840"/>
          </a:xfrm>
          <a:prstGeom prst="rect">
            <a:avLst/>
          </a:prstGeom>
          <a:solidFill>
            <a:srgbClr val="FFFFFF"/>
          </a:solidFill>
          <a:ln w="25560">
            <a:solidFill>
              <a:srgbClr val="43729D"/>
            </a:solidFill>
            <a:miter/>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200" b="1" i="1" strike="noStrike" spc="-1" dirty="0">
                <a:solidFill>
                  <a:srgbClr val="44546A"/>
                </a:solidFill>
                <a:latin typeface="Calibri"/>
                <a:ea typeface="DejaVu Sans"/>
              </a:rPr>
              <a:t>Biblioteka Nauki</a:t>
            </a:r>
            <a:endParaRPr lang="pl-PL" sz="1200" b="0" strike="noStrike" spc="-1" dirty="0">
              <a:latin typeface="Arial"/>
            </a:endParaRPr>
          </a:p>
        </p:txBody>
      </p:sp>
      <p:sp>
        <p:nvSpPr>
          <p:cNvPr id="70" name="CustomShape 4"/>
          <p:cNvSpPr/>
          <p:nvPr/>
        </p:nvSpPr>
        <p:spPr>
          <a:xfrm>
            <a:off x="3620160" y="2304000"/>
            <a:ext cx="1491840" cy="789840"/>
          </a:xfrm>
          <a:prstGeom prst="rect">
            <a:avLst/>
          </a:prstGeom>
          <a:solidFill>
            <a:srgbClr val="FF33CC"/>
          </a:solidFill>
          <a:ln w="255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Open </a:t>
            </a:r>
            <a:r>
              <a:rPr lang="pl-PL" sz="1050" b="0" i="1" strike="noStrike" spc="-1" dirty="0" err="1">
                <a:solidFill>
                  <a:srgbClr val="FFFFFF"/>
                </a:solidFill>
                <a:latin typeface="Calibri"/>
                <a:ea typeface="DejaVu Sans"/>
              </a:rPr>
              <a:t>Journal</a:t>
            </a:r>
            <a:r>
              <a:rPr sz="1050" dirty="0"/>
              <a:t/>
            </a:r>
            <a:br>
              <a:rPr sz="1050" dirty="0"/>
            </a:br>
            <a:r>
              <a:rPr lang="pl-PL" sz="1050" b="0" i="1" strike="noStrike" spc="-1" dirty="0">
                <a:solidFill>
                  <a:srgbClr val="FFFFFF"/>
                </a:solidFill>
                <a:latin typeface="Calibri"/>
                <a:ea typeface="DejaVu Sans"/>
              </a:rPr>
              <a:t>Systems</a:t>
            </a:r>
            <a:endParaRPr lang="pl-PL" sz="1050" b="0" strike="noStrike" spc="-1" dirty="0">
              <a:latin typeface="Arial"/>
            </a:endParaRPr>
          </a:p>
        </p:txBody>
      </p:sp>
      <p:sp>
        <p:nvSpPr>
          <p:cNvPr id="71" name="CustomShape 5"/>
          <p:cNvSpPr/>
          <p:nvPr/>
        </p:nvSpPr>
        <p:spPr>
          <a:xfrm>
            <a:off x="1676160" y="5546160"/>
            <a:ext cx="1491840" cy="789840"/>
          </a:xfrm>
          <a:prstGeom prst="rect">
            <a:avLst/>
          </a:prstGeom>
          <a:solidFill>
            <a:srgbClr val="FF33CC"/>
          </a:solidFill>
          <a:ln w="25560">
            <a:solidFill>
              <a:srgbClr val="FF33CC"/>
            </a:solidFill>
            <a:miter/>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Baza AGRO</a:t>
            </a:r>
            <a:endParaRPr lang="pl-PL" sz="1050" b="0" strike="noStrike" spc="-1" dirty="0">
              <a:latin typeface="Arial"/>
            </a:endParaRPr>
          </a:p>
        </p:txBody>
      </p:sp>
      <p:sp>
        <p:nvSpPr>
          <p:cNvPr id="72" name="CustomShape 6"/>
          <p:cNvSpPr/>
          <p:nvPr/>
        </p:nvSpPr>
        <p:spPr>
          <a:xfrm>
            <a:off x="8710920" y="2486880"/>
            <a:ext cx="2079000" cy="1448174"/>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5000"/>
              </a:lnSpc>
            </a:pPr>
            <a:r>
              <a:rPr lang="pl-PL" sz="1200" b="0" strike="noStrike" spc="-1" dirty="0">
                <a:solidFill>
                  <a:srgbClr val="44546A"/>
                </a:solidFill>
                <a:latin typeface="Calibri"/>
                <a:ea typeface="DejaVu Sans"/>
              </a:rPr>
              <a:t>Oznaczenia powiązanych </a:t>
            </a:r>
            <a:endParaRPr lang="pl-PL" sz="1200" b="0" strike="noStrike" spc="-1" dirty="0">
              <a:latin typeface="Arial"/>
            </a:endParaRPr>
          </a:p>
          <a:p>
            <a:pPr>
              <a:lnSpc>
                <a:spcPct val="105000"/>
              </a:lnSpc>
            </a:pPr>
            <a:r>
              <a:rPr lang="pl-PL" sz="1200" b="0" strike="noStrike" spc="-1" dirty="0">
                <a:solidFill>
                  <a:srgbClr val="44546A"/>
                </a:solidFill>
                <a:latin typeface="Calibri"/>
                <a:ea typeface="DejaVu Sans"/>
              </a:rPr>
              <a:t>systemów:</a:t>
            </a:r>
            <a:endParaRPr lang="pl-PL" sz="1200" b="0" strike="noStrike" spc="-1" dirty="0">
              <a:latin typeface="Arial"/>
            </a:endParaRPr>
          </a:p>
          <a:p>
            <a:pPr>
              <a:lnSpc>
                <a:spcPct val="105000"/>
              </a:lnSpc>
            </a:pPr>
            <a:r>
              <a:rPr lang="pl-PL" sz="1200" b="0" strike="noStrike" spc="-1" dirty="0">
                <a:solidFill>
                  <a:srgbClr val="44546A"/>
                </a:solidFill>
                <a:latin typeface="Calibri"/>
                <a:ea typeface="DejaVu Sans"/>
              </a:rPr>
              <a:t>        planowany</a:t>
            </a:r>
            <a:endParaRPr lang="pl-PL" sz="1200" b="0" strike="noStrike" spc="-1" dirty="0">
              <a:latin typeface="Arial"/>
            </a:endParaRPr>
          </a:p>
          <a:p>
            <a:pPr>
              <a:lnSpc>
                <a:spcPct val="105000"/>
              </a:lnSpc>
            </a:pPr>
            <a:r>
              <a:rPr lang="pl-PL" sz="1200" b="0" strike="noStrike" spc="-1" dirty="0">
                <a:solidFill>
                  <a:srgbClr val="44546A"/>
                </a:solidFill>
                <a:latin typeface="Calibri"/>
                <a:ea typeface="DejaVu Sans"/>
              </a:rPr>
              <a:t>        modyfikowany</a:t>
            </a:r>
            <a:endParaRPr lang="pl-PL" sz="1200" b="0" strike="noStrike" spc="-1" dirty="0">
              <a:latin typeface="Arial"/>
            </a:endParaRPr>
          </a:p>
          <a:p>
            <a:pPr>
              <a:lnSpc>
                <a:spcPct val="105000"/>
              </a:lnSpc>
            </a:pPr>
            <a:r>
              <a:rPr lang="pl-PL" sz="1200" b="0" strike="noStrike" spc="-1" dirty="0">
                <a:solidFill>
                  <a:srgbClr val="44546A"/>
                </a:solidFill>
                <a:latin typeface="Calibri"/>
                <a:ea typeface="DejaVu Sans"/>
              </a:rPr>
              <a:t>        istniejący</a:t>
            </a:r>
            <a:endParaRPr lang="pl-PL" sz="1200" b="0" strike="noStrike" spc="-1" dirty="0">
              <a:latin typeface="Arial"/>
            </a:endParaRPr>
          </a:p>
          <a:p>
            <a:pPr>
              <a:lnSpc>
                <a:spcPct val="105000"/>
              </a:lnSpc>
            </a:pPr>
            <a:r>
              <a:rPr lang="pl-PL" sz="1200" b="0" strike="noStrike" spc="-1" dirty="0">
                <a:solidFill>
                  <a:srgbClr val="44546A"/>
                </a:solidFill>
                <a:latin typeface="Calibri"/>
                <a:ea typeface="DejaVu Sans"/>
              </a:rPr>
              <a:t>dot. systemów własnych oraz innych jednostek</a:t>
            </a:r>
            <a:endParaRPr lang="pl-PL" sz="1200" b="0" strike="noStrike" spc="-1" dirty="0">
              <a:latin typeface="Arial"/>
            </a:endParaRPr>
          </a:p>
        </p:txBody>
      </p:sp>
      <p:sp>
        <p:nvSpPr>
          <p:cNvPr id="73" name="CustomShape 7"/>
          <p:cNvSpPr/>
          <p:nvPr/>
        </p:nvSpPr>
        <p:spPr>
          <a:xfrm>
            <a:off x="8832240" y="3141000"/>
            <a:ext cx="141840" cy="141840"/>
          </a:xfrm>
          <a:prstGeom prst="rect">
            <a:avLst/>
          </a:prstGeom>
          <a:solidFill>
            <a:srgbClr val="00B050"/>
          </a:solidFill>
          <a:ln w="25560">
            <a:solidFill>
              <a:srgbClr val="00B050"/>
            </a:solidFill>
            <a:miter/>
          </a:ln>
        </p:spPr>
        <p:style>
          <a:lnRef idx="0">
            <a:scrgbClr r="0" g="0" b="0"/>
          </a:lnRef>
          <a:fillRef idx="0">
            <a:scrgbClr r="0" g="0" b="0"/>
          </a:fillRef>
          <a:effectRef idx="0">
            <a:scrgbClr r="0" g="0" b="0"/>
          </a:effectRef>
          <a:fontRef idx="minor"/>
        </p:style>
      </p:sp>
      <p:sp>
        <p:nvSpPr>
          <p:cNvPr id="74" name="CustomShape 8"/>
          <p:cNvSpPr/>
          <p:nvPr/>
        </p:nvSpPr>
        <p:spPr>
          <a:xfrm>
            <a:off x="8832240" y="3330000"/>
            <a:ext cx="141840" cy="141840"/>
          </a:xfrm>
          <a:prstGeom prst="rect">
            <a:avLst/>
          </a:prstGeom>
          <a:solidFill>
            <a:srgbClr val="0071E2"/>
          </a:solidFill>
          <a:ln w="25560">
            <a:solidFill>
              <a:srgbClr val="0071E2"/>
            </a:solidFill>
            <a:miter/>
          </a:ln>
        </p:spPr>
        <p:style>
          <a:lnRef idx="0">
            <a:scrgbClr r="0" g="0" b="0"/>
          </a:lnRef>
          <a:fillRef idx="0">
            <a:scrgbClr r="0" g="0" b="0"/>
          </a:fillRef>
          <a:effectRef idx="0">
            <a:scrgbClr r="0" g="0" b="0"/>
          </a:effectRef>
          <a:fontRef idx="minor"/>
        </p:style>
      </p:sp>
      <p:sp>
        <p:nvSpPr>
          <p:cNvPr id="75" name="CustomShape 9"/>
          <p:cNvSpPr/>
          <p:nvPr/>
        </p:nvSpPr>
        <p:spPr>
          <a:xfrm>
            <a:off x="8832240" y="3517200"/>
            <a:ext cx="141840" cy="141840"/>
          </a:xfrm>
          <a:prstGeom prst="rect">
            <a:avLst/>
          </a:prstGeom>
          <a:solidFill>
            <a:srgbClr val="FF33CC"/>
          </a:solidFill>
          <a:ln w="25560">
            <a:solidFill>
              <a:srgbClr val="FF33CC"/>
            </a:solidFill>
            <a:miter/>
          </a:ln>
        </p:spPr>
        <p:style>
          <a:lnRef idx="0">
            <a:scrgbClr r="0" g="0" b="0"/>
          </a:lnRef>
          <a:fillRef idx="0">
            <a:scrgbClr r="0" g="0" b="0"/>
          </a:fillRef>
          <a:effectRef idx="0">
            <a:scrgbClr r="0" g="0" b="0"/>
          </a:effectRef>
          <a:fontRef idx="minor"/>
        </p:style>
      </p:sp>
      <p:sp>
        <p:nvSpPr>
          <p:cNvPr id="76" name="CustomShape 10"/>
          <p:cNvSpPr/>
          <p:nvPr/>
        </p:nvSpPr>
        <p:spPr>
          <a:xfrm>
            <a:off x="6716160" y="2376000"/>
            <a:ext cx="1491840" cy="789840"/>
          </a:xfrm>
          <a:prstGeom prst="rect">
            <a:avLst/>
          </a:prstGeom>
          <a:solidFill>
            <a:srgbClr val="FF33CC"/>
          </a:solidFill>
          <a:ln w="255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Polska Bibliografia Naukowa</a:t>
            </a:r>
            <a:endParaRPr lang="pl-PL" sz="1050" b="0" strike="noStrike" spc="-1" dirty="0">
              <a:latin typeface="Arial"/>
            </a:endParaRPr>
          </a:p>
        </p:txBody>
      </p:sp>
      <p:sp>
        <p:nvSpPr>
          <p:cNvPr id="77" name="CustomShape 11"/>
          <p:cNvSpPr/>
          <p:nvPr/>
        </p:nvSpPr>
        <p:spPr>
          <a:xfrm>
            <a:off x="1604160" y="3242160"/>
            <a:ext cx="1491840" cy="789840"/>
          </a:xfrm>
          <a:prstGeom prst="rect">
            <a:avLst/>
          </a:prstGeom>
          <a:solidFill>
            <a:srgbClr val="FF33CC"/>
          </a:solidFill>
          <a:ln w="255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POL-on (baza jednostek naukowych)</a:t>
            </a:r>
            <a:endParaRPr lang="pl-PL" sz="1050" b="0" strike="noStrike" spc="-1" dirty="0">
              <a:latin typeface="Arial"/>
            </a:endParaRPr>
          </a:p>
        </p:txBody>
      </p:sp>
      <p:sp>
        <p:nvSpPr>
          <p:cNvPr id="78" name="CustomShape 12"/>
          <p:cNvSpPr/>
          <p:nvPr/>
        </p:nvSpPr>
        <p:spPr>
          <a:xfrm>
            <a:off x="5616000" y="5546160"/>
            <a:ext cx="1491840" cy="789840"/>
          </a:xfrm>
          <a:prstGeom prst="rect">
            <a:avLst/>
          </a:prstGeom>
          <a:solidFill>
            <a:srgbClr val="FF33CC"/>
          </a:solidFill>
          <a:ln w="25560">
            <a:solidFill>
              <a:srgbClr val="FF33CC"/>
            </a:solidFill>
            <a:miter/>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Baza CEJSH</a:t>
            </a:r>
            <a:endParaRPr lang="pl-PL" sz="1050" b="0" strike="noStrike" spc="-1" dirty="0">
              <a:latin typeface="Arial"/>
            </a:endParaRPr>
          </a:p>
        </p:txBody>
      </p:sp>
      <p:sp>
        <p:nvSpPr>
          <p:cNvPr id="79" name="CustomShape 13"/>
          <p:cNvSpPr/>
          <p:nvPr/>
        </p:nvSpPr>
        <p:spPr>
          <a:xfrm>
            <a:off x="3656160" y="5546160"/>
            <a:ext cx="1491840" cy="789840"/>
          </a:xfrm>
          <a:prstGeom prst="rect">
            <a:avLst/>
          </a:prstGeom>
          <a:solidFill>
            <a:srgbClr val="FF33CC"/>
          </a:solidFill>
          <a:ln w="25560">
            <a:solidFill>
              <a:srgbClr val="FF33CC"/>
            </a:solidFill>
            <a:miter/>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Baza </a:t>
            </a:r>
            <a:r>
              <a:rPr lang="pl-PL" sz="1050" b="0" i="1" strike="noStrike" spc="-1" dirty="0" err="1">
                <a:solidFill>
                  <a:srgbClr val="FFFFFF"/>
                </a:solidFill>
                <a:latin typeface="Calibri"/>
                <a:ea typeface="DejaVu Sans"/>
              </a:rPr>
              <a:t>BazTech</a:t>
            </a:r>
            <a:endParaRPr lang="pl-PL" sz="1050" b="0" strike="noStrike" spc="-1" dirty="0">
              <a:latin typeface="Arial"/>
            </a:endParaRPr>
          </a:p>
        </p:txBody>
      </p:sp>
      <p:sp>
        <p:nvSpPr>
          <p:cNvPr id="80" name="CustomShape 14"/>
          <p:cNvSpPr/>
          <p:nvPr/>
        </p:nvSpPr>
        <p:spPr>
          <a:xfrm>
            <a:off x="7704000" y="5546160"/>
            <a:ext cx="1491840" cy="789840"/>
          </a:xfrm>
          <a:prstGeom prst="rect">
            <a:avLst/>
          </a:prstGeom>
          <a:solidFill>
            <a:srgbClr val="FF33CC"/>
          </a:solidFill>
          <a:ln w="25560">
            <a:solidFill>
              <a:srgbClr val="FF33CC"/>
            </a:solidFill>
            <a:miter/>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pl-PL" sz="1050" b="0" i="1" strike="noStrike" spc="-1" dirty="0">
                <a:solidFill>
                  <a:srgbClr val="FFFFFF"/>
                </a:solidFill>
                <a:latin typeface="Calibri"/>
                <a:ea typeface="DejaVu Sans"/>
              </a:rPr>
              <a:t>Baza PLDML</a:t>
            </a:r>
            <a:endParaRPr lang="pl-PL" sz="1050" b="0" strike="noStrike" spc="-1" dirty="0">
              <a:latin typeface="Arial"/>
            </a:endParaRPr>
          </a:p>
        </p:txBody>
      </p:sp>
      <p:cxnSp>
        <p:nvCxnSpPr>
          <p:cNvPr id="81" name="Line 15"/>
          <p:cNvCxnSpPr>
            <a:stCxn id="70" idx="3"/>
            <a:endCxn id="69" idx="0"/>
          </p:cNvCxnSpPr>
          <p:nvPr/>
        </p:nvCxnSpPr>
        <p:spPr>
          <a:xfrm>
            <a:off x="5112000" y="2698920"/>
            <a:ext cx="405720" cy="757440"/>
          </a:xfrm>
          <a:prstGeom prst="straightConnector1">
            <a:avLst/>
          </a:prstGeom>
          <a:ln>
            <a:solidFill>
              <a:srgbClr val="3465A4"/>
            </a:solidFill>
            <a:tailEnd type="triangle" w="med" len="med"/>
          </a:ln>
        </p:spPr>
      </p:cxnSp>
      <p:cxnSp>
        <p:nvCxnSpPr>
          <p:cNvPr id="82" name="Line 16"/>
          <p:cNvCxnSpPr>
            <a:stCxn id="77" idx="3"/>
            <a:endCxn id="69" idx="1"/>
          </p:cNvCxnSpPr>
          <p:nvPr/>
        </p:nvCxnSpPr>
        <p:spPr>
          <a:xfrm>
            <a:off x="3096000" y="3637080"/>
            <a:ext cx="1675800" cy="214200"/>
          </a:xfrm>
          <a:prstGeom prst="straightConnector1">
            <a:avLst/>
          </a:prstGeom>
          <a:ln>
            <a:solidFill>
              <a:srgbClr val="3465A4"/>
            </a:solidFill>
            <a:tailEnd type="triangle" w="med" len="med"/>
          </a:ln>
        </p:spPr>
      </p:cxnSp>
      <p:cxnSp>
        <p:nvCxnSpPr>
          <p:cNvPr id="83" name="Line 17"/>
          <p:cNvCxnSpPr>
            <a:stCxn id="69" idx="2"/>
            <a:endCxn id="71" idx="0"/>
          </p:cNvCxnSpPr>
          <p:nvPr/>
        </p:nvCxnSpPr>
        <p:spPr>
          <a:xfrm flipH="1">
            <a:off x="2422080" y="4245840"/>
            <a:ext cx="3095640" cy="1300680"/>
          </a:xfrm>
          <a:prstGeom prst="straightConnector1">
            <a:avLst/>
          </a:prstGeom>
          <a:ln>
            <a:solidFill>
              <a:srgbClr val="3465A4"/>
            </a:solidFill>
            <a:headEnd type="triangle" w="med" len="med"/>
            <a:tailEnd type="triangle" w="med" len="med"/>
          </a:ln>
        </p:spPr>
      </p:cxnSp>
      <p:cxnSp>
        <p:nvCxnSpPr>
          <p:cNvPr id="84" name="Line 18"/>
          <p:cNvCxnSpPr>
            <a:stCxn id="69" idx="2"/>
            <a:endCxn id="79" idx="0"/>
          </p:cNvCxnSpPr>
          <p:nvPr/>
        </p:nvCxnSpPr>
        <p:spPr>
          <a:xfrm flipH="1">
            <a:off x="4402080" y="4245840"/>
            <a:ext cx="1115640" cy="1300680"/>
          </a:xfrm>
          <a:prstGeom prst="straightConnector1">
            <a:avLst/>
          </a:prstGeom>
          <a:ln>
            <a:solidFill>
              <a:srgbClr val="3465A4"/>
            </a:solidFill>
            <a:headEnd type="triangle" w="med" len="med"/>
            <a:tailEnd type="triangle" w="med" len="med"/>
          </a:ln>
        </p:spPr>
      </p:cxnSp>
      <p:cxnSp>
        <p:nvCxnSpPr>
          <p:cNvPr id="85" name="Line 19"/>
          <p:cNvCxnSpPr>
            <a:stCxn id="78" idx="0"/>
            <a:endCxn id="69" idx="2"/>
          </p:cNvCxnSpPr>
          <p:nvPr/>
        </p:nvCxnSpPr>
        <p:spPr>
          <a:xfrm flipH="1" flipV="1">
            <a:off x="5517360" y="4245840"/>
            <a:ext cx="844920" cy="1300680"/>
          </a:xfrm>
          <a:prstGeom prst="straightConnector1">
            <a:avLst/>
          </a:prstGeom>
          <a:ln>
            <a:solidFill>
              <a:srgbClr val="3465A4"/>
            </a:solidFill>
            <a:headEnd type="triangle" w="med" len="med"/>
            <a:tailEnd type="triangle" w="med" len="med"/>
          </a:ln>
        </p:spPr>
      </p:cxnSp>
      <p:cxnSp>
        <p:nvCxnSpPr>
          <p:cNvPr id="86" name="Line 20"/>
          <p:cNvCxnSpPr>
            <a:stCxn id="80" idx="0"/>
            <a:endCxn id="69" idx="2"/>
          </p:cNvCxnSpPr>
          <p:nvPr/>
        </p:nvCxnSpPr>
        <p:spPr>
          <a:xfrm flipH="1" flipV="1">
            <a:off x="5517360" y="4245840"/>
            <a:ext cx="2932920" cy="1300680"/>
          </a:xfrm>
          <a:prstGeom prst="straightConnector1">
            <a:avLst/>
          </a:prstGeom>
          <a:ln>
            <a:solidFill>
              <a:srgbClr val="3465A4"/>
            </a:solidFill>
            <a:headEnd type="triangle" w="med" len="med"/>
            <a:tailEnd type="triangle" w="med" len="med"/>
          </a:ln>
        </p:spPr>
      </p:cxnSp>
      <p:cxnSp>
        <p:nvCxnSpPr>
          <p:cNvPr id="87" name="Line 21"/>
          <p:cNvCxnSpPr>
            <a:stCxn id="69" idx="3"/>
            <a:endCxn id="76" idx="1"/>
          </p:cNvCxnSpPr>
          <p:nvPr/>
        </p:nvCxnSpPr>
        <p:spPr>
          <a:xfrm flipV="1">
            <a:off x="6263280" y="2770920"/>
            <a:ext cx="453240" cy="1080360"/>
          </a:xfrm>
          <a:prstGeom prst="bentConnector3">
            <a:avLst/>
          </a:prstGeom>
          <a:ln>
            <a:solidFill>
              <a:srgbClr val="3465A4"/>
            </a:solidFill>
            <a:tailEnd type="triangle" w="med" len="med"/>
          </a:ln>
        </p:spPr>
      </p:cxn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88" name="CustomShape 1"/>
          <p:cNvSpPr/>
          <p:nvPr/>
        </p:nvSpPr>
        <p:spPr>
          <a:xfrm flipH="1">
            <a:off x="11794320" y="13034160"/>
            <a:ext cx="621360" cy="334080"/>
          </a:xfrm>
          <a:custGeom>
            <a:avLst/>
            <a:gdLst/>
            <a:ahLst/>
            <a:cxnLst/>
            <a:rect l="l" t="t" r="r" b="b"/>
            <a:pathLst>
              <a:path w="21600" h="21600">
                <a:moveTo>
                  <a:pt x="0" y="0"/>
                </a:moveTo>
                <a:lnTo>
                  <a:pt x="21600" y="21600"/>
                </a:lnTo>
              </a:path>
            </a:pathLst>
          </a:custGeom>
          <a:noFill/>
          <a:ln w="9360">
            <a:solidFill>
              <a:srgbClr val="5597D3"/>
            </a:solidFill>
            <a:miter/>
            <a:tailEnd type="triangle" w="med" len="med"/>
          </a:ln>
        </p:spPr>
        <p:style>
          <a:lnRef idx="0">
            <a:scrgbClr r="0" g="0" b="0"/>
          </a:lnRef>
          <a:fillRef idx="0">
            <a:scrgbClr r="0" g="0" b="0"/>
          </a:fillRef>
          <a:effectRef idx="0">
            <a:scrgbClr r="0" g="0" b="0"/>
          </a:effectRef>
          <a:fontRef idx="minor"/>
        </p:style>
      </p:sp>
      <p:sp>
        <p:nvSpPr>
          <p:cNvPr id="89" name="CustomShape 2"/>
          <p:cNvSpPr/>
          <p:nvPr/>
        </p:nvSpPr>
        <p:spPr>
          <a:xfrm>
            <a:off x="1706292" y="1343088"/>
            <a:ext cx="8507520" cy="74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spcAft>
                <a:spcPts val="1199"/>
              </a:spcAft>
              <a:tabLst>
                <a:tab pos="0" algn="l"/>
              </a:tabLst>
            </a:pPr>
            <a:r>
              <a:rPr lang="pl-PL" sz="2800" b="1" strike="noStrike" spc="-1" dirty="0">
                <a:solidFill>
                  <a:srgbClr val="002060"/>
                </a:solidFill>
                <a:latin typeface="Arial"/>
                <a:ea typeface="DejaVu Sans"/>
              </a:rPr>
              <a:t>WSKAŹNIKI EFEKTYWNOŚCI PROJEKTU</a:t>
            </a:r>
            <a:endParaRPr lang="pl-PL" sz="2800" b="0" strike="noStrike" spc="-1" dirty="0">
              <a:latin typeface="Arial"/>
            </a:endParaRPr>
          </a:p>
        </p:txBody>
      </p:sp>
      <p:graphicFrame>
        <p:nvGraphicFramePr>
          <p:cNvPr id="90" name="Table 3"/>
          <p:cNvGraphicFramePr/>
          <p:nvPr>
            <p:extLst>
              <p:ext uri="{D42A27DB-BD31-4B8C-83A1-F6EECF244321}">
                <p14:modId xmlns:p14="http://schemas.microsoft.com/office/powerpoint/2010/main" val="383392323"/>
              </p:ext>
            </p:extLst>
          </p:nvPr>
        </p:nvGraphicFramePr>
        <p:xfrm>
          <a:off x="585792" y="2091528"/>
          <a:ext cx="10748520" cy="4226976"/>
        </p:xfrm>
        <a:graphic>
          <a:graphicData uri="http://schemas.openxmlformats.org/drawingml/2006/table">
            <a:tbl>
              <a:tblPr/>
              <a:tblGrid>
                <a:gridCol w="4001400"/>
                <a:gridCol w="1639872"/>
                <a:gridCol w="2075688"/>
                <a:gridCol w="3031560"/>
              </a:tblGrid>
              <a:tr h="537918">
                <a:tc>
                  <a:txBody>
                    <a:bodyPr/>
                    <a:lstStyle/>
                    <a:p>
                      <a:pPr algn="ctr">
                        <a:lnSpc>
                          <a:spcPct val="107000"/>
                        </a:lnSpc>
                      </a:pPr>
                      <a:r>
                        <a:rPr lang="pl-PL" sz="1400" b="1" strike="noStrike" spc="-1" dirty="0">
                          <a:solidFill>
                            <a:srgbClr val="FFFFFF"/>
                          </a:solidFill>
                          <a:latin typeface="Arial"/>
                        </a:rPr>
                        <a:t>Nazwa wskaźnika</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2060"/>
                      </a:solidFill>
                    </a:lnT>
                    <a:lnB w="12240">
                      <a:solidFill>
                        <a:srgbClr val="002060"/>
                      </a:solidFill>
                    </a:lnB>
                    <a:solidFill>
                      <a:srgbClr val="0071E2"/>
                    </a:solidFill>
                  </a:tcPr>
                </a:tc>
                <a:tc>
                  <a:txBody>
                    <a:bodyPr/>
                    <a:lstStyle/>
                    <a:p>
                      <a:pPr algn="ctr">
                        <a:lnSpc>
                          <a:spcPct val="107000"/>
                        </a:lnSpc>
                      </a:pPr>
                      <a:r>
                        <a:rPr lang="pl-PL" sz="1400" b="1" strike="noStrike" spc="-1" dirty="0">
                          <a:solidFill>
                            <a:srgbClr val="FFFFFF"/>
                          </a:solidFill>
                          <a:latin typeface="Arial"/>
                        </a:rPr>
                        <a:t>Jednostka miary</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pPr>
                      <a:r>
                        <a:rPr lang="pl-PL" sz="1400" b="1" strike="noStrike" spc="-1">
                          <a:solidFill>
                            <a:srgbClr val="FFFFFF"/>
                          </a:solidFill>
                          <a:latin typeface="Arial"/>
                        </a:rPr>
                        <a:t>Wartość docelowa</a:t>
                      </a:r>
                      <a:endParaRPr lang="pl-PL" sz="1400" b="0" strike="noStrike" spc="-1">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c>
                  <a:txBody>
                    <a:bodyPr/>
                    <a:lstStyle/>
                    <a:p>
                      <a:pPr algn="ctr">
                        <a:lnSpc>
                          <a:spcPct val="107000"/>
                        </a:lnSpc>
                        <a:tabLst>
                          <a:tab pos="0" algn="l"/>
                        </a:tabLst>
                      </a:pPr>
                      <a:r>
                        <a:rPr lang="pl-PL" sz="1400" b="1" strike="noStrike" spc="-1" dirty="0">
                          <a:solidFill>
                            <a:srgbClr val="FFFFFF"/>
                          </a:solidFill>
                          <a:latin typeface="Arial"/>
                          <a:ea typeface="Calibri"/>
                        </a:rPr>
                        <a:t>Wartość osiągnięta</a:t>
                      </a:r>
                      <a:endParaRPr lang="pl-PL" sz="1400" b="0" strike="noStrike" spc="-1" dirty="0">
                        <a:latin typeface="Arial"/>
                      </a:endParaRPr>
                    </a:p>
                  </a:txBody>
                  <a:tcPr marL="68400" marR="68400">
                    <a:lnL w="12240">
                      <a:solidFill>
                        <a:srgbClr val="002060"/>
                      </a:solidFill>
                    </a:lnL>
                    <a:lnR w="12240">
                      <a:solidFill>
                        <a:srgbClr val="002060"/>
                      </a:solidFill>
                    </a:lnR>
                    <a:lnT w="12240">
                      <a:solidFill>
                        <a:srgbClr val="000000"/>
                      </a:solidFill>
                    </a:lnT>
                    <a:lnB w="12240">
                      <a:solidFill>
                        <a:srgbClr val="002060"/>
                      </a:solidFill>
                    </a:lnB>
                    <a:solidFill>
                      <a:srgbClr val="0071E2"/>
                    </a:solidFill>
                  </a:tcPr>
                </a:tc>
              </a:tr>
              <a:tr h="607949">
                <a:tc>
                  <a:txBody>
                    <a:bodyPr/>
                    <a:lstStyle/>
                    <a:p>
                      <a:pPr>
                        <a:lnSpc>
                          <a:spcPct val="107000"/>
                        </a:lnSpc>
                      </a:pPr>
                      <a:r>
                        <a:rPr lang="pl-PL" sz="1600" b="0" i="1" strike="noStrike" spc="-1" dirty="0">
                          <a:solidFill>
                            <a:srgbClr val="005DB5"/>
                          </a:solidFill>
                          <a:latin typeface="Arial"/>
                          <a:ea typeface="Calibri"/>
                        </a:rPr>
                        <a:t>Liczba baz danych udostępnionych on-line poprzez API [szt.]</a:t>
                      </a:r>
                      <a:endParaRPr lang="pl-PL" sz="1600" b="0" i="1" strike="noStrike" spc="-1" dirty="0">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7000"/>
                        </a:lnSpc>
                      </a:pPr>
                      <a:r>
                        <a:rPr lang="pl-PL" sz="1600" b="0" i="1" strike="noStrike" spc="-1">
                          <a:solidFill>
                            <a:srgbClr val="005DB5"/>
                          </a:solidFill>
                          <a:latin typeface="Arial"/>
                        </a:rPr>
                        <a:t>Szt.</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2</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2</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597333">
                <a:tc>
                  <a:txBody>
                    <a:bodyPr/>
                    <a:lstStyle/>
                    <a:p>
                      <a:pPr>
                        <a:lnSpc>
                          <a:spcPct val="100000"/>
                        </a:lnSpc>
                      </a:pPr>
                      <a:r>
                        <a:rPr lang="pl-PL" sz="1600" b="0" i="1" strike="noStrike" spc="-1">
                          <a:solidFill>
                            <a:srgbClr val="005DB5"/>
                          </a:solidFill>
                          <a:latin typeface="Arial"/>
                        </a:rPr>
                        <a:t>Liczba podmiotów, które udostępniły on-line informacje sektora publicznego [szt.]</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Szt.</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1</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1</a:t>
                      </a:r>
                    </a:p>
                  </a:txBody>
                  <a:tcPr marL="45720" marR="45720">
                    <a:lnL w="12240">
                      <a:solidFill>
                        <a:srgbClr val="002060"/>
                      </a:solidFill>
                    </a:lnL>
                    <a:lnR w="12240">
                      <a:solidFill>
                        <a:srgbClr val="002060"/>
                      </a:solidFill>
                    </a:lnR>
                    <a:lnT w="12240">
                      <a:solidFill>
                        <a:srgbClr val="002060"/>
                      </a:solidFill>
                    </a:lnT>
                    <a:lnB w="12240">
                      <a:solidFill>
                        <a:srgbClr val="002060"/>
                      </a:solidFill>
                    </a:lnB>
                    <a:noFill/>
                  </a:tcPr>
                </a:tc>
              </a:tr>
              <a:tr h="836266">
                <a:tc>
                  <a:txBody>
                    <a:bodyPr/>
                    <a:lstStyle/>
                    <a:p>
                      <a:pPr>
                        <a:lnSpc>
                          <a:spcPct val="107000"/>
                        </a:lnSpc>
                      </a:pPr>
                      <a:r>
                        <a:rPr lang="pl-PL" sz="1600" b="0" i="1" strike="noStrike" spc="-1" dirty="0">
                          <a:solidFill>
                            <a:srgbClr val="005DB5"/>
                          </a:solidFill>
                          <a:latin typeface="Arial"/>
                          <a:ea typeface="Calibri"/>
                        </a:rPr>
                        <a:t>Liczba udostępnionych on-line dokumentów zawierających informacje sektora publicznego [szt.]</a:t>
                      </a:r>
                      <a:endParaRPr lang="pl-PL" sz="1600" b="0" i="1" strike="noStrike" spc="-1" dirty="0">
                        <a:solidFill>
                          <a:srgbClr val="005DB5"/>
                        </a:solidFill>
                        <a:latin typeface="Arial"/>
                      </a:endParaRP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Szt.</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90000</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dirty="0">
                          <a:solidFill>
                            <a:srgbClr val="005DB5"/>
                          </a:solidFill>
                          <a:latin typeface="Arial"/>
                        </a:rPr>
                        <a:t>95883</a:t>
                      </a:r>
                    </a:p>
                  </a:txBody>
                  <a:tcPr marL="45720" marR="45720">
                    <a:lnL w="12240">
                      <a:solidFill>
                        <a:srgbClr val="002060"/>
                      </a:solidFill>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r>
              <a:tr h="443733">
                <a:tc>
                  <a:txBody>
                    <a:bodyPr/>
                    <a:lstStyle/>
                    <a:p>
                      <a:pPr>
                        <a:lnSpc>
                          <a:spcPct val="100000"/>
                        </a:lnSpc>
                      </a:pPr>
                      <a:r>
                        <a:rPr lang="pl-PL" sz="1600" b="0" i="1" strike="noStrike" spc="-1" dirty="0">
                          <a:solidFill>
                            <a:srgbClr val="005DB5"/>
                          </a:solidFill>
                          <a:latin typeface="Arial"/>
                        </a:rPr>
                        <a:t>Liczba utworzonych API [szt.]</a:t>
                      </a:r>
                    </a:p>
                  </a:txBody>
                  <a:tcPr marL="45720" marR="45720">
                    <a:lnL w="12240">
                      <a:solidFill>
                        <a:srgbClr val="002060"/>
                      </a:solidFill>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Szt.</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a:solidFill>
                            <a:srgbClr val="005DB5"/>
                          </a:solidFill>
                          <a:latin typeface="Arial"/>
                        </a:rPr>
                        <a:t>3</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cap="flat" cmpd="sng" algn="ctr">
                      <a:solidFill>
                        <a:srgbClr val="002060"/>
                      </a:solidFill>
                      <a:prstDash val="solid"/>
                      <a:round/>
                      <a:headEnd type="none" w="med" len="med"/>
                      <a:tailEnd type="none" w="med" len="med"/>
                    </a:lnB>
                    <a:noFill/>
                  </a:tcPr>
                </a:tc>
                <a:tc>
                  <a:txBody>
                    <a:bodyPr/>
                    <a:lstStyle/>
                    <a:p>
                      <a:pPr>
                        <a:lnSpc>
                          <a:spcPct val="100000"/>
                        </a:lnSpc>
                      </a:pPr>
                      <a:r>
                        <a:rPr lang="pl-PL" sz="1600" b="0" i="1" strike="noStrike" spc="-1" dirty="0">
                          <a:solidFill>
                            <a:srgbClr val="005DB5"/>
                          </a:solidFill>
                          <a:latin typeface="Arial"/>
                        </a:rPr>
                        <a:t>3</a:t>
                      </a:r>
                    </a:p>
                  </a:txBody>
                  <a:tcPr marL="45720" marR="45720">
                    <a:lnL w="12240" cap="flat" cmpd="sng" algn="ctr">
                      <a:solidFill>
                        <a:srgbClr val="002060"/>
                      </a:solidFill>
                      <a:prstDash val="solid"/>
                      <a:round/>
                      <a:headEnd type="none" w="med" len="med"/>
                      <a:tailEnd type="none" w="med" len="med"/>
                    </a:lnL>
                    <a:lnR w="12240">
                      <a:solidFill>
                        <a:srgbClr val="002060"/>
                      </a:solidFill>
                    </a:lnR>
                    <a:lnT w="12240">
                      <a:solidFill>
                        <a:srgbClr val="002060"/>
                      </a:solidFill>
                    </a:lnT>
                    <a:lnB w="12240" cap="flat" cmpd="sng" algn="ctr">
                      <a:solidFill>
                        <a:srgbClr val="002060"/>
                      </a:solidFill>
                      <a:prstDash val="solid"/>
                      <a:round/>
                      <a:headEnd type="none" w="med" len="med"/>
                      <a:tailEnd type="none" w="med" len="med"/>
                    </a:lnB>
                    <a:noFill/>
                  </a:tcPr>
                </a:tc>
              </a:tr>
              <a:tr h="1184825">
                <a:tc>
                  <a:txBody>
                    <a:bodyPr/>
                    <a:lstStyle/>
                    <a:p>
                      <a:pPr>
                        <a:lnSpc>
                          <a:spcPct val="100000"/>
                        </a:lnSpc>
                      </a:pPr>
                      <a:r>
                        <a:rPr lang="pl-PL" sz="1600" b="0" i="1" strike="noStrike" spc="-1" dirty="0">
                          <a:solidFill>
                            <a:srgbClr val="005DB5"/>
                          </a:solidFill>
                          <a:latin typeface="Arial"/>
                        </a:rPr>
                        <a:t>Liczba pobrań/</a:t>
                      </a:r>
                      <a:r>
                        <a:rPr lang="pl-PL" sz="1600" b="0" i="1" strike="noStrike" spc="-1" dirty="0" err="1">
                          <a:solidFill>
                            <a:srgbClr val="005DB5"/>
                          </a:solidFill>
                          <a:latin typeface="Arial"/>
                        </a:rPr>
                        <a:t>odtworzeń</a:t>
                      </a:r>
                      <a:r>
                        <a:rPr lang="pl-PL" sz="1600" b="0" i="1" strike="noStrike" spc="-1" dirty="0">
                          <a:solidFill>
                            <a:srgbClr val="005DB5"/>
                          </a:solidFill>
                          <a:latin typeface="Arial"/>
                        </a:rPr>
                        <a:t> dokumentów zawierających informacje sektora publicznego</a:t>
                      </a:r>
                    </a:p>
                  </a:txBody>
                  <a:tcPr marL="45720" marR="45720">
                    <a:lnL w="12240">
                      <a:solidFill>
                        <a:srgbClr val="002060"/>
                      </a:solidFill>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dirty="0">
                          <a:solidFill>
                            <a:srgbClr val="005DB5"/>
                          </a:solidFill>
                          <a:latin typeface="Arial"/>
                        </a:rPr>
                        <a:t>Szt.</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a:solidFill>
                            <a:srgbClr val="005DB5"/>
                          </a:solidFill>
                          <a:latin typeface="Arial"/>
                        </a:rPr>
                        <a:t>530000 szt/rok</a:t>
                      </a:r>
                    </a:p>
                  </a:txBody>
                  <a:tcPr marL="45720" marR="45720">
                    <a:lnL w="12240" cap="flat" cmpd="sng" algn="ctr">
                      <a:solidFill>
                        <a:srgbClr val="002060"/>
                      </a:solidFill>
                      <a:prstDash val="solid"/>
                      <a:round/>
                      <a:headEnd type="none" w="med" len="med"/>
                      <a:tailEnd type="none" w="med" len="med"/>
                    </a:lnL>
                    <a:lnR w="12240" cap="flat" cmpd="sng" algn="ctr">
                      <a:solidFill>
                        <a:srgbClr val="002060"/>
                      </a:solidFill>
                      <a:prstDash val="solid"/>
                      <a:round/>
                      <a:headEnd type="none" w="med" len="med"/>
                      <a:tailEnd type="none" w="med" len="med"/>
                    </a:lnR>
                    <a:lnT w="12240">
                      <a:solidFill>
                        <a:srgbClr val="002060"/>
                      </a:solidFill>
                    </a:lnT>
                    <a:lnB w="12240">
                      <a:solidFill>
                        <a:srgbClr val="002060"/>
                      </a:solidFill>
                    </a:lnB>
                    <a:noFill/>
                  </a:tcPr>
                </a:tc>
                <a:tc>
                  <a:txBody>
                    <a:bodyPr/>
                    <a:lstStyle/>
                    <a:p>
                      <a:pPr>
                        <a:lnSpc>
                          <a:spcPct val="100000"/>
                        </a:lnSpc>
                      </a:pPr>
                      <a:r>
                        <a:rPr lang="pl-PL" sz="1600" b="0" i="1" strike="noStrike" spc="-1" dirty="0">
                          <a:solidFill>
                            <a:srgbClr val="005DB5"/>
                          </a:solidFill>
                          <a:latin typeface="Arial"/>
                        </a:rPr>
                        <a:t>0 (osiągnięcie wskaźnika zgodnie z wnioskiem planowane jest w terminie 1 roku od zakończenia projektu)</a:t>
                      </a:r>
                    </a:p>
                  </a:txBody>
                  <a:tcPr marL="45720" marR="45720">
                    <a:lnL w="12240" cap="flat" cmpd="sng" algn="ctr">
                      <a:solidFill>
                        <a:srgbClr val="002060"/>
                      </a:solidFill>
                      <a:prstDash val="solid"/>
                      <a:round/>
                      <a:headEnd type="none" w="med" len="med"/>
                      <a:tailEnd type="none" w="med" len="med"/>
                    </a:lnL>
                    <a:lnR w="12240">
                      <a:solidFill>
                        <a:srgbClr val="002060"/>
                      </a:solidFill>
                    </a:lnR>
                    <a:lnT w="12240">
                      <a:solidFill>
                        <a:srgbClr val="002060"/>
                      </a:solidFill>
                    </a:lnT>
                    <a:lnB w="12240">
                      <a:solidFill>
                        <a:srgbClr val="002060"/>
                      </a:solidFill>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TotalTime>
  <Words>1184</Words>
  <Application>Microsoft Office PowerPoint</Application>
  <PresentationFormat>Panoramiczny</PresentationFormat>
  <Paragraphs>163</Paragraphs>
  <Slides>14</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14</vt:i4>
      </vt:variant>
    </vt:vector>
  </HeadingPairs>
  <TitlesOfParts>
    <vt:vector size="22" baseType="lpstr">
      <vt:lpstr>Arial</vt:lpstr>
      <vt:lpstr>Calibri</vt:lpstr>
      <vt:lpstr>DejaVu Sans</vt:lpstr>
      <vt:lpstr>Noto Sans CJK SC</vt:lpstr>
      <vt:lpstr>Symbol</vt:lpstr>
      <vt:lpstr>Times New Roman</vt:lpstr>
      <vt:lpstr>Wingdings</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subject/>
  <dc:creator>Buraczyński Łukasz</dc:creator>
  <dc:description/>
  <cp:lastModifiedBy>Anna Gałązka</cp:lastModifiedBy>
  <cp:revision>81</cp:revision>
  <dcterms:created xsi:type="dcterms:W3CDTF">2017-01-27T12:50:17Z</dcterms:created>
  <dcterms:modified xsi:type="dcterms:W3CDTF">2022-05-09T12:48:13Z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Ministerstwo Cyfryzacji</vt:lpwstr>
  </property>
  <property fmtid="{D5CDD505-2E9C-101B-9397-08002B2CF9AE}" pid="4" name="ContentTypeId">
    <vt:lpwstr>0x0101002A0F86658914CB4B80809DCDA8479AE9</vt:lpwstr>
  </property>
  <property fmtid="{D5CDD505-2E9C-101B-9397-08002B2CF9AE}" pid="5" name="HiddenSlides">
    <vt:i4>0</vt:i4>
  </property>
  <property fmtid="{D5CDD505-2E9C-101B-9397-08002B2CF9AE}" pid="6" name="HyperlinksChanged">
    <vt:bool>false</vt:bool>
  </property>
  <property fmtid="{D5CDD505-2E9C-101B-9397-08002B2CF9AE}" pid="7" name="LinksUpToDate">
    <vt:bool>false</vt:bool>
  </property>
  <property fmtid="{D5CDD505-2E9C-101B-9397-08002B2CF9AE}" pid="8" name="MMClips">
    <vt:i4>0</vt:i4>
  </property>
  <property fmtid="{D5CDD505-2E9C-101B-9397-08002B2CF9AE}" pid="9" name="Notes">
    <vt:i4>0</vt:i4>
  </property>
  <property fmtid="{D5CDD505-2E9C-101B-9397-08002B2CF9AE}" pid="10" name="PresentationFormat">
    <vt:lpwstr>Panoramiczny</vt:lpwstr>
  </property>
  <property fmtid="{D5CDD505-2E9C-101B-9397-08002B2CF9AE}" pid="11" name="ScaleCrop">
    <vt:bool>false</vt:bool>
  </property>
  <property fmtid="{D5CDD505-2E9C-101B-9397-08002B2CF9AE}" pid="12" name="ShareDoc">
    <vt:bool>false</vt:bool>
  </property>
  <property fmtid="{D5CDD505-2E9C-101B-9397-08002B2CF9AE}" pid="13" name="Slides">
    <vt:i4>13</vt:i4>
  </property>
</Properties>
</file>