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22"/>
  </p:notesMasterIdLst>
  <p:handoutMasterIdLst>
    <p:handoutMasterId r:id="rId23"/>
  </p:handoutMasterIdLst>
  <p:sldIdLst>
    <p:sldId id="592" r:id="rId2"/>
    <p:sldId id="346" r:id="rId3"/>
    <p:sldId id="568" r:id="rId4"/>
    <p:sldId id="572" r:id="rId5"/>
    <p:sldId id="575" r:id="rId6"/>
    <p:sldId id="430" r:id="rId7"/>
    <p:sldId id="585" r:id="rId8"/>
    <p:sldId id="598" r:id="rId9"/>
    <p:sldId id="424" r:id="rId10"/>
    <p:sldId id="586" r:id="rId11"/>
    <p:sldId id="602" r:id="rId12"/>
    <p:sldId id="601" r:id="rId13"/>
    <p:sldId id="588" r:id="rId14"/>
    <p:sldId id="595" r:id="rId15"/>
    <p:sldId id="596" r:id="rId16"/>
    <p:sldId id="573" r:id="rId17"/>
    <p:sldId id="597" r:id="rId18"/>
    <p:sldId id="599" r:id="rId19"/>
    <p:sldId id="600" r:id="rId20"/>
    <p:sldId id="270" r:id="rId21"/>
  </p:sldIdLst>
  <p:sldSz cx="12192000" cy="6858000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Styl pośredni 4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94660"/>
  </p:normalViewPr>
  <p:slideViewPr>
    <p:cSldViewPr>
      <p:cViewPr varScale="1">
        <p:scale>
          <a:sx n="105" d="100"/>
          <a:sy n="105" d="100"/>
        </p:scale>
        <p:origin x="666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615EEB-A05F-4674-9546-D4A049599279}" type="datetimeFigureOut">
              <a:rPr lang="pl-PL"/>
              <a:pPr>
                <a:defRPr/>
              </a:pPr>
              <a:t>16.05.2024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D4D5FC6-8865-4E2B-8985-DF86405198C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7157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75957C7-ABC6-4B94-A41C-5414481C7115}" type="datetimeFigureOut">
              <a:rPr lang="pl-PL"/>
              <a:pPr>
                <a:defRPr/>
              </a:pPr>
              <a:t>16.05.2024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D143DB-9E8A-403D-852A-C63256CFCEB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8334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D143DB-9E8A-403D-852A-C63256CFCEB3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9087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6BBA262-DAD1-BD80-0D20-03FABBAD7E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91C182FB-3E04-4562-B860-D26D727EC730}" type="slidenum">
              <a:rPr lang="en-US" altLang="pl-PL"/>
              <a:pPr algn="r">
                <a:spcBef>
                  <a:spcPct val="0"/>
                </a:spcBef>
              </a:pPr>
              <a:t>10</a:t>
            </a:fld>
            <a:endParaRPr lang="en-US" altLang="pl-PL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0323E072-0632-2CD9-82B4-C2D5F8CFC6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21188136-BECC-D0EE-0BC5-778385B987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26716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D143DB-9E8A-403D-852A-C63256CFCEB3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7271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D143DB-9E8A-403D-852A-C63256CFCEB3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2379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6BBA262-DAD1-BD80-0D20-03FABBAD7E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91C182FB-3E04-4562-B860-D26D727EC730}" type="slidenum">
              <a:rPr lang="en-US" altLang="pl-PL"/>
              <a:pPr algn="r">
                <a:spcBef>
                  <a:spcPct val="0"/>
                </a:spcBef>
              </a:pPr>
              <a:t>13</a:t>
            </a:fld>
            <a:endParaRPr lang="en-US" altLang="pl-PL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0323E072-0632-2CD9-82B4-C2D5F8CFC6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21188136-BECC-D0EE-0BC5-778385B987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26403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6BBA262-DAD1-BD80-0D20-03FABBAD7E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91C182FB-3E04-4562-B860-D26D727EC730}" type="slidenum">
              <a:rPr lang="en-US" altLang="pl-PL"/>
              <a:pPr algn="r">
                <a:spcBef>
                  <a:spcPct val="0"/>
                </a:spcBef>
              </a:pPr>
              <a:t>14</a:t>
            </a:fld>
            <a:endParaRPr lang="en-US" altLang="pl-PL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0323E072-0632-2CD9-82B4-C2D5F8CFC6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21188136-BECC-D0EE-0BC5-778385B987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599264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6BBA262-DAD1-BD80-0D20-03FABBAD7E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91C182FB-3E04-4562-B860-D26D727EC730}" type="slidenum">
              <a:rPr lang="en-US" altLang="pl-PL"/>
              <a:pPr algn="r">
                <a:spcBef>
                  <a:spcPct val="0"/>
                </a:spcBef>
              </a:pPr>
              <a:t>15</a:t>
            </a:fld>
            <a:endParaRPr lang="en-US" altLang="pl-PL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0323E072-0632-2CD9-82B4-C2D5F8CFC6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21188136-BECC-D0EE-0BC5-778385B987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01593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6BBA262-DAD1-BD80-0D20-03FABBAD7E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91C182FB-3E04-4562-B860-D26D727EC730}" type="slidenum">
              <a:rPr lang="en-US" altLang="pl-PL"/>
              <a:pPr algn="r">
                <a:spcBef>
                  <a:spcPct val="0"/>
                </a:spcBef>
              </a:pPr>
              <a:t>16</a:t>
            </a:fld>
            <a:endParaRPr lang="en-US" altLang="pl-PL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0323E072-0632-2CD9-82B4-C2D5F8CFC6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21188136-BECC-D0EE-0BC5-778385B987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353411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6BBA262-DAD1-BD80-0D20-03FABBAD7E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91C182FB-3E04-4562-B860-D26D727EC730}" type="slidenum">
              <a:rPr lang="en-US" altLang="pl-PL"/>
              <a:pPr algn="r">
                <a:spcBef>
                  <a:spcPct val="0"/>
                </a:spcBef>
              </a:pPr>
              <a:t>17</a:t>
            </a:fld>
            <a:endParaRPr lang="en-US" altLang="pl-PL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0323E072-0632-2CD9-82B4-C2D5F8CFC6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21188136-BECC-D0EE-0BC5-778385B987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9803969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6BBA262-DAD1-BD80-0D20-03FABBAD7E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91C182FB-3E04-4562-B860-D26D727EC730}" type="slidenum">
              <a:rPr lang="en-US" altLang="pl-PL"/>
              <a:pPr algn="r">
                <a:spcBef>
                  <a:spcPct val="0"/>
                </a:spcBef>
              </a:pPr>
              <a:t>18</a:t>
            </a:fld>
            <a:endParaRPr lang="en-US" altLang="pl-PL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0323E072-0632-2CD9-82B4-C2D5F8CFC6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21188136-BECC-D0EE-0BC5-778385B987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3206597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6BBA262-DAD1-BD80-0D20-03FABBAD7E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91C182FB-3E04-4562-B860-D26D727EC730}" type="slidenum">
              <a:rPr lang="en-US" altLang="pl-PL"/>
              <a:pPr algn="r">
                <a:spcBef>
                  <a:spcPct val="0"/>
                </a:spcBef>
              </a:pPr>
              <a:t>19</a:t>
            </a:fld>
            <a:endParaRPr lang="en-US" altLang="pl-PL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0323E072-0632-2CD9-82B4-C2D5F8CFC6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21188136-BECC-D0EE-0BC5-778385B987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10553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D143DB-9E8A-403D-852A-C63256CFCEB3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81908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D143DB-9E8A-403D-852A-C63256CFCEB3}" type="slidenum">
              <a:rPr lang="pl-PL" smtClean="0"/>
              <a:pPr>
                <a:defRPr/>
              </a:pPr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1246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6BBA262-DAD1-BD80-0D20-03FABBAD7E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91C182FB-3E04-4562-B860-D26D727EC730}" type="slidenum">
              <a:rPr lang="en-US" altLang="pl-PL"/>
              <a:pPr algn="r">
                <a:spcBef>
                  <a:spcPct val="0"/>
                </a:spcBef>
              </a:pPr>
              <a:t>3</a:t>
            </a:fld>
            <a:endParaRPr lang="en-US" altLang="pl-PL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0323E072-0632-2CD9-82B4-C2D5F8CFC6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21188136-BECC-D0EE-0BC5-778385B987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6BBA262-DAD1-BD80-0D20-03FABBAD7E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91C182FB-3E04-4562-B860-D26D727EC730}" type="slidenum">
              <a:rPr lang="en-US" altLang="pl-PL"/>
              <a:pPr algn="r">
                <a:spcBef>
                  <a:spcPct val="0"/>
                </a:spcBef>
              </a:pPr>
              <a:t>4</a:t>
            </a:fld>
            <a:endParaRPr lang="en-US" altLang="pl-PL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0323E072-0632-2CD9-82B4-C2D5F8CFC6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21188136-BECC-D0EE-0BC5-778385B987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0448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6BBA262-DAD1-BD80-0D20-03FABBAD7E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91C182FB-3E04-4562-B860-D26D727EC730}" type="slidenum">
              <a:rPr lang="en-US" altLang="pl-PL"/>
              <a:pPr algn="r">
                <a:spcBef>
                  <a:spcPct val="0"/>
                </a:spcBef>
              </a:pPr>
              <a:t>5</a:t>
            </a:fld>
            <a:endParaRPr lang="en-US" altLang="pl-PL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0323E072-0632-2CD9-82B4-C2D5F8CFC6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21188136-BECC-D0EE-0BC5-778385B987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89544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ymbol zastępczy obrazu slajdu 1">
            <a:extLst>
              <a:ext uri="{FF2B5EF4-FFF2-40B4-BE49-F238E27FC236}">
                <a16:creationId xmlns:a16="http://schemas.microsoft.com/office/drawing/2014/main" id="{3D2F496A-78A7-4876-A847-4BF7719B73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Symbol zastępczy notatek 2">
            <a:extLst>
              <a:ext uri="{FF2B5EF4-FFF2-40B4-BE49-F238E27FC236}">
                <a16:creationId xmlns:a16="http://schemas.microsoft.com/office/drawing/2014/main" id="{B8CE0405-F151-42F8-8805-E7A743342F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95236" name="Symbol zastępczy numeru slajdu 3">
            <a:extLst>
              <a:ext uri="{FF2B5EF4-FFF2-40B4-BE49-F238E27FC236}">
                <a16:creationId xmlns:a16="http://schemas.microsoft.com/office/drawing/2014/main" id="{C9C2F621-62D0-46D0-8A5E-78C8C51BFC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8D88E9B-6E57-4831-A82D-E0A703C0B42A}" type="slidenum">
              <a:rPr lang="pl-PL" altLang="pl-P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pl-PL" altLang="pl-P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6BBA262-DAD1-BD80-0D20-03FABBAD7E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91C182FB-3E04-4562-B860-D26D727EC730}" type="slidenum">
              <a:rPr lang="en-US" altLang="pl-PL"/>
              <a:pPr algn="r">
                <a:spcBef>
                  <a:spcPct val="0"/>
                </a:spcBef>
              </a:pPr>
              <a:t>7</a:t>
            </a:fld>
            <a:endParaRPr lang="en-US" altLang="pl-PL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0323E072-0632-2CD9-82B4-C2D5F8CFC6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21188136-BECC-D0EE-0BC5-778385B987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79203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ymbol zastępczy obrazu slajdu 1">
            <a:extLst>
              <a:ext uri="{FF2B5EF4-FFF2-40B4-BE49-F238E27FC236}">
                <a16:creationId xmlns:a16="http://schemas.microsoft.com/office/drawing/2014/main" id="{159471E1-2EB7-4620-A9BE-526BCD085D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Symbol zastępczy notatek 2">
            <a:extLst>
              <a:ext uri="{FF2B5EF4-FFF2-40B4-BE49-F238E27FC236}">
                <a16:creationId xmlns:a16="http://schemas.microsoft.com/office/drawing/2014/main" id="{BBBD3DE2-E95A-41DF-95B7-5366DC6899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65540" name="Symbol zastępczy numeru slajdu 3">
            <a:extLst>
              <a:ext uri="{FF2B5EF4-FFF2-40B4-BE49-F238E27FC236}">
                <a16:creationId xmlns:a16="http://schemas.microsoft.com/office/drawing/2014/main" id="{F8EA84EA-5A7B-43FB-934C-4055B16076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A7BF476-7BC7-4EF4-AD65-E6DD4EE16DE1}" type="slidenum">
              <a:rPr lang="pl-PL" altLang="pl-P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pl-PL" altLang="pl-P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ymbol zastępczy obrazu slajdu 1">
            <a:extLst>
              <a:ext uri="{FF2B5EF4-FFF2-40B4-BE49-F238E27FC236}">
                <a16:creationId xmlns:a16="http://schemas.microsoft.com/office/drawing/2014/main" id="{30407F89-A05C-4A5F-981D-D44D915C1A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Symbol zastępczy notatek 2">
            <a:extLst>
              <a:ext uri="{FF2B5EF4-FFF2-40B4-BE49-F238E27FC236}">
                <a16:creationId xmlns:a16="http://schemas.microsoft.com/office/drawing/2014/main" id="{53A63452-F9F6-4BF1-87C2-02999C5030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93188" name="Symbol zastępczy numeru slajdu 3">
            <a:extLst>
              <a:ext uri="{FF2B5EF4-FFF2-40B4-BE49-F238E27FC236}">
                <a16:creationId xmlns:a16="http://schemas.microsoft.com/office/drawing/2014/main" id="{60D30E8D-1138-4176-86B9-5CB15B54B3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FD665E-CF8E-4F34-B11F-EE5C1047C18E}" type="slidenum">
              <a:rPr lang="pl-PL" altLang="pl-P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pl-PL" altLang="pl-P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D4EAB7AA-F0A6-46E3-A51C-141150F518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0" y="2"/>
            <a:ext cx="12192000" cy="6858000"/>
          </a:xfrm>
          <a:prstGeom prst="rect">
            <a:avLst/>
          </a:prstGeom>
        </p:spPr>
      </p:pic>
      <p:sp>
        <p:nvSpPr>
          <p:cNvPr id="22" name="Prostokąt 21">
            <a:extLst>
              <a:ext uri="{FF2B5EF4-FFF2-40B4-BE49-F238E27FC236}">
                <a16:creationId xmlns:a16="http://schemas.microsoft.com/office/drawing/2014/main" id="{7D0A7FF4-2779-4367-85F9-605F38A7DE36}"/>
              </a:ext>
            </a:extLst>
          </p:cNvPr>
          <p:cNvSpPr/>
          <p:nvPr userDrawn="1"/>
        </p:nvSpPr>
        <p:spPr>
          <a:xfrm>
            <a:off x="0" y="1"/>
            <a:ext cx="12192000" cy="1158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Elemento grafico 8">
            <a:extLst>
              <a:ext uri="{FF2B5EF4-FFF2-40B4-BE49-F238E27FC236}">
                <a16:creationId xmlns:a16="http://schemas.microsoft.com/office/drawing/2014/main" id="{F0CAB493-9350-4115-9FAB-6159BD8701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6619" y="431544"/>
            <a:ext cx="2792755" cy="295785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4C95039E-7020-4F9C-9769-169F1DBCA6E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99" y="-9850"/>
            <a:ext cx="4241745" cy="1151030"/>
          </a:xfrm>
          <a:prstGeom prst="rect">
            <a:avLst/>
          </a:prstGeom>
        </p:spPr>
      </p:pic>
      <p:grpSp>
        <p:nvGrpSpPr>
          <p:cNvPr id="24" name="Grupa 23">
            <a:extLst>
              <a:ext uri="{FF2B5EF4-FFF2-40B4-BE49-F238E27FC236}">
                <a16:creationId xmlns:a16="http://schemas.microsoft.com/office/drawing/2014/main" id="{AF7872FD-7CBD-4A4F-975D-921721AFD0A4}"/>
              </a:ext>
            </a:extLst>
          </p:cNvPr>
          <p:cNvGrpSpPr/>
          <p:nvPr userDrawn="1"/>
        </p:nvGrpSpPr>
        <p:grpSpPr>
          <a:xfrm>
            <a:off x="357182" y="1572943"/>
            <a:ext cx="4325943" cy="4916498"/>
            <a:chOff x="214309" y="943765"/>
            <a:chExt cx="2595566" cy="2949899"/>
          </a:xfrm>
        </p:grpSpPr>
        <p:sp>
          <p:nvSpPr>
            <p:cNvPr id="23" name="Prostokąt: zaokrąglone rogi 22">
              <a:extLst>
                <a:ext uri="{FF2B5EF4-FFF2-40B4-BE49-F238E27FC236}">
                  <a16:creationId xmlns:a16="http://schemas.microsoft.com/office/drawing/2014/main" id="{0EA473C6-84C7-4C00-A968-B3E227C8F96C}"/>
                </a:ext>
              </a:extLst>
            </p:cNvPr>
            <p:cNvSpPr/>
            <p:nvPr userDrawn="1"/>
          </p:nvSpPr>
          <p:spPr>
            <a:xfrm>
              <a:off x="214309" y="943765"/>
              <a:ext cx="2595566" cy="294989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6" name="Obraz 15">
              <a:extLst>
                <a:ext uri="{FF2B5EF4-FFF2-40B4-BE49-F238E27FC236}">
                  <a16:creationId xmlns:a16="http://schemas.microsoft.com/office/drawing/2014/main" id="{19AB7BEF-65DF-4C5C-9B93-A55B3495F97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66" t="24852" r="27679" b="23603"/>
            <a:stretch/>
          </p:blipFill>
          <p:spPr>
            <a:xfrm>
              <a:off x="758869" y="2057400"/>
              <a:ext cx="1506446" cy="1726081"/>
            </a:xfrm>
            <a:prstGeom prst="rect">
              <a:avLst/>
            </a:prstGeom>
          </p:spPr>
        </p:pic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99028E2E-5916-4F31-A5B8-8BD7B1E1A183}"/>
                </a:ext>
              </a:extLst>
            </p:cNvPr>
            <p:cNvSpPr txBox="1"/>
            <p:nvPr userDrawn="1"/>
          </p:nvSpPr>
          <p:spPr>
            <a:xfrm>
              <a:off x="343481" y="1116268"/>
              <a:ext cx="2352094" cy="84011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2833" spc="-167" baseline="0" dirty="0">
                  <a:solidFill>
                    <a:schemeClr val="accent1"/>
                  </a:solidFill>
                  <a:latin typeface="Arial" panose="020B0604020202020204" pitchFamily="34" charset="0"/>
                  <a:ea typeface="Yu Gothic UI Light" panose="020B0300000000000000" pitchFamily="34" charset="-128"/>
                  <a:cs typeface="Arial" panose="020B0604020202020204" pitchFamily="34" charset="0"/>
                </a:rPr>
                <a:t>12 maja</a:t>
              </a:r>
            </a:p>
            <a:p>
              <a:r>
                <a:rPr lang="pl-PL" sz="2833" b="1" spc="-167" baseline="0" dirty="0">
                  <a:solidFill>
                    <a:schemeClr val="accent1"/>
                  </a:solidFill>
                  <a:latin typeface="Arial" panose="020B0604020202020204" pitchFamily="34" charset="0"/>
                  <a:ea typeface="Yu Gothic UI Light" panose="020B0300000000000000" pitchFamily="34" charset="-128"/>
                  <a:cs typeface="Arial" panose="020B0604020202020204" pitchFamily="34" charset="0"/>
                </a:rPr>
                <a:t>Międzynarodowy Dzień </a:t>
              </a:r>
            </a:p>
            <a:p>
              <a:r>
                <a:rPr lang="pl-PL" sz="2833" b="1" spc="-167" baseline="0" dirty="0">
                  <a:solidFill>
                    <a:schemeClr val="accent1"/>
                  </a:solidFill>
                  <a:latin typeface="Arial" panose="020B0604020202020204" pitchFamily="34" charset="0"/>
                  <a:ea typeface="Yu Gothic UI Light" panose="020B0300000000000000" pitchFamily="34" charset="-128"/>
                  <a:cs typeface="Arial" panose="020B0604020202020204" pitchFamily="34" charset="0"/>
                </a:rPr>
                <a:t>Zdrowia Roślin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52685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4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40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az 20">
            <a:extLst>
              <a:ext uri="{FF2B5EF4-FFF2-40B4-BE49-F238E27FC236}">
                <a16:creationId xmlns:a16="http://schemas.microsoft.com/office/drawing/2014/main" id="{AF7B059A-5C28-42DD-8728-7036A1B4B1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0187"/>
            <a:ext cx="12192000" cy="685800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A637C0CD-F6EC-4C02-A69A-9A98B445173B}"/>
              </a:ext>
            </a:extLst>
          </p:cNvPr>
          <p:cNvSpPr txBox="1"/>
          <p:nvPr userDrawn="1"/>
        </p:nvSpPr>
        <p:spPr>
          <a:xfrm>
            <a:off x="0" y="3490185"/>
            <a:ext cx="7508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b="1" dirty="0">
                <a:solidFill>
                  <a:schemeClr val="bg1"/>
                </a:solidFill>
                <a:latin typeface="+mn-lt"/>
              </a:rPr>
              <a:t>Dziękuję za uwagę</a:t>
            </a:r>
          </a:p>
        </p:txBody>
      </p:sp>
      <p:grpSp>
        <p:nvGrpSpPr>
          <p:cNvPr id="14" name="Grupa 13">
            <a:extLst>
              <a:ext uri="{FF2B5EF4-FFF2-40B4-BE49-F238E27FC236}">
                <a16:creationId xmlns:a16="http://schemas.microsoft.com/office/drawing/2014/main" id="{C05D89FA-B3AE-4531-A51E-ABB359B9562F}"/>
              </a:ext>
            </a:extLst>
          </p:cNvPr>
          <p:cNvGrpSpPr/>
          <p:nvPr userDrawn="1"/>
        </p:nvGrpSpPr>
        <p:grpSpPr>
          <a:xfrm>
            <a:off x="7511839" y="1570548"/>
            <a:ext cx="4325943" cy="4916498"/>
            <a:chOff x="214309" y="943765"/>
            <a:chExt cx="2595566" cy="2949899"/>
          </a:xfrm>
        </p:grpSpPr>
        <p:sp>
          <p:nvSpPr>
            <p:cNvPr id="15" name="Prostokąt: zaokrąglone rogi 14">
              <a:extLst>
                <a:ext uri="{FF2B5EF4-FFF2-40B4-BE49-F238E27FC236}">
                  <a16:creationId xmlns:a16="http://schemas.microsoft.com/office/drawing/2014/main" id="{5DF6CAA7-232A-4A8F-9D47-67C518D48E6D}"/>
                </a:ext>
              </a:extLst>
            </p:cNvPr>
            <p:cNvSpPr/>
            <p:nvPr userDrawn="1"/>
          </p:nvSpPr>
          <p:spPr>
            <a:xfrm>
              <a:off x="214309" y="943765"/>
              <a:ext cx="2595566" cy="294989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6" name="Obraz 15">
              <a:extLst>
                <a:ext uri="{FF2B5EF4-FFF2-40B4-BE49-F238E27FC236}">
                  <a16:creationId xmlns:a16="http://schemas.microsoft.com/office/drawing/2014/main" id="{D2072842-DE36-46EC-8014-D9C40514BB8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66" t="24852" r="27679" b="23603"/>
            <a:stretch/>
          </p:blipFill>
          <p:spPr>
            <a:xfrm>
              <a:off x="758869" y="2057400"/>
              <a:ext cx="1506446" cy="1726081"/>
            </a:xfrm>
            <a:prstGeom prst="rect">
              <a:avLst/>
            </a:prstGeom>
          </p:spPr>
        </p:pic>
        <p:sp>
          <p:nvSpPr>
            <p:cNvPr id="17" name="pole tekstowe 16">
              <a:extLst>
                <a:ext uri="{FF2B5EF4-FFF2-40B4-BE49-F238E27FC236}">
                  <a16:creationId xmlns:a16="http://schemas.microsoft.com/office/drawing/2014/main" id="{2D3F48A1-0052-4394-AFD3-4FF0FEFD9B82}"/>
                </a:ext>
              </a:extLst>
            </p:cNvPr>
            <p:cNvSpPr txBox="1"/>
            <p:nvPr userDrawn="1"/>
          </p:nvSpPr>
          <p:spPr>
            <a:xfrm>
              <a:off x="343481" y="1116268"/>
              <a:ext cx="2352094" cy="84011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2833" spc="-167" baseline="0" dirty="0">
                  <a:solidFill>
                    <a:schemeClr val="accent1"/>
                  </a:solidFill>
                  <a:latin typeface="Arial" panose="020B0604020202020204" pitchFamily="34" charset="0"/>
                  <a:ea typeface="Yu Gothic UI Light" panose="020B0300000000000000" pitchFamily="34" charset="-128"/>
                  <a:cs typeface="Arial" panose="020B0604020202020204" pitchFamily="34" charset="0"/>
                </a:rPr>
                <a:t>12 maja</a:t>
              </a:r>
            </a:p>
            <a:p>
              <a:r>
                <a:rPr lang="pl-PL" sz="2833" b="1" spc="-167" baseline="0" dirty="0">
                  <a:solidFill>
                    <a:schemeClr val="accent1"/>
                  </a:solidFill>
                  <a:latin typeface="Arial" panose="020B0604020202020204" pitchFamily="34" charset="0"/>
                  <a:ea typeface="Yu Gothic UI Light" panose="020B0300000000000000" pitchFamily="34" charset="-128"/>
                  <a:cs typeface="Arial" panose="020B0604020202020204" pitchFamily="34" charset="0"/>
                </a:rPr>
                <a:t>Międzynarodowy Dzień </a:t>
              </a:r>
            </a:p>
            <a:p>
              <a:r>
                <a:rPr lang="pl-PL" sz="2833" b="1" spc="-167" baseline="0" dirty="0">
                  <a:solidFill>
                    <a:schemeClr val="accent1"/>
                  </a:solidFill>
                  <a:latin typeface="Arial" panose="020B0604020202020204" pitchFamily="34" charset="0"/>
                  <a:ea typeface="Yu Gothic UI Light" panose="020B0300000000000000" pitchFamily="34" charset="-128"/>
                  <a:cs typeface="Arial" panose="020B0604020202020204" pitchFamily="34" charset="0"/>
                </a:rPr>
                <a:t>Zdrowia Roślin</a:t>
              </a:r>
            </a:p>
          </p:txBody>
        </p:sp>
      </p:grpSp>
      <p:sp>
        <p:nvSpPr>
          <p:cNvPr id="18" name="Prostokąt 17">
            <a:extLst>
              <a:ext uri="{FF2B5EF4-FFF2-40B4-BE49-F238E27FC236}">
                <a16:creationId xmlns:a16="http://schemas.microsoft.com/office/drawing/2014/main" id="{1C93155E-16FA-4EE1-B044-BB76CC0B5F08}"/>
              </a:ext>
            </a:extLst>
          </p:cNvPr>
          <p:cNvSpPr/>
          <p:nvPr userDrawn="1"/>
        </p:nvSpPr>
        <p:spPr>
          <a:xfrm>
            <a:off x="0" y="7845"/>
            <a:ext cx="12192000" cy="1151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9" name="Elemento grafico 8">
            <a:extLst>
              <a:ext uri="{FF2B5EF4-FFF2-40B4-BE49-F238E27FC236}">
                <a16:creationId xmlns:a16="http://schemas.microsoft.com/office/drawing/2014/main" id="{1F101725-212A-4361-9BF3-0063A5395D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6619" y="431544"/>
            <a:ext cx="2792755" cy="295785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3B20DC54-B269-4179-8945-FDBA8BAD08A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99" y="-9850"/>
            <a:ext cx="4241745" cy="115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7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155" y="1036993"/>
            <a:ext cx="10330095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216" y="2362558"/>
            <a:ext cx="10248035" cy="3466710"/>
          </a:xfrm>
          <a:prstGeom prst="rect">
            <a:avLst/>
          </a:prstGeom>
        </p:spPr>
        <p:txBody>
          <a:bodyPr/>
          <a:lstStyle>
            <a:lvl1pPr>
              <a:defRPr sz="2178" baseline="0"/>
            </a:lvl1pPr>
            <a:lvl2pPr>
              <a:defRPr sz="1960" baseline="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2488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350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10BE404-B6D7-7243-9617-B4C6B9C882FF}"/>
              </a:ext>
            </a:extLst>
          </p:cNvPr>
          <p:cNvSpPr txBox="1"/>
          <p:nvPr userDrawn="1"/>
        </p:nvSpPr>
        <p:spPr>
          <a:xfrm>
            <a:off x="10911572" y="66646"/>
            <a:ext cx="1183082" cy="293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7" b="1" i="0" baseline="0" dirty="0">
                <a:solidFill>
                  <a:schemeClr val="bg1"/>
                </a:solidFill>
              </a:rPr>
              <a:t>31/05/2018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F8E1C9-4646-914B-B3D6-4E9A995AA7A4}"/>
              </a:ext>
            </a:extLst>
          </p:cNvPr>
          <p:cNvCxnSpPr>
            <a:cxnSpLocks/>
          </p:cNvCxnSpPr>
          <p:nvPr userDrawn="1"/>
        </p:nvCxnSpPr>
        <p:spPr>
          <a:xfrm>
            <a:off x="142875" y="6090090"/>
            <a:ext cx="1190625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BBD7D426-9B10-48E9-BDB3-8AAEF46432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r="68617" b="-1713"/>
          <a:stretch/>
        </p:blipFill>
        <p:spPr>
          <a:xfrm>
            <a:off x="232672" y="6237074"/>
            <a:ext cx="522987" cy="495812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4A07ADED-63FF-40E0-95BD-0814006C587B}"/>
              </a:ext>
            </a:extLst>
          </p:cNvPr>
          <p:cNvSpPr txBox="1"/>
          <p:nvPr userDrawn="1"/>
        </p:nvSpPr>
        <p:spPr>
          <a:xfrm>
            <a:off x="650957" y="6180957"/>
            <a:ext cx="17920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accent1"/>
                </a:solidFill>
                <a:latin typeface="Arial" panose="020B0604020202020204" pitchFamily="34" charset="0"/>
                <a:ea typeface="Yu Gothic UI Light" panose="020B0300000000000000" pitchFamily="34" charset="-128"/>
                <a:cs typeface="Arial" panose="020B0604020202020204" pitchFamily="34" charset="0"/>
              </a:rPr>
              <a:t>12 maja</a:t>
            </a:r>
          </a:p>
          <a:p>
            <a:r>
              <a:rPr lang="pl-PL" sz="1000" b="1" dirty="0">
                <a:solidFill>
                  <a:schemeClr val="accent1"/>
                </a:solidFill>
                <a:latin typeface="Arial" panose="020B0604020202020204" pitchFamily="34" charset="0"/>
                <a:ea typeface="Yu Gothic UI Light" panose="020B0300000000000000" pitchFamily="34" charset="-128"/>
                <a:cs typeface="Arial" panose="020B0604020202020204" pitchFamily="34" charset="0"/>
              </a:rPr>
              <a:t>Międzynarodowy Dzień </a:t>
            </a:r>
          </a:p>
          <a:p>
            <a:r>
              <a:rPr lang="pl-PL" sz="1000" b="1" dirty="0">
                <a:solidFill>
                  <a:schemeClr val="accent1"/>
                </a:solidFill>
                <a:latin typeface="Arial" panose="020B0604020202020204" pitchFamily="34" charset="0"/>
                <a:ea typeface="Yu Gothic UI Light" panose="020B0300000000000000" pitchFamily="34" charset="-128"/>
                <a:cs typeface="Arial" panose="020B0604020202020204" pitchFamily="34" charset="0"/>
              </a:rPr>
              <a:t>Zdrowia Roślin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DCB332CA-A233-40C2-A9A6-A69B47D460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8" r="23918" b="10234"/>
          <a:stretch/>
        </p:blipFill>
        <p:spPr>
          <a:xfrm>
            <a:off x="2443054" y="6173450"/>
            <a:ext cx="2168268" cy="62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27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6" r:id="rId4"/>
    <p:sldLayoutId id="2147483708" r:id="rId5"/>
  </p:sldLayoutIdLst>
  <p:txStyles>
    <p:titleStyle>
      <a:lvl1pPr algn="ctr" defTabSz="1037294" rtl="0" eaLnBrk="0" fontAlgn="base" hangingPunct="0">
        <a:spcBef>
          <a:spcPct val="0"/>
        </a:spcBef>
        <a:spcAft>
          <a:spcPct val="0"/>
        </a:spcAft>
        <a:defRPr sz="493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37294" rtl="0" eaLnBrk="0" fontAlgn="base" hangingPunct="0">
        <a:spcBef>
          <a:spcPct val="0"/>
        </a:spcBef>
        <a:spcAft>
          <a:spcPct val="0"/>
        </a:spcAft>
        <a:defRPr sz="4937">
          <a:solidFill>
            <a:schemeClr val="tx1"/>
          </a:solidFill>
          <a:latin typeface="Calibri" pitchFamily="34" charset="0"/>
        </a:defRPr>
      </a:lvl2pPr>
      <a:lvl3pPr algn="ctr" defTabSz="1037294" rtl="0" eaLnBrk="0" fontAlgn="base" hangingPunct="0">
        <a:spcBef>
          <a:spcPct val="0"/>
        </a:spcBef>
        <a:spcAft>
          <a:spcPct val="0"/>
        </a:spcAft>
        <a:defRPr sz="4937">
          <a:solidFill>
            <a:schemeClr val="tx1"/>
          </a:solidFill>
          <a:latin typeface="Calibri" pitchFamily="34" charset="0"/>
        </a:defRPr>
      </a:lvl3pPr>
      <a:lvl4pPr algn="ctr" defTabSz="1037294" rtl="0" eaLnBrk="0" fontAlgn="base" hangingPunct="0">
        <a:spcBef>
          <a:spcPct val="0"/>
        </a:spcBef>
        <a:spcAft>
          <a:spcPct val="0"/>
        </a:spcAft>
        <a:defRPr sz="4937">
          <a:solidFill>
            <a:schemeClr val="tx1"/>
          </a:solidFill>
          <a:latin typeface="Calibri" pitchFamily="34" charset="0"/>
        </a:defRPr>
      </a:lvl4pPr>
      <a:lvl5pPr algn="ctr" defTabSz="1037294" rtl="0" eaLnBrk="0" fontAlgn="base" hangingPunct="0">
        <a:spcBef>
          <a:spcPct val="0"/>
        </a:spcBef>
        <a:spcAft>
          <a:spcPct val="0"/>
        </a:spcAft>
        <a:defRPr sz="4937">
          <a:solidFill>
            <a:schemeClr val="tx1"/>
          </a:solidFill>
          <a:latin typeface="Calibri" pitchFamily="34" charset="0"/>
        </a:defRPr>
      </a:lvl5pPr>
      <a:lvl6pPr marL="663868" algn="ctr" defTabSz="1037294" rtl="0" fontAlgn="base">
        <a:spcBef>
          <a:spcPct val="0"/>
        </a:spcBef>
        <a:spcAft>
          <a:spcPct val="0"/>
        </a:spcAft>
        <a:defRPr sz="4937">
          <a:solidFill>
            <a:schemeClr val="tx1"/>
          </a:solidFill>
          <a:latin typeface="Calibri" pitchFamily="34" charset="0"/>
        </a:defRPr>
      </a:lvl6pPr>
      <a:lvl7pPr marL="1327735" algn="ctr" defTabSz="1037294" rtl="0" fontAlgn="base">
        <a:spcBef>
          <a:spcPct val="0"/>
        </a:spcBef>
        <a:spcAft>
          <a:spcPct val="0"/>
        </a:spcAft>
        <a:defRPr sz="4937">
          <a:solidFill>
            <a:schemeClr val="tx1"/>
          </a:solidFill>
          <a:latin typeface="Calibri" pitchFamily="34" charset="0"/>
        </a:defRPr>
      </a:lvl7pPr>
      <a:lvl8pPr marL="1991603" algn="ctr" defTabSz="1037294" rtl="0" fontAlgn="base">
        <a:spcBef>
          <a:spcPct val="0"/>
        </a:spcBef>
        <a:spcAft>
          <a:spcPct val="0"/>
        </a:spcAft>
        <a:defRPr sz="4937">
          <a:solidFill>
            <a:schemeClr val="tx1"/>
          </a:solidFill>
          <a:latin typeface="Calibri" pitchFamily="34" charset="0"/>
        </a:defRPr>
      </a:lvl8pPr>
      <a:lvl9pPr marL="2655471" algn="ctr" defTabSz="1037294" rtl="0" fontAlgn="base">
        <a:spcBef>
          <a:spcPct val="0"/>
        </a:spcBef>
        <a:spcAft>
          <a:spcPct val="0"/>
        </a:spcAft>
        <a:defRPr sz="4937">
          <a:solidFill>
            <a:schemeClr val="tx1"/>
          </a:solidFill>
          <a:latin typeface="Calibri" pitchFamily="34" charset="0"/>
        </a:defRPr>
      </a:lvl9pPr>
    </p:titleStyle>
    <p:bodyStyle>
      <a:lvl1pPr marL="387256" indent="-387256" algn="l" defTabSz="103729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30" kern="1200">
          <a:solidFill>
            <a:schemeClr val="tx1"/>
          </a:solidFill>
          <a:latin typeface="+mn-lt"/>
          <a:ea typeface="+mn-ea"/>
          <a:cs typeface="+mn-cs"/>
        </a:defRPr>
      </a:lvl1pPr>
      <a:lvl2pPr marL="841360" indent="-322713" algn="l" defTabSz="103729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95" kern="1200">
          <a:solidFill>
            <a:schemeClr val="tx1"/>
          </a:solidFill>
          <a:latin typeface="+mn-lt"/>
          <a:ea typeface="+mn-ea"/>
          <a:cs typeface="+mn-cs"/>
        </a:defRPr>
      </a:lvl2pPr>
      <a:lvl3pPr marL="1295464" indent="-258170" algn="l" defTabSz="103729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58" kern="1200">
          <a:solidFill>
            <a:schemeClr val="tx1"/>
          </a:solidFill>
          <a:latin typeface="+mn-lt"/>
          <a:ea typeface="+mn-ea"/>
          <a:cs typeface="+mn-cs"/>
        </a:defRPr>
      </a:lvl3pPr>
      <a:lvl4pPr marL="1816416" indent="-258170" algn="l" defTabSz="103729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23" kern="1200">
          <a:solidFill>
            <a:schemeClr val="tx1"/>
          </a:solidFill>
          <a:latin typeface="+mn-lt"/>
          <a:ea typeface="+mn-ea"/>
          <a:cs typeface="+mn-cs"/>
        </a:defRPr>
      </a:lvl4pPr>
      <a:lvl5pPr marL="2335063" indent="-258170" algn="l" defTabSz="1037294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23" kern="1200">
          <a:solidFill>
            <a:schemeClr val="tx1"/>
          </a:solidFill>
          <a:latin typeface="+mn-lt"/>
          <a:ea typeface="+mn-ea"/>
          <a:cs typeface="+mn-cs"/>
        </a:defRPr>
      </a:lvl5pPr>
      <a:lvl6pPr marL="2854564" indent="-259505" algn="l" defTabSz="1038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23" kern="1200">
          <a:solidFill>
            <a:schemeClr val="tx1"/>
          </a:solidFill>
          <a:latin typeface="+mn-lt"/>
          <a:ea typeface="+mn-ea"/>
          <a:cs typeface="+mn-cs"/>
        </a:defRPr>
      </a:lvl6pPr>
      <a:lvl7pPr marL="3373576" indent="-259505" algn="l" defTabSz="1038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23" kern="1200">
          <a:solidFill>
            <a:schemeClr val="tx1"/>
          </a:solidFill>
          <a:latin typeface="+mn-lt"/>
          <a:ea typeface="+mn-ea"/>
          <a:cs typeface="+mn-cs"/>
        </a:defRPr>
      </a:lvl7pPr>
      <a:lvl8pPr marL="3892588" indent="-259505" algn="l" defTabSz="1038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23" kern="1200">
          <a:solidFill>
            <a:schemeClr val="tx1"/>
          </a:solidFill>
          <a:latin typeface="+mn-lt"/>
          <a:ea typeface="+mn-ea"/>
          <a:cs typeface="+mn-cs"/>
        </a:defRPr>
      </a:lvl8pPr>
      <a:lvl9pPr marL="4411600" indent="-259505" algn="l" defTabSz="1038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8024" rtl="0" eaLnBrk="1" latinLnBrk="0" hangingPunct="1">
        <a:defRPr sz="2033" kern="1200">
          <a:solidFill>
            <a:schemeClr val="tx1"/>
          </a:solidFill>
          <a:latin typeface="+mn-lt"/>
          <a:ea typeface="+mn-ea"/>
          <a:cs typeface="+mn-cs"/>
        </a:defRPr>
      </a:lvl1pPr>
      <a:lvl2pPr marL="519012" algn="l" defTabSz="1038024" rtl="0" eaLnBrk="1" latinLnBrk="0" hangingPunct="1">
        <a:defRPr sz="2033" kern="1200">
          <a:solidFill>
            <a:schemeClr val="tx1"/>
          </a:solidFill>
          <a:latin typeface="+mn-lt"/>
          <a:ea typeface="+mn-ea"/>
          <a:cs typeface="+mn-cs"/>
        </a:defRPr>
      </a:lvl2pPr>
      <a:lvl3pPr marL="1038024" algn="l" defTabSz="1038024" rtl="0" eaLnBrk="1" latinLnBrk="0" hangingPunct="1">
        <a:defRPr sz="2033" kern="1200">
          <a:solidFill>
            <a:schemeClr val="tx1"/>
          </a:solidFill>
          <a:latin typeface="+mn-lt"/>
          <a:ea typeface="+mn-ea"/>
          <a:cs typeface="+mn-cs"/>
        </a:defRPr>
      </a:lvl3pPr>
      <a:lvl4pPr marL="1557036" algn="l" defTabSz="1038024" rtl="0" eaLnBrk="1" latinLnBrk="0" hangingPunct="1">
        <a:defRPr sz="2033" kern="1200">
          <a:solidFill>
            <a:schemeClr val="tx1"/>
          </a:solidFill>
          <a:latin typeface="+mn-lt"/>
          <a:ea typeface="+mn-ea"/>
          <a:cs typeface="+mn-cs"/>
        </a:defRPr>
      </a:lvl4pPr>
      <a:lvl5pPr marL="2076047" algn="l" defTabSz="1038024" rtl="0" eaLnBrk="1" latinLnBrk="0" hangingPunct="1">
        <a:defRPr sz="2033" kern="1200">
          <a:solidFill>
            <a:schemeClr val="tx1"/>
          </a:solidFill>
          <a:latin typeface="+mn-lt"/>
          <a:ea typeface="+mn-ea"/>
          <a:cs typeface="+mn-cs"/>
        </a:defRPr>
      </a:lvl5pPr>
      <a:lvl6pPr marL="2595059" algn="l" defTabSz="1038024" rtl="0" eaLnBrk="1" latinLnBrk="0" hangingPunct="1">
        <a:defRPr sz="2033" kern="1200">
          <a:solidFill>
            <a:schemeClr val="tx1"/>
          </a:solidFill>
          <a:latin typeface="+mn-lt"/>
          <a:ea typeface="+mn-ea"/>
          <a:cs typeface="+mn-cs"/>
        </a:defRPr>
      </a:lvl6pPr>
      <a:lvl7pPr marL="3114071" algn="l" defTabSz="1038024" rtl="0" eaLnBrk="1" latinLnBrk="0" hangingPunct="1">
        <a:defRPr sz="2033" kern="1200">
          <a:solidFill>
            <a:schemeClr val="tx1"/>
          </a:solidFill>
          <a:latin typeface="+mn-lt"/>
          <a:ea typeface="+mn-ea"/>
          <a:cs typeface="+mn-cs"/>
        </a:defRPr>
      </a:lvl7pPr>
      <a:lvl8pPr marL="3633083" algn="l" defTabSz="1038024" rtl="0" eaLnBrk="1" latinLnBrk="0" hangingPunct="1">
        <a:defRPr sz="2033" kern="1200">
          <a:solidFill>
            <a:schemeClr val="tx1"/>
          </a:solidFill>
          <a:latin typeface="+mn-lt"/>
          <a:ea typeface="+mn-ea"/>
          <a:cs typeface="+mn-cs"/>
        </a:defRPr>
      </a:lvl8pPr>
      <a:lvl9pPr marL="4152095" algn="l" defTabSz="1038024" rtl="0" eaLnBrk="1" latinLnBrk="0" hangingPunct="1">
        <a:defRPr sz="20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6">
          <p15:clr>
            <a:srgbClr val="F26B43"/>
          </p15:clr>
        </p15:guide>
        <p15:guide id="2" orient="horz" pos="12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orin.gov.pl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3">
            <a:extLst>
              <a:ext uri="{FF2B5EF4-FFF2-40B4-BE49-F238E27FC236}">
                <a16:creationId xmlns:a16="http://schemas.microsoft.com/office/drawing/2014/main" id="{A6772338-F792-4CCA-9889-45382F26DCA9}"/>
              </a:ext>
            </a:extLst>
          </p:cNvPr>
          <p:cNvSpPr txBox="1">
            <a:spLocks/>
          </p:cNvSpPr>
          <p:nvPr/>
        </p:nvSpPr>
        <p:spPr>
          <a:xfrm>
            <a:off x="5123204" y="2132856"/>
            <a:ext cx="6766520" cy="108012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037294" rtl="0" eaLnBrk="0" fontAlgn="base" hangingPunct="0">
              <a:spcBef>
                <a:spcPct val="0"/>
              </a:spcBef>
              <a:spcAft>
                <a:spcPct val="0"/>
              </a:spcAft>
              <a:defRPr sz="49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037294" rtl="0" eaLnBrk="0" fontAlgn="base" hangingPunct="0">
              <a:spcBef>
                <a:spcPct val="0"/>
              </a:spcBef>
              <a:spcAft>
                <a:spcPct val="0"/>
              </a:spcAft>
              <a:defRPr sz="4937">
                <a:solidFill>
                  <a:schemeClr val="tx1"/>
                </a:solidFill>
                <a:latin typeface="Calibri" pitchFamily="34" charset="0"/>
              </a:defRPr>
            </a:lvl2pPr>
            <a:lvl3pPr algn="ctr" defTabSz="1037294" rtl="0" eaLnBrk="0" fontAlgn="base" hangingPunct="0">
              <a:spcBef>
                <a:spcPct val="0"/>
              </a:spcBef>
              <a:spcAft>
                <a:spcPct val="0"/>
              </a:spcAft>
              <a:defRPr sz="4937">
                <a:solidFill>
                  <a:schemeClr val="tx1"/>
                </a:solidFill>
                <a:latin typeface="Calibri" pitchFamily="34" charset="0"/>
              </a:defRPr>
            </a:lvl3pPr>
            <a:lvl4pPr algn="ctr" defTabSz="1037294" rtl="0" eaLnBrk="0" fontAlgn="base" hangingPunct="0">
              <a:spcBef>
                <a:spcPct val="0"/>
              </a:spcBef>
              <a:spcAft>
                <a:spcPct val="0"/>
              </a:spcAft>
              <a:defRPr sz="4937">
                <a:solidFill>
                  <a:schemeClr val="tx1"/>
                </a:solidFill>
                <a:latin typeface="Calibri" pitchFamily="34" charset="0"/>
              </a:defRPr>
            </a:lvl4pPr>
            <a:lvl5pPr algn="ctr" defTabSz="1037294" rtl="0" eaLnBrk="0" fontAlgn="base" hangingPunct="0">
              <a:spcBef>
                <a:spcPct val="0"/>
              </a:spcBef>
              <a:spcAft>
                <a:spcPct val="0"/>
              </a:spcAft>
              <a:defRPr sz="4937">
                <a:solidFill>
                  <a:schemeClr val="tx1"/>
                </a:solidFill>
                <a:latin typeface="Calibri" pitchFamily="34" charset="0"/>
              </a:defRPr>
            </a:lvl5pPr>
            <a:lvl6pPr marL="663868" algn="ctr" defTabSz="1037294" rtl="0" fontAlgn="base">
              <a:spcBef>
                <a:spcPct val="0"/>
              </a:spcBef>
              <a:spcAft>
                <a:spcPct val="0"/>
              </a:spcAft>
              <a:defRPr sz="4937">
                <a:solidFill>
                  <a:schemeClr val="tx1"/>
                </a:solidFill>
                <a:latin typeface="Calibri" pitchFamily="34" charset="0"/>
              </a:defRPr>
            </a:lvl6pPr>
            <a:lvl7pPr marL="1327735" algn="ctr" defTabSz="1037294" rtl="0" fontAlgn="base">
              <a:spcBef>
                <a:spcPct val="0"/>
              </a:spcBef>
              <a:spcAft>
                <a:spcPct val="0"/>
              </a:spcAft>
              <a:defRPr sz="4937">
                <a:solidFill>
                  <a:schemeClr val="tx1"/>
                </a:solidFill>
                <a:latin typeface="Calibri" pitchFamily="34" charset="0"/>
              </a:defRPr>
            </a:lvl7pPr>
            <a:lvl8pPr marL="1991603" algn="ctr" defTabSz="1037294" rtl="0" fontAlgn="base">
              <a:spcBef>
                <a:spcPct val="0"/>
              </a:spcBef>
              <a:spcAft>
                <a:spcPct val="0"/>
              </a:spcAft>
              <a:defRPr sz="4937">
                <a:solidFill>
                  <a:schemeClr val="tx1"/>
                </a:solidFill>
                <a:latin typeface="Calibri" pitchFamily="34" charset="0"/>
              </a:defRPr>
            </a:lvl8pPr>
            <a:lvl9pPr marL="2655471" algn="ctr" defTabSz="1037294" rtl="0" fontAlgn="base">
              <a:spcBef>
                <a:spcPct val="0"/>
              </a:spcBef>
              <a:spcAft>
                <a:spcPct val="0"/>
              </a:spcAft>
              <a:defRPr sz="4937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altLang="pl-PL" sz="3200" b="1" dirty="0">
                <a:solidFill>
                  <a:schemeClr val="bg1"/>
                </a:solidFill>
              </a:rPr>
              <a:t>TWÓJ WPŁYW </a:t>
            </a:r>
          </a:p>
          <a:p>
            <a:r>
              <a:rPr lang="pl-PL" altLang="pl-PL" sz="3200" b="1" dirty="0">
                <a:solidFill>
                  <a:schemeClr val="bg1"/>
                </a:solidFill>
              </a:rPr>
              <a:t>NA ZDROWIE ROŚLIN</a:t>
            </a:r>
            <a:endParaRPr lang="en-GB" altLang="pl-PL" sz="3200" b="1" dirty="0">
              <a:solidFill>
                <a:schemeClr val="bg1"/>
              </a:solidFill>
            </a:endParaRPr>
          </a:p>
        </p:txBody>
      </p:sp>
      <p:sp>
        <p:nvSpPr>
          <p:cNvPr id="3" name="Podtytuł 4">
            <a:extLst>
              <a:ext uri="{FF2B5EF4-FFF2-40B4-BE49-F238E27FC236}">
                <a16:creationId xmlns:a16="http://schemas.microsoft.com/office/drawing/2014/main" id="{D2F39A98-7095-49F8-973F-B59B3AB7AF80}"/>
              </a:ext>
            </a:extLst>
          </p:cNvPr>
          <p:cNvSpPr txBox="1">
            <a:spLocks/>
          </p:cNvSpPr>
          <p:nvPr/>
        </p:nvSpPr>
        <p:spPr>
          <a:xfrm>
            <a:off x="5085656" y="4257092"/>
            <a:ext cx="6984776" cy="1800200"/>
          </a:xfrm>
          <a:prstGeom prst="rect">
            <a:avLst/>
          </a:prstGeom>
        </p:spPr>
        <p:txBody>
          <a:bodyPr rtlCol="0">
            <a:normAutofit fontScale="77500" lnSpcReduction="20000"/>
          </a:bodyPr>
          <a:lstStyle>
            <a:lvl1pPr marL="387256" indent="-387256" algn="l" defTabSz="1037294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1360" indent="-322713" algn="l" defTabSz="1037294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5464" indent="-258170" algn="l" defTabSz="1037294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16416" indent="-258170" algn="l" defTabSz="1037294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5063" indent="-258170" algn="l" defTabSz="1037294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4564" indent="-259505" algn="l" defTabSz="10380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73576" indent="-259505" algn="l" defTabSz="10380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92588" indent="-259505" algn="l" defTabSz="10380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11600" indent="-259505" algn="l" defTabSz="10380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pl-PL" altLang="pl-PL" dirty="0">
              <a:solidFill>
                <a:schemeClr val="bg1"/>
              </a:solidFill>
            </a:endParaRPr>
          </a:p>
          <a:p>
            <a:pPr algn="r" defTabSz="714375">
              <a:lnSpc>
                <a:spcPct val="120000"/>
              </a:lnSpc>
              <a:spcBef>
                <a:spcPct val="0"/>
              </a:spcBef>
              <a:defRPr/>
            </a:pPr>
            <a:r>
              <a:rPr lang="pl-PL" altLang="pl-PL" sz="2400" b="1" dirty="0">
                <a:solidFill>
                  <a:schemeClr val="bg1"/>
                </a:solidFill>
                <a:latin typeface="Calibri" charset="0"/>
                <a:cs typeface="Arial" charset="0"/>
              </a:rPr>
              <a:t>Ewa Półtorak</a:t>
            </a:r>
          </a:p>
          <a:p>
            <a:pPr algn="r" defTabSz="714375">
              <a:lnSpc>
                <a:spcPct val="120000"/>
              </a:lnSpc>
              <a:spcBef>
                <a:spcPct val="0"/>
              </a:spcBef>
              <a:defRPr/>
            </a:pPr>
            <a:r>
              <a:rPr lang="pl-PL" altLang="pl-PL" sz="2400" b="1" dirty="0">
                <a:solidFill>
                  <a:schemeClr val="bg1"/>
                </a:solidFill>
                <a:latin typeface="Calibri" charset="0"/>
                <a:cs typeface="Arial" charset="0"/>
              </a:rPr>
              <a:t>Główny Inspektorat Ochrony Roślin i Nasiennictwa, </a:t>
            </a:r>
          </a:p>
          <a:p>
            <a:pPr algn="r" defTabSz="714375">
              <a:spcBef>
                <a:spcPct val="0"/>
              </a:spcBef>
              <a:defRPr/>
            </a:pPr>
            <a:r>
              <a:rPr lang="pl-PL" altLang="pl-PL" sz="2400" b="1" dirty="0">
                <a:solidFill>
                  <a:schemeClr val="bg1"/>
                </a:solidFill>
                <a:latin typeface="Calibri" charset="0"/>
                <a:cs typeface="Arial" charset="0"/>
              </a:rPr>
              <a:t>Biuro Nadzoru Fitosanitarnego i Współpracy Międzynarodowej </a:t>
            </a:r>
          </a:p>
          <a:p>
            <a:pPr algn="r" defTabSz="714375">
              <a:spcBef>
                <a:spcPct val="0"/>
              </a:spcBef>
              <a:defRPr/>
            </a:pPr>
            <a:r>
              <a:rPr lang="pl-PL" altLang="pl-PL" sz="2400" b="1" dirty="0">
                <a:solidFill>
                  <a:schemeClr val="bg1"/>
                </a:solidFill>
                <a:latin typeface="Calibri" charset="0"/>
                <a:cs typeface="Arial" charset="0"/>
              </a:rPr>
              <a:t>Bydgoszcz, 8 maja 2024 </a:t>
            </a:r>
            <a:r>
              <a:rPr lang="pl-PL" altLang="pl-PL" sz="2200" b="1" dirty="0">
                <a:solidFill>
                  <a:schemeClr val="bg1"/>
                </a:solidFill>
                <a:latin typeface="Calibri" charset="0"/>
                <a:cs typeface="Arial" charset="0"/>
              </a:rPr>
              <a:t>r.</a:t>
            </a:r>
          </a:p>
        </p:txBody>
      </p:sp>
    </p:spTree>
    <p:extLst>
      <p:ext uri="{BB962C8B-B14F-4D97-AF65-F5344CB8AC3E}">
        <p14:creationId xmlns:p14="http://schemas.microsoft.com/office/powerpoint/2010/main" val="2407829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FD7B79FE-DF2B-0984-E588-6CFF3CD29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1517934"/>
            <a:ext cx="859802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 algn="l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000000"/>
                </a:solidFill>
                <a:latin typeface="Arial Narrow" panose="020B0606020202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000000"/>
                </a:solidFill>
                <a:latin typeface="Arial Narrow" panose="020B0606020202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None/>
            </a:pPr>
            <a:endParaRPr lang="pl-PL" altLang="pl-PL" sz="18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None/>
            </a:pPr>
            <a:endParaRPr lang="pl-PL" altLang="pl-PL" sz="18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None/>
            </a:pPr>
            <a:endParaRPr lang="pl-PL" altLang="pl-PL" sz="18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172640F6-F506-46F5-A6F0-B09C35656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260648"/>
            <a:ext cx="10081120" cy="571623"/>
          </a:xfrm>
        </p:spPr>
        <p:txBody>
          <a:bodyPr/>
          <a:lstStyle/>
          <a:p>
            <a:pPr algn="ctr"/>
            <a:r>
              <a:rPr lang="pl-PL" altLang="pl-PL" sz="2800" dirty="0">
                <a:solidFill>
                  <a:schemeClr val="tx2"/>
                </a:solidFill>
              </a:rPr>
              <a:t>Jak zapobiegać?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F847026-533F-4118-9F17-85D608ACA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60" y="832270"/>
            <a:ext cx="11521280" cy="518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 algn="l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000000"/>
                </a:solidFill>
                <a:latin typeface="Arial Narrow" panose="020B0606020202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000000"/>
                </a:solidFill>
                <a:latin typeface="Arial Narrow" panose="020B0606020202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9pPr>
          </a:lstStyle>
          <a:p>
            <a:pPr marL="0" indent="0" eaLnBrk="1" hangingPunct="1">
              <a:spcBef>
                <a:spcPts val="1000"/>
              </a:spcBef>
              <a:spcAft>
                <a:spcPts val="0"/>
              </a:spcAft>
              <a:buClr>
                <a:srgbClr val="003300"/>
              </a:buClr>
              <a:buNone/>
            </a:pPr>
            <a:r>
              <a:rPr lang="pl-PL" altLang="pl-PL" sz="1800" b="1" dirty="0">
                <a:solidFill>
                  <a:schemeClr val="tx2"/>
                </a:solidFill>
                <a:latin typeface="+mn-lt"/>
                <a:cs typeface="+mn-cs"/>
              </a:rPr>
              <a:t>Działania PIORiN:</a:t>
            </a:r>
          </a:p>
          <a:p>
            <a:pPr marL="0" indent="0" algn="just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None/>
              <a:defRPr/>
            </a:pPr>
            <a:r>
              <a:rPr lang="pl-PL" altLang="pl-PL" sz="1800" dirty="0">
                <a:solidFill>
                  <a:schemeClr val="tx2"/>
                </a:solidFill>
                <a:latin typeface="+mn-lt"/>
                <a:cs typeface="+mn-cs"/>
              </a:rPr>
              <a:t>Przepisy prawa, określają m.in. :</a:t>
            </a:r>
          </a:p>
          <a:p>
            <a:pPr marL="265113" indent="-265113" algn="just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pl-PL" altLang="pl-PL" sz="1800" dirty="0">
                <a:solidFill>
                  <a:schemeClr val="tx2"/>
                </a:solidFill>
                <a:latin typeface="+mn-lt"/>
                <a:cs typeface="+mn-cs"/>
              </a:rPr>
              <a:t>listę agrofagów kwarantannowych,</a:t>
            </a:r>
          </a:p>
          <a:p>
            <a:pPr marL="265113" indent="-265113" algn="just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pl-PL" altLang="pl-PL" sz="1800" dirty="0">
                <a:solidFill>
                  <a:schemeClr val="tx2"/>
                </a:solidFill>
                <a:latin typeface="+mn-lt"/>
                <a:cs typeface="+mn-cs"/>
              </a:rPr>
              <a:t>listę towarów zakazanych,</a:t>
            </a:r>
          </a:p>
          <a:p>
            <a:pPr marL="265113" indent="-265113" algn="just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pl-PL" altLang="pl-PL" sz="1800" dirty="0">
                <a:solidFill>
                  <a:schemeClr val="tx2"/>
                </a:solidFill>
                <a:latin typeface="+mn-lt"/>
                <a:cs typeface="+mn-cs"/>
              </a:rPr>
              <a:t>wymogi szczególne dla określonego materiału roślinnego,</a:t>
            </a:r>
          </a:p>
          <a:p>
            <a:pPr marL="265113" indent="-265113" algn="just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pl-PL" altLang="pl-PL" sz="1800" dirty="0">
                <a:solidFill>
                  <a:schemeClr val="tx2"/>
                </a:solidFill>
                <a:latin typeface="+mn-lt"/>
                <a:cs typeface="+mn-cs"/>
              </a:rPr>
              <a:t>obowiązek wykonywania określonych działań kontrolnych:</a:t>
            </a:r>
          </a:p>
          <a:p>
            <a:pPr marL="630238" indent="-365125" algn="just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pl-PL" altLang="pl-PL" sz="1800" dirty="0">
                <a:solidFill>
                  <a:schemeClr val="tx2"/>
                </a:solidFill>
                <a:latin typeface="+mn-lt"/>
                <a:cs typeface="+mn-cs"/>
              </a:rPr>
              <a:t>konieczność prowadzenia ciągłych działań doraźnych i zapobiegawczych,</a:t>
            </a:r>
          </a:p>
          <a:p>
            <a:pPr marL="630238" indent="-365125" algn="just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pl-PL" altLang="pl-PL" sz="1800" dirty="0">
                <a:solidFill>
                  <a:schemeClr val="tx2"/>
                </a:solidFill>
                <a:latin typeface="+mn-lt"/>
                <a:cs typeface="+mn-cs"/>
              </a:rPr>
              <a:t>dostosowywanie kierunków i metod działań do nowych zagrożeń,</a:t>
            </a:r>
          </a:p>
          <a:p>
            <a:pPr marL="630238" indent="-365125" algn="just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pl-PL" altLang="pl-PL" sz="1800" dirty="0">
                <a:solidFill>
                  <a:schemeClr val="tx2"/>
                </a:solidFill>
                <a:latin typeface="+mn-lt"/>
                <a:cs typeface="+mn-cs"/>
              </a:rPr>
              <a:t>eksport – kontrola towarów roślinnych, zgodnie z przepisami kraju przeznaczenia – pod kątem agrofagów kwarantannowych i innych wymagań fitosanitarnych,</a:t>
            </a:r>
          </a:p>
          <a:p>
            <a:pPr marL="630238" indent="-365125" algn="just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pl-PL" altLang="pl-PL" sz="1800" dirty="0">
                <a:solidFill>
                  <a:schemeClr val="tx2"/>
                </a:solidFill>
                <a:latin typeface="+mn-lt"/>
                <a:cs typeface="+mn-cs"/>
              </a:rPr>
              <a:t>ujednolicenie w UE procedury kontrolnej towarów importowanych (wspólny system informatyczny, współdziałanie ze służbą celną),</a:t>
            </a:r>
          </a:p>
          <a:p>
            <a:pPr marL="265113" indent="-265113" algn="just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pl-PL" altLang="pl-PL" sz="1800" dirty="0">
                <a:solidFill>
                  <a:schemeClr val="tx2"/>
                </a:solidFill>
                <a:latin typeface="+mn-lt"/>
                <a:cs typeface="+mn-cs"/>
              </a:rPr>
              <a:t>dokumenty, które należy dołączyć do przesyłek materiału roślinnego,</a:t>
            </a:r>
          </a:p>
          <a:p>
            <a:pPr marL="265113" indent="-265113" algn="just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pl-PL" altLang="pl-PL" sz="1800" dirty="0">
                <a:solidFill>
                  <a:schemeClr val="tx2"/>
                </a:solidFill>
                <a:latin typeface="+mn-lt"/>
                <a:cs typeface="+mn-cs"/>
              </a:rPr>
              <a:t>właściwe oznakowanie materiału roślinnego.</a:t>
            </a:r>
          </a:p>
          <a:p>
            <a:pPr marL="265113" indent="-265113" algn="just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pl-PL" altLang="pl-PL" sz="18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0" indent="0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None/>
              <a:defRPr/>
            </a:pPr>
            <a:endParaRPr lang="pl-PL" altLang="pl-PL" sz="1800" dirty="0">
              <a:solidFill>
                <a:schemeClr val="tx2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892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a 2">
            <a:extLst>
              <a:ext uri="{FF2B5EF4-FFF2-40B4-BE49-F238E27FC236}">
                <a16:creationId xmlns:a16="http://schemas.microsoft.com/office/drawing/2014/main" id="{99EA7D3C-34CB-4186-B2CF-099880F29FFA}"/>
              </a:ext>
            </a:extLst>
          </p:cNvPr>
          <p:cNvSpPr/>
          <p:nvPr/>
        </p:nvSpPr>
        <p:spPr>
          <a:xfrm>
            <a:off x="3034583" y="1556792"/>
            <a:ext cx="3709489" cy="3336292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pl-PL" sz="2000" b="1" dirty="0">
                <a:solidFill>
                  <a:srgbClr val="FFFF00"/>
                </a:solidFill>
                <a:cs typeface="Arial" pitchFamily="34" charset="0"/>
              </a:rPr>
              <a:t>ŚWIADECTWA FITOSANITARNEGO NIE WYMAGAJĄ OWOCE</a:t>
            </a:r>
          </a:p>
        </p:txBody>
      </p:sp>
      <p:pic>
        <p:nvPicPr>
          <p:cNvPr id="91139" name="Picture 16" descr="Znalezione obrazy dla zapytania banan">
            <a:extLst>
              <a:ext uri="{FF2B5EF4-FFF2-40B4-BE49-F238E27FC236}">
                <a16:creationId xmlns:a16="http://schemas.microsoft.com/office/drawing/2014/main" id="{65094FC2-E443-F1D4-C695-FBB8EB756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142" y="1287998"/>
            <a:ext cx="15128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0" name="Picture 18" descr="Znalezione obrazy dla zapytania ananas">
            <a:extLst>
              <a:ext uri="{FF2B5EF4-FFF2-40B4-BE49-F238E27FC236}">
                <a16:creationId xmlns:a16="http://schemas.microsoft.com/office/drawing/2014/main" id="{E89A19A4-BEDD-05D0-9FA7-E11AFB2AC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355" y="3163184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1" name="Picture 14" descr="Znalezione obrazy dla zapytania daktyl">
            <a:extLst>
              <a:ext uri="{FF2B5EF4-FFF2-40B4-BE49-F238E27FC236}">
                <a16:creationId xmlns:a16="http://schemas.microsoft.com/office/drawing/2014/main" id="{9F503E8E-48DD-9163-D0FA-BF746A2F3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701" y="1248791"/>
            <a:ext cx="1820252" cy="124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2" name="Picture 20" descr="Znalezione obrazy dla zapytania kokos">
            <a:extLst>
              <a:ext uri="{FF2B5EF4-FFF2-40B4-BE49-F238E27FC236}">
                <a16:creationId xmlns:a16="http://schemas.microsoft.com/office/drawing/2014/main" id="{4E68A129-732B-30AB-11A8-9EEBCC1B0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161" y="3218859"/>
            <a:ext cx="1932792" cy="13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3" name="Picture 23">
            <a:extLst>
              <a:ext uri="{FF2B5EF4-FFF2-40B4-BE49-F238E27FC236}">
                <a16:creationId xmlns:a16="http://schemas.microsoft.com/office/drawing/2014/main" id="{3944C936-80ED-5384-E69E-611953790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236" y="4759891"/>
            <a:ext cx="1624012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4" name="Prostokąt 9">
            <a:extLst>
              <a:ext uri="{FF2B5EF4-FFF2-40B4-BE49-F238E27FC236}">
                <a16:creationId xmlns:a16="http://schemas.microsoft.com/office/drawing/2014/main" id="{F4A02024-6F4C-3B98-2BED-86FE47AD9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444" y="4838629"/>
            <a:ext cx="28162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pl-PL" altLang="pl-PL" sz="1800" b="1" i="1" dirty="0"/>
              <a:t>Ananas </a:t>
            </a:r>
            <a:r>
              <a:rPr lang="pl-PL" altLang="pl-PL" sz="1800" b="1" i="1" dirty="0" err="1"/>
              <a:t>comosus</a:t>
            </a:r>
            <a:r>
              <a:rPr lang="pl-PL" altLang="pl-PL" sz="1800" b="1" i="1" dirty="0"/>
              <a:t> </a:t>
            </a:r>
            <a:r>
              <a:rPr lang="pl-PL" altLang="pl-PL" sz="1800" dirty="0"/>
              <a:t>(L.) Merrill</a:t>
            </a:r>
          </a:p>
        </p:txBody>
      </p:sp>
      <p:sp>
        <p:nvSpPr>
          <p:cNvPr id="91145" name="Prostokąt 10">
            <a:extLst>
              <a:ext uri="{FF2B5EF4-FFF2-40B4-BE49-F238E27FC236}">
                <a16:creationId xmlns:a16="http://schemas.microsoft.com/office/drawing/2014/main" id="{01C1C515-8B1A-EAA8-8BCF-602523188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6557" y="4293096"/>
            <a:ext cx="17764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pl-PL" altLang="pl-PL" sz="1800" b="1" i="1" dirty="0" err="1"/>
              <a:t>Cocos</a:t>
            </a:r>
            <a:r>
              <a:rPr lang="pl-PL" altLang="pl-PL" sz="1800" b="1" i="1" dirty="0"/>
              <a:t> </a:t>
            </a:r>
            <a:r>
              <a:rPr lang="pl-PL" altLang="pl-PL" sz="1800" b="1" i="1" dirty="0" err="1"/>
              <a:t>nucifera</a:t>
            </a:r>
            <a:r>
              <a:rPr lang="pl-PL" altLang="pl-PL" sz="1800" b="1" i="1" dirty="0"/>
              <a:t> </a:t>
            </a:r>
            <a:r>
              <a:rPr lang="pl-PL" altLang="pl-PL" sz="1800" dirty="0"/>
              <a:t>L.</a:t>
            </a:r>
          </a:p>
        </p:txBody>
      </p:sp>
      <p:sp>
        <p:nvSpPr>
          <p:cNvPr id="91146" name="Prostokąt 11">
            <a:extLst>
              <a:ext uri="{FF2B5EF4-FFF2-40B4-BE49-F238E27FC236}">
                <a16:creationId xmlns:a16="http://schemas.microsoft.com/office/drawing/2014/main" id="{67C6D80E-1AA8-F7C7-AF64-038F9CD1A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4696" y="5469937"/>
            <a:ext cx="24775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pl-PL" altLang="pl-PL" sz="1800" b="1" i="1" dirty="0" err="1"/>
              <a:t>Durio</a:t>
            </a:r>
            <a:r>
              <a:rPr lang="pl-PL" altLang="pl-PL" sz="1800" b="1" i="1" dirty="0"/>
              <a:t> </a:t>
            </a:r>
            <a:r>
              <a:rPr lang="pl-PL" altLang="pl-PL" sz="1800" b="1" i="1" dirty="0" err="1"/>
              <a:t>zibethinus</a:t>
            </a:r>
            <a:r>
              <a:rPr lang="pl-PL" altLang="pl-PL" sz="1800" b="1" i="1" dirty="0"/>
              <a:t> </a:t>
            </a:r>
            <a:r>
              <a:rPr lang="pl-PL" altLang="pl-PL" sz="1800" dirty="0"/>
              <a:t>Murray</a:t>
            </a:r>
          </a:p>
        </p:txBody>
      </p:sp>
      <p:sp>
        <p:nvSpPr>
          <p:cNvPr id="91147" name="Prostokąt 13">
            <a:extLst>
              <a:ext uri="{FF2B5EF4-FFF2-40B4-BE49-F238E27FC236}">
                <a16:creationId xmlns:a16="http://schemas.microsoft.com/office/drawing/2014/main" id="{A37FF97B-359B-430F-E7E9-909327CD6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679" y="2335719"/>
            <a:ext cx="930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pl-PL" altLang="pl-PL" sz="1800" b="1" i="1" dirty="0" err="1"/>
              <a:t>Musa</a:t>
            </a:r>
            <a:r>
              <a:rPr lang="pl-PL" altLang="pl-PL" sz="1800" b="1" dirty="0"/>
              <a:t> </a:t>
            </a:r>
            <a:r>
              <a:rPr lang="pl-PL" altLang="pl-PL" sz="1800" dirty="0"/>
              <a:t>L.</a:t>
            </a:r>
          </a:p>
        </p:txBody>
      </p:sp>
      <p:sp>
        <p:nvSpPr>
          <p:cNvPr id="91148" name="Prostokąt 15">
            <a:extLst>
              <a:ext uri="{FF2B5EF4-FFF2-40B4-BE49-F238E27FC236}">
                <a16:creationId xmlns:a16="http://schemas.microsoft.com/office/drawing/2014/main" id="{CB43BC1A-83FD-B927-3B32-57C1DC028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4152" y="2386913"/>
            <a:ext cx="22386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pl-PL" altLang="pl-PL" sz="1800" b="1" i="1" dirty="0"/>
              <a:t>Phoenix </a:t>
            </a:r>
            <a:r>
              <a:rPr lang="pl-PL" altLang="pl-PL" sz="1800" b="1" i="1" dirty="0" err="1"/>
              <a:t>dactylifera</a:t>
            </a:r>
            <a:r>
              <a:rPr lang="pl-PL" altLang="pl-PL" sz="1800" b="1" i="1" dirty="0"/>
              <a:t> </a:t>
            </a:r>
            <a:r>
              <a:rPr lang="pl-PL" altLang="pl-PL" sz="1800" dirty="0"/>
              <a:t>L.</a:t>
            </a:r>
          </a:p>
        </p:txBody>
      </p:sp>
      <p:sp>
        <p:nvSpPr>
          <p:cNvPr id="14" name="Prostokąt 11">
            <a:extLst>
              <a:ext uri="{FF2B5EF4-FFF2-40B4-BE49-F238E27FC236}">
                <a16:creationId xmlns:a16="http://schemas.microsoft.com/office/drawing/2014/main" id="{3F735E21-22D6-49C0-AE6E-FCA18F150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679" y="422791"/>
            <a:ext cx="93610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l-PL" altLang="pl-PL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Towary, które mogą być wprowadzane bez ograniczeń</a:t>
            </a:r>
          </a:p>
        </p:txBody>
      </p:sp>
    </p:spTree>
    <p:extLst>
      <p:ext uri="{BB962C8B-B14F-4D97-AF65-F5344CB8AC3E}">
        <p14:creationId xmlns:p14="http://schemas.microsoft.com/office/powerpoint/2010/main" val="1800023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">
            <a:extLst>
              <a:ext uri="{FF2B5EF4-FFF2-40B4-BE49-F238E27FC236}">
                <a16:creationId xmlns:a16="http://schemas.microsoft.com/office/drawing/2014/main" id="{D52F178F-D0F8-4985-BB2D-A98DBB9AF7A1}"/>
              </a:ext>
            </a:extLst>
          </p:cNvPr>
          <p:cNvSpPr txBox="1">
            <a:spLocks/>
          </p:cNvSpPr>
          <p:nvPr/>
        </p:nvSpPr>
        <p:spPr>
          <a:xfrm>
            <a:off x="335360" y="332656"/>
            <a:ext cx="11377264" cy="720080"/>
          </a:xfrm>
          <a:prstGeom prst="rect">
            <a:avLst/>
          </a:prstGeom>
        </p:spPr>
        <p:txBody>
          <a:bodyPr/>
          <a:lstStyle>
            <a:lvl1pPr algn="ctr" defTabSz="1037294" rtl="0" eaLnBrk="0" fontAlgn="base" hangingPunct="0">
              <a:spcBef>
                <a:spcPct val="0"/>
              </a:spcBef>
              <a:spcAft>
                <a:spcPct val="0"/>
              </a:spcAft>
              <a:defRPr sz="49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037294" rtl="0" eaLnBrk="0" fontAlgn="base" hangingPunct="0">
              <a:spcBef>
                <a:spcPct val="0"/>
              </a:spcBef>
              <a:spcAft>
                <a:spcPct val="0"/>
              </a:spcAft>
              <a:defRPr sz="4937">
                <a:solidFill>
                  <a:schemeClr val="tx1"/>
                </a:solidFill>
                <a:latin typeface="Calibri" pitchFamily="34" charset="0"/>
              </a:defRPr>
            </a:lvl2pPr>
            <a:lvl3pPr algn="ctr" defTabSz="1037294" rtl="0" eaLnBrk="0" fontAlgn="base" hangingPunct="0">
              <a:spcBef>
                <a:spcPct val="0"/>
              </a:spcBef>
              <a:spcAft>
                <a:spcPct val="0"/>
              </a:spcAft>
              <a:defRPr sz="4937">
                <a:solidFill>
                  <a:schemeClr val="tx1"/>
                </a:solidFill>
                <a:latin typeface="Calibri" pitchFamily="34" charset="0"/>
              </a:defRPr>
            </a:lvl3pPr>
            <a:lvl4pPr algn="ctr" defTabSz="1037294" rtl="0" eaLnBrk="0" fontAlgn="base" hangingPunct="0">
              <a:spcBef>
                <a:spcPct val="0"/>
              </a:spcBef>
              <a:spcAft>
                <a:spcPct val="0"/>
              </a:spcAft>
              <a:defRPr sz="4937">
                <a:solidFill>
                  <a:schemeClr val="tx1"/>
                </a:solidFill>
                <a:latin typeface="Calibri" pitchFamily="34" charset="0"/>
              </a:defRPr>
            </a:lvl4pPr>
            <a:lvl5pPr algn="ctr" defTabSz="1037294" rtl="0" eaLnBrk="0" fontAlgn="base" hangingPunct="0">
              <a:spcBef>
                <a:spcPct val="0"/>
              </a:spcBef>
              <a:spcAft>
                <a:spcPct val="0"/>
              </a:spcAft>
              <a:defRPr sz="4937">
                <a:solidFill>
                  <a:schemeClr val="tx1"/>
                </a:solidFill>
                <a:latin typeface="Calibri" pitchFamily="34" charset="0"/>
              </a:defRPr>
            </a:lvl5pPr>
            <a:lvl6pPr marL="663868" algn="ctr" defTabSz="1037294" rtl="0" fontAlgn="base">
              <a:spcBef>
                <a:spcPct val="0"/>
              </a:spcBef>
              <a:spcAft>
                <a:spcPct val="0"/>
              </a:spcAft>
              <a:defRPr sz="4937">
                <a:solidFill>
                  <a:schemeClr val="tx1"/>
                </a:solidFill>
                <a:latin typeface="Calibri" pitchFamily="34" charset="0"/>
              </a:defRPr>
            </a:lvl6pPr>
            <a:lvl7pPr marL="1327735" algn="ctr" defTabSz="1037294" rtl="0" fontAlgn="base">
              <a:spcBef>
                <a:spcPct val="0"/>
              </a:spcBef>
              <a:spcAft>
                <a:spcPct val="0"/>
              </a:spcAft>
              <a:defRPr sz="4937">
                <a:solidFill>
                  <a:schemeClr val="tx1"/>
                </a:solidFill>
                <a:latin typeface="Calibri" pitchFamily="34" charset="0"/>
              </a:defRPr>
            </a:lvl7pPr>
            <a:lvl8pPr marL="1991603" algn="ctr" defTabSz="1037294" rtl="0" fontAlgn="base">
              <a:spcBef>
                <a:spcPct val="0"/>
              </a:spcBef>
              <a:spcAft>
                <a:spcPct val="0"/>
              </a:spcAft>
              <a:defRPr sz="4937">
                <a:solidFill>
                  <a:schemeClr val="tx1"/>
                </a:solidFill>
                <a:latin typeface="Calibri" pitchFamily="34" charset="0"/>
              </a:defRPr>
            </a:lvl8pPr>
            <a:lvl9pPr marL="2655471" algn="ctr" defTabSz="1037294" rtl="0" fontAlgn="base">
              <a:spcBef>
                <a:spcPct val="0"/>
              </a:spcBef>
              <a:spcAft>
                <a:spcPct val="0"/>
              </a:spcAft>
              <a:defRPr sz="4937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altLang="pl-PL" sz="2600" dirty="0">
                <a:solidFill>
                  <a:schemeClr val="tx2"/>
                </a:solidFill>
              </a:rPr>
              <a:t>Towary, które mogą być wprowadzane po spełnieniu określonych wymagań</a:t>
            </a:r>
            <a:endParaRPr lang="pl-PL" sz="2600" dirty="0">
              <a:solidFill>
                <a:schemeClr val="tx2"/>
              </a:solidFill>
            </a:endParaRPr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3F6B6C79-90B9-4DF9-B2EC-5C08A817F6F2}"/>
              </a:ext>
            </a:extLst>
          </p:cNvPr>
          <p:cNvSpPr txBox="1">
            <a:spLocks/>
          </p:cNvSpPr>
          <p:nvPr/>
        </p:nvSpPr>
        <p:spPr>
          <a:xfrm>
            <a:off x="479376" y="1124744"/>
            <a:ext cx="11233248" cy="4608512"/>
          </a:xfrm>
          <a:prstGeom prst="rect">
            <a:avLst/>
          </a:prstGeom>
        </p:spPr>
        <p:txBody>
          <a:bodyPr/>
          <a:lstStyle>
            <a:lvl1pPr algn="ctr" defTabSz="1037294" rtl="0" eaLnBrk="0" fontAlgn="base" hangingPunct="0">
              <a:spcBef>
                <a:spcPct val="0"/>
              </a:spcBef>
              <a:spcAft>
                <a:spcPct val="0"/>
              </a:spcAft>
              <a:defRPr sz="49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037294" rtl="0" eaLnBrk="0" fontAlgn="base" hangingPunct="0">
              <a:spcBef>
                <a:spcPct val="0"/>
              </a:spcBef>
              <a:spcAft>
                <a:spcPct val="0"/>
              </a:spcAft>
              <a:defRPr sz="4937">
                <a:solidFill>
                  <a:schemeClr val="tx1"/>
                </a:solidFill>
                <a:latin typeface="Calibri" pitchFamily="34" charset="0"/>
              </a:defRPr>
            </a:lvl2pPr>
            <a:lvl3pPr algn="ctr" defTabSz="1037294" rtl="0" eaLnBrk="0" fontAlgn="base" hangingPunct="0">
              <a:spcBef>
                <a:spcPct val="0"/>
              </a:spcBef>
              <a:spcAft>
                <a:spcPct val="0"/>
              </a:spcAft>
              <a:defRPr sz="4937">
                <a:solidFill>
                  <a:schemeClr val="tx1"/>
                </a:solidFill>
                <a:latin typeface="Calibri" pitchFamily="34" charset="0"/>
              </a:defRPr>
            </a:lvl3pPr>
            <a:lvl4pPr algn="ctr" defTabSz="1037294" rtl="0" eaLnBrk="0" fontAlgn="base" hangingPunct="0">
              <a:spcBef>
                <a:spcPct val="0"/>
              </a:spcBef>
              <a:spcAft>
                <a:spcPct val="0"/>
              </a:spcAft>
              <a:defRPr sz="4937">
                <a:solidFill>
                  <a:schemeClr val="tx1"/>
                </a:solidFill>
                <a:latin typeface="Calibri" pitchFamily="34" charset="0"/>
              </a:defRPr>
            </a:lvl4pPr>
            <a:lvl5pPr algn="ctr" defTabSz="1037294" rtl="0" eaLnBrk="0" fontAlgn="base" hangingPunct="0">
              <a:spcBef>
                <a:spcPct val="0"/>
              </a:spcBef>
              <a:spcAft>
                <a:spcPct val="0"/>
              </a:spcAft>
              <a:defRPr sz="4937">
                <a:solidFill>
                  <a:schemeClr val="tx1"/>
                </a:solidFill>
                <a:latin typeface="Calibri" pitchFamily="34" charset="0"/>
              </a:defRPr>
            </a:lvl5pPr>
            <a:lvl6pPr marL="663868" algn="ctr" defTabSz="1037294" rtl="0" fontAlgn="base">
              <a:spcBef>
                <a:spcPct val="0"/>
              </a:spcBef>
              <a:spcAft>
                <a:spcPct val="0"/>
              </a:spcAft>
              <a:defRPr sz="4937">
                <a:solidFill>
                  <a:schemeClr val="tx1"/>
                </a:solidFill>
                <a:latin typeface="Calibri" pitchFamily="34" charset="0"/>
              </a:defRPr>
            </a:lvl6pPr>
            <a:lvl7pPr marL="1327735" algn="ctr" defTabSz="1037294" rtl="0" fontAlgn="base">
              <a:spcBef>
                <a:spcPct val="0"/>
              </a:spcBef>
              <a:spcAft>
                <a:spcPct val="0"/>
              </a:spcAft>
              <a:defRPr sz="4937">
                <a:solidFill>
                  <a:schemeClr val="tx1"/>
                </a:solidFill>
                <a:latin typeface="Calibri" pitchFamily="34" charset="0"/>
              </a:defRPr>
            </a:lvl7pPr>
            <a:lvl8pPr marL="1991603" algn="ctr" defTabSz="1037294" rtl="0" fontAlgn="base">
              <a:spcBef>
                <a:spcPct val="0"/>
              </a:spcBef>
              <a:spcAft>
                <a:spcPct val="0"/>
              </a:spcAft>
              <a:defRPr sz="4937">
                <a:solidFill>
                  <a:schemeClr val="tx1"/>
                </a:solidFill>
                <a:latin typeface="Calibri" pitchFamily="34" charset="0"/>
              </a:defRPr>
            </a:lvl8pPr>
            <a:lvl9pPr marL="2655471" algn="ctr" defTabSz="1037294" rtl="0" fontAlgn="base">
              <a:spcBef>
                <a:spcPct val="0"/>
              </a:spcBef>
              <a:spcAft>
                <a:spcPct val="0"/>
              </a:spcAft>
              <a:defRPr sz="4937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l-PL" sz="1800" dirty="0">
                <a:solidFill>
                  <a:schemeClr val="tx2"/>
                </a:solidFill>
              </a:rPr>
              <a:t>Zasady wprowadzania określonych towarów </a:t>
            </a:r>
            <a:r>
              <a:rPr lang="pl-PL" sz="1800" b="1" dirty="0">
                <a:solidFill>
                  <a:schemeClr val="tx2"/>
                </a:solidFill>
              </a:rPr>
              <a:t>na własny użytek </a:t>
            </a:r>
            <a:r>
              <a:rPr lang="pl-PL" sz="1800" dirty="0">
                <a:solidFill>
                  <a:schemeClr val="tx2"/>
                </a:solidFill>
              </a:rPr>
              <a:t>przez osoby prywatne w bagażu podróżnym oraz jako przesyłki pocztowe, kurierskie, w tym przy zakupie przez Internet: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tx2"/>
                </a:solidFill>
              </a:rPr>
              <a:t>rośliny, inne niż do sadzania: np. świeże owoce (inne niż wskazane na poprzednim slajdzie), świeże warzywa, kwiaty cięte, liście:</a:t>
            </a:r>
          </a:p>
          <a:p>
            <a:pPr marL="539750" indent="-274638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chemeClr val="tx2"/>
                </a:solidFill>
              </a:rPr>
              <a:t>zaopatrzenie w świadectwo fitosanitarne,</a:t>
            </a:r>
          </a:p>
          <a:p>
            <a:pPr marL="539750" indent="-274638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chemeClr val="tx2"/>
                </a:solidFill>
              </a:rPr>
              <a:t>wprowadzane przez dowolne przejście graniczne,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tx2"/>
                </a:solidFill>
              </a:rPr>
              <a:t>rośliny przeznaczone do sadzania: np. rośliny doniczkowe, nasiona do siewu, sadzonki, kłącza, cebule:</a:t>
            </a:r>
          </a:p>
          <a:p>
            <a:pPr marL="539750" indent="-274638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chemeClr val="tx2"/>
                </a:solidFill>
              </a:rPr>
              <a:t>zaopatrzenie w świadectwo fitosanitarne,</a:t>
            </a:r>
          </a:p>
          <a:p>
            <a:pPr marL="539750" indent="-274638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chemeClr val="tx2"/>
                </a:solidFill>
              </a:rPr>
              <a:t>wprowadzane przez przejścia wyznaczone do granicznej kontroli fitosanitarnej</a:t>
            </a:r>
          </a:p>
          <a:p>
            <a:pPr marL="539750" indent="-274638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chemeClr val="tx2"/>
                </a:solidFill>
              </a:rPr>
              <a:t>podlegają granicznej kontroli fitosanitarnej.</a:t>
            </a:r>
          </a:p>
          <a:p>
            <a:pPr algn="just"/>
            <a:endParaRPr lang="pl-PL" sz="1800" dirty="0">
              <a:solidFill>
                <a:schemeClr val="tx2"/>
              </a:solidFill>
            </a:endParaRPr>
          </a:p>
          <a:p>
            <a:pPr algn="just"/>
            <a:r>
              <a:rPr lang="pl-PL" sz="1800" dirty="0">
                <a:solidFill>
                  <a:schemeClr val="tx2"/>
                </a:solidFill>
              </a:rPr>
              <a:t>Szczegółowe informacje można znaleźć na stronie Internetowej </a:t>
            </a:r>
            <a:r>
              <a:rPr lang="pl-PL" sz="1800" dirty="0">
                <a:solidFill>
                  <a:schemeClr val="tx2"/>
                </a:solidFill>
                <a:hlinkClick r:id="rId3"/>
              </a:rPr>
              <a:t>www.piorin.gov.pl</a:t>
            </a:r>
            <a:r>
              <a:rPr lang="pl-PL" sz="1800" dirty="0">
                <a:solidFill>
                  <a:schemeClr val="tx2"/>
                </a:solidFill>
              </a:rPr>
              <a:t> </a:t>
            </a:r>
          </a:p>
          <a:p>
            <a:pPr algn="just"/>
            <a:endParaRPr lang="pl-PL" sz="1800" dirty="0">
              <a:solidFill>
                <a:schemeClr val="tx2"/>
              </a:solidFill>
            </a:endParaRPr>
          </a:p>
          <a:p>
            <a:pPr algn="just"/>
            <a:endParaRPr lang="pl-PL" sz="1800" dirty="0">
              <a:solidFill>
                <a:schemeClr val="tx2"/>
              </a:solidFill>
            </a:endParaRPr>
          </a:p>
          <a:p>
            <a:pPr algn="just"/>
            <a:endParaRPr lang="pl-PL" sz="1800" dirty="0">
              <a:solidFill>
                <a:schemeClr val="tx2"/>
              </a:solidFill>
            </a:endParaRPr>
          </a:p>
          <a:p>
            <a:pPr algn="just"/>
            <a:endParaRPr lang="pl-PL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FD7B79FE-DF2B-0984-E588-6CFF3CD29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520" y="1556792"/>
            <a:ext cx="859802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 algn="l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000000"/>
                </a:solidFill>
                <a:latin typeface="Arial Narrow" panose="020B0606020202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000000"/>
                </a:solidFill>
                <a:latin typeface="Arial Narrow" panose="020B0606020202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None/>
            </a:pPr>
            <a:endParaRPr lang="pl-PL" altLang="pl-PL" sz="18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None/>
            </a:pPr>
            <a:endParaRPr lang="pl-PL" altLang="pl-PL" sz="18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None/>
            </a:pPr>
            <a:endParaRPr lang="pl-PL" altLang="pl-PL" sz="18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172640F6-F506-46F5-A6F0-B09C35656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542556"/>
            <a:ext cx="10081120" cy="745932"/>
          </a:xfrm>
        </p:spPr>
        <p:txBody>
          <a:bodyPr/>
          <a:lstStyle/>
          <a:p>
            <a:pPr algn="ctr"/>
            <a:r>
              <a:rPr lang="pl-PL" altLang="pl-PL" sz="2800" dirty="0">
                <a:solidFill>
                  <a:schemeClr val="tx2"/>
                </a:solidFill>
              </a:rPr>
              <a:t>Paszport roślin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F847026-533F-4118-9F17-85D608ACA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216" y="1437104"/>
            <a:ext cx="5760640" cy="2845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 algn="l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000000"/>
                </a:solidFill>
                <a:latin typeface="Arial Narrow" panose="020B0606020202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000000"/>
                </a:solidFill>
                <a:latin typeface="Arial Narrow" panose="020B0606020202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9pPr>
          </a:lstStyle>
          <a:p>
            <a:pPr marL="265113" indent="-265113" algn="just" eaLnBrk="1" hangingPunct="1">
              <a:spcBef>
                <a:spcPts val="1200"/>
              </a:spcBef>
              <a:spcAft>
                <a:spcPts val="0"/>
              </a:spcAft>
              <a:buClr>
                <a:srgbClr val="003300"/>
              </a:buClr>
              <a:buFont typeface="Wingdings" panose="05000000000000000000" pitchFamily="2" charset="2"/>
              <a:buChar char="§"/>
            </a:pPr>
            <a:r>
              <a:rPr lang="pl-PL" altLang="pl-PL" sz="1800" dirty="0">
                <a:solidFill>
                  <a:schemeClr val="tx2"/>
                </a:solidFill>
                <a:latin typeface="+mn-lt"/>
                <a:cs typeface="+mn-cs"/>
              </a:rPr>
              <a:t>poświadcza, że określony materiał roślinny jest wolny od agrofagów kwarantannowych i spełnia określone wymagania,</a:t>
            </a:r>
          </a:p>
          <a:p>
            <a:pPr marL="265113" indent="-265113" algn="just" eaLnBrk="1" hangingPunct="1">
              <a:spcBef>
                <a:spcPts val="1200"/>
              </a:spcBef>
              <a:spcAft>
                <a:spcPts val="0"/>
              </a:spcAft>
              <a:buClr>
                <a:srgbClr val="003300"/>
              </a:buClr>
              <a:buFont typeface="Wingdings" panose="05000000000000000000" pitchFamily="2" charset="2"/>
              <a:buChar char="§"/>
            </a:pPr>
            <a:r>
              <a:rPr lang="pl-PL" altLang="pl-PL" sz="1800" dirty="0">
                <a:solidFill>
                  <a:schemeClr val="tx2"/>
                </a:solidFill>
                <a:latin typeface="+mn-lt"/>
                <a:cs typeface="+mn-cs"/>
              </a:rPr>
              <a:t>dokument dołączany przy przemieszczaniu materiału roślinnego w obrębie UE,</a:t>
            </a:r>
          </a:p>
          <a:p>
            <a:pPr marL="265113" indent="-265113" algn="just" eaLnBrk="1" hangingPunct="1">
              <a:spcBef>
                <a:spcPts val="1200"/>
              </a:spcBef>
              <a:spcAft>
                <a:spcPts val="0"/>
              </a:spcAft>
              <a:buClr>
                <a:srgbClr val="003300"/>
              </a:buClr>
              <a:buFont typeface="Wingdings" panose="05000000000000000000" pitchFamily="2" charset="2"/>
              <a:buChar char="§"/>
            </a:pPr>
            <a:r>
              <a:rPr lang="pl-PL" altLang="pl-PL" sz="1800" dirty="0">
                <a:solidFill>
                  <a:schemeClr val="tx2"/>
                </a:solidFill>
                <a:latin typeface="+mn-lt"/>
                <a:cs typeface="+mn-cs"/>
              </a:rPr>
              <a:t>treść i format określony w przepisach prawa.</a:t>
            </a:r>
          </a:p>
          <a:p>
            <a:pPr marL="265113" indent="-265113" eaLnBrk="1" hangingPunct="1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Font typeface="Wingdings" panose="05000000000000000000" pitchFamily="2" charset="2"/>
              <a:buChar char="§"/>
            </a:pPr>
            <a:endParaRPr lang="pl-PL" altLang="pl-PL" sz="18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None/>
            </a:pPr>
            <a:endParaRPr lang="pl-PL" altLang="pl-PL" sz="18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265113" indent="-265113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pl-PL" altLang="pl-PL" sz="18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265113" indent="-265113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pl-PL" altLang="pl-PL" sz="18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0" indent="0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None/>
              <a:defRPr/>
            </a:pPr>
            <a:endParaRPr lang="pl-PL" altLang="pl-PL" sz="18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4060277-B966-423C-B28E-D78E6B64823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026244" y="1345684"/>
            <a:ext cx="3756824" cy="206846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C6CC1EA4-1796-47B8-B896-E0619EE322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761" y="3732453"/>
            <a:ext cx="2991263" cy="19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96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FD7B79FE-DF2B-0984-E588-6CFF3CD29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520" y="1556792"/>
            <a:ext cx="859802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 algn="l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000000"/>
                </a:solidFill>
                <a:latin typeface="Arial Narrow" panose="020B0606020202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000000"/>
                </a:solidFill>
                <a:latin typeface="Arial Narrow" panose="020B0606020202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None/>
            </a:pPr>
            <a:endParaRPr lang="pl-PL" altLang="pl-PL" sz="18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None/>
            </a:pPr>
            <a:endParaRPr lang="pl-PL" altLang="pl-PL" sz="18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None/>
            </a:pPr>
            <a:endParaRPr lang="pl-PL" altLang="pl-PL" sz="18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172640F6-F506-46F5-A6F0-B09C35656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540538"/>
            <a:ext cx="10081120" cy="499615"/>
          </a:xfrm>
        </p:spPr>
        <p:txBody>
          <a:bodyPr/>
          <a:lstStyle/>
          <a:p>
            <a:pPr algn="ctr"/>
            <a:r>
              <a:rPr lang="pl-PL" altLang="pl-PL" sz="2800" dirty="0">
                <a:solidFill>
                  <a:schemeClr val="tx2"/>
                </a:solidFill>
              </a:rPr>
              <a:t>Świadectwo fitosanitarne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F847026-533F-4118-9F17-85D608ACA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76" y="1424232"/>
            <a:ext cx="4248472" cy="46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 algn="l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000000"/>
                </a:solidFill>
                <a:latin typeface="Arial Narrow" panose="020B0606020202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000000"/>
                </a:solidFill>
                <a:latin typeface="Arial Narrow" panose="020B0606020202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9pPr>
          </a:lstStyle>
          <a:p>
            <a:pPr marL="265113" indent="-265113" algn="just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pl-PL" altLang="pl-PL" sz="1800" dirty="0">
                <a:solidFill>
                  <a:schemeClr val="tx2"/>
                </a:solidFill>
                <a:latin typeface="+mn-lt"/>
                <a:cs typeface="+mn-cs"/>
              </a:rPr>
              <a:t>poświadcza, że określony materiał roślinny jest wolny od agrofagów kwarantannowych i spełnia określone wymagania państwa trzeciego (w eksporcie poza UE) lub wymagania fitosanitarne UE (w imporcie do UE),</a:t>
            </a:r>
          </a:p>
          <a:p>
            <a:pPr marL="265113" indent="-265113" algn="just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pl-PL" altLang="pl-PL" sz="1800" dirty="0">
                <a:solidFill>
                  <a:schemeClr val="tx2"/>
                </a:solidFill>
                <a:latin typeface="+mn-lt"/>
                <a:cs typeface="+mn-cs"/>
              </a:rPr>
              <a:t>dokument dołączany przy eksporcie/imporcie materiałem roślinnym pomiędzy państwami trzecimi (spoza UE) a UE,</a:t>
            </a:r>
          </a:p>
          <a:p>
            <a:pPr marL="265113" indent="-265113" algn="just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pl-PL" altLang="pl-PL" sz="1800" dirty="0">
                <a:solidFill>
                  <a:schemeClr val="tx2"/>
                </a:solidFill>
                <a:latin typeface="+mn-lt"/>
                <a:cs typeface="+mn-cs"/>
              </a:rPr>
              <a:t>treść określona w przepisach prawa,</a:t>
            </a:r>
          </a:p>
          <a:p>
            <a:pPr marL="265113" indent="-265113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pl-PL" altLang="pl-PL" sz="1800" dirty="0">
                <a:solidFill>
                  <a:schemeClr val="tx2"/>
                </a:solidFill>
                <a:latin typeface="+mn-lt"/>
                <a:cs typeface="+mn-cs"/>
              </a:rPr>
              <a:t>elektroniczne świadectwa fitosanitarne.</a:t>
            </a:r>
          </a:p>
          <a:p>
            <a:pPr marL="265113" indent="-265113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pl-PL" altLang="pl-PL" sz="18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265113" indent="-265113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pl-PL" altLang="pl-PL" sz="18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0" indent="0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None/>
              <a:defRPr/>
            </a:pPr>
            <a:endParaRPr lang="pl-PL" altLang="pl-PL" sz="18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D03485B9-8BEF-4736-AFB9-8ABBD278C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888" y="1241306"/>
            <a:ext cx="3200344" cy="4671342"/>
          </a:xfrm>
          <a:prstGeom prst="rect">
            <a:avLst/>
          </a:prstGeom>
        </p:spPr>
      </p:pic>
      <p:pic>
        <p:nvPicPr>
          <p:cNvPr id="6" name="Symbol zastępczy zawartości 4">
            <a:extLst>
              <a:ext uri="{FF2B5EF4-FFF2-40B4-BE49-F238E27FC236}">
                <a16:creationId xmlns:a16="http://schemas.microsoft.com/office/drawing/2014/main" id="{D13DB14A-6E13-4F26-8952-79A254D9F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88545" y="1289923"/>
            <a:ext cx="2853655" cy="1968266"/>
          </a:xfrm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1E05D0B7-3E4A-4648-981F-F4D8AE800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0256" y="3457568"/>
            <a:ext cx="3440112" cy="237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03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FD7B79FE-DF2B-0984-E588-6CFF3CD29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520" y="1556792"/>
            <a:ext cx="859802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 algn="l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000000"/>
                </a:solidFill>
                <a:latin typeface="Arial Narrow" panose="020B0606020202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000000"/>
                </a:solidFill>
                <a:latin typeface="Arial Narrow" panose="020B0606020202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None/>
            </a:pPr>
            <a:endParaRPr lang="pl-PL" altLang="pl-PL" sz="18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None/>
            </a:pPr>
            <a:endParaRPr lang="pl-PL" altLang="pl-PL" sz="18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None/>
            </a:pPr>
            <a:endParaRPr lang="pl-PL" altLang="pl-PL" sz="18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172640F6-F506-46F5-A6F0-B09C35656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589838"/>
            <a:ext cx="10081120" cy="750930"/>
          </a:xfrm>
        </p:spPr>
        <p:txBody>
          <a:bodyPr/>
          <a:lstStyle/>
          <a:p>
            <a:pPr algn="ctr"/>
            <a:r>
              <a:rPr lang="pl-PL" altLang="pl-PL" sz="2800" dirty="0">
                <a:solidFill>
                  <a:schemeClr val="tx2"/>
                </a:solidFill>
                <a:latin typeface="+mn-lt"/>
                <a:cs typeface="+mn-cs"/>
              </a:rPr>
              <a:t>Oznakowanie drewnianego materiału opakowaniowego</a:t>
            </a:r>
            <a:br>
              <a:rPr lang="pl-PL" altLang="pl-PL" sz="2400" dirty="0">
                <a:solidFill>
                  <a:schemeClr val="tx2"/>
                </a:solidFill>
                <a:latin typeface="+mn-lt"/>
                <a:cs typeface="+mn-cs"/>
              </a:rPr>
            </a:br>
            <a:endParaRPr lang="pl-PL" sz="2400" dirty="0">
              <a:solidFill>
                <a:schemeClr val="tx2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F847026-533F-4118-9F17-85D608ACA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2812" y="1524766"/>
            <a:ext cx="8598024" cy="4136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 algn="l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000000"/>
                </a:solidFill>
                <a:latin typeface="Arial Narrow" panose="020B0606020202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000000"/>
                </a:solidFill>
                <a:latin typeface="Arial Narrow" panose="020B0606020202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9pPr>
          </a:lstStyle>
          <a:p>
            <a:pPr marL="265113" indent="-265113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pl-PL" altLang="pl-PL" sz="18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0" indent="0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None/>
              <a:defRPr/>
            </a:pPr>
            <a:endParaRPr lang="pl-PL" altLang="pl-PL" sz="18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pic>
        <p:nvPicPr>
          <p:cNvPr id="6" name="Picture 3" descr="D:\Użytkownicy\asah\Desktop\IPPC_fito_fumigowany_fitosanitarne_znak.jpg">
            <a:extLst>
              <a:ext uri="{FF2B5EF4-FFF2-40B4-BE49-F238E27FC236}">
                <a16:creationId xmlns:a16="http://schemas.microsoft.com/office/drawing/2014/main" id="{53D472DD-F4FC-474C-B5C5-0C1922637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1574213"/>
            <a:ext cx="4616003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EE5971DE-7E9E-43A1-A720-039F0079A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324" y="1570781"/>
            <a:ext cx="4202113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199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FD7B79FE-DF2B-0984-E588-6CFF3CD29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1556792"/>
            <a:ext cx="8382000" cy="314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 algn="l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000000"/>
                </a:solidFill>
                <a:latin typeface="Arial Narrow" panose="020B0606020202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000000"/>
                </a:solidFill>
                <a:latin typeface="Arial Narrow" panose="020B0606020202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None/>
            </a:pPr>
            <a:endParaRPr lang="pl-PL" altLang="pl-PL" sz="18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None/>
            </a:pPr>
            <a:endParaRPr lang="pl-PL" altLang="pl-PL" sz="18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None/>
            </a:pPr>
            <a:endParaRPr lang="pl-PL" altLang="pl-PL" sz="18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None/>
            </a:pPr>
            <a:endParaRPr lang="pl-PL" altLang="pl-PL" sz="18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0" indent="0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None/>
              <a:defRPr/>
            </a:pPr>
            <a:endParaRPr lang="pl-PL" altLang="pl-PL" sz="18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F23D353-1C0F-46D7-8CFE-7997B2B56B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186262"/>
            <a:ext cx="4032448" cy="570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63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FD7B79FE-DF2B-0984-E588-6CFF3CD29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520" y="1556792"/>
            <a:ext cx="859802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 algn="l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000000"/>
                </a:solidFill>
                <a:latin typeface="Arial Narrow" panose="020B0606020202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000000"/>
                </a:solidFill>
                <a:latin typeface="Arial Narrow" panose="020B0606020202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None/>
            </a:pPr>
            <a:endParaRPr lang="pl-PL" altLang="pl-PL" sz="18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None/>
            </a:pPr>
            <a:endParaRPr lang="pl-PL" altLang="pl-PL" sz="18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None/>
            </a:pPr>
            <a:endParaRPr lang="pl-PL" altLang="pl-PL" sz="18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172640F6-F506-46F5-A6F0-B09C35656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913161"/>
            <a:ext cx="7200800" cy="427607"/>
          </a:xfrm>
        </p:spPr>
        <p:txBody>
          <a:bodyPr/>
          <a:lstStyle/>
          <a:p>
            <a:pPr algn="ctr"/>
            <a:r>
              <a:rPr lang="pl-PL" altLang="pl-PL" sz="2000" b="1" i="1" dirty="0">
                <a:solidFill>
                  <a:schemeClr val="tx2"/>
                </a:solidFill>
              </a:rPr>
              <a:t>Jak zapobiegać?</a:t>
            </a:r>
            <a:endParaRPr lang="pl-PL" sz="2000" b="1" i="1" dirty="0">
              <a:solidFill>
                <a:schemeClr val="tx2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F847026-533F-4118-9F17-85D608ACA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60" y="1524766"/>
            <a:ext cx="11521280" cy="46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 algn="l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000000"/>
                </a:solidFill>
                <a:latin typeface="Arial Narrow" panose="020B0606020202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000000"/>
                </a:solidFill>
                <a:latin typeface="Arial Narrow" panose="020B0606020202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None/>
            </a:pPr>
            <a:r>
              <a:rPr lang="pl-PL" altLang="pl-PL" sz="1800" b="1" dirty="0">
                <a:solidFill>
                  <a:schemeClr val="tx2"/>
                </a:solidFill>
                <a:latin typeface="+mn-lt"/>
                <a:cs typeface="+mn-cs"/>
              </a:rPr>
              <a:t>Działania dotyczące każdego z nas:</a:t>
            </a:r>
          </a:p>
          <a:p>
            <a:pPr marL="265113" indent="-265113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pl-PL" altLang="pl-PL" sz="1800" dirty="0">
                <a:solidFill>
                  <a:schemeClr val="tx2"/>
                </a:solidFill>
                <a:latin typeface="+mn-lt"/>
                <a:cs typeface="+mn-cs"/>
              </a:rPr>
              <a:t>kupuj rośliny o znanym statusie fitosanitarnym – z odpowiednimi dokumentami,</a:t>
            </a:r>
          </a:p>
          <a:p>
            <a:pPr marL="265113" indent="-265113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pl-PL" altLang="pl-PL" sz="1800" dirty="0">
                <a:solidFill>
                  <a:schemeClr val="tx2"/>
                </a:solidFill>
                <a:latin typeface="+mn-lt"/>
                <a:cs typeface="+mn-cs"/>
              </a:rPr>
              <a:t>kupując rośliny przez Internet – kupuj zawsze z paszportem roślin lub świadectwem fitosanitarnym, </a:t>
            </a:r>
          </a:p>
          <a:p>
            <a:pPr marL="265113" indent="-265113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pl-PL" altLang="pl-PL" sz="1800" dirty="0">
                <a:solidFill>
                  <a:schemeClr val="tx2"/>
                </a:solidFill>
                <a:latin typeface="+mn-lt"/>
                <a:cs typeface="+mn-cs"/>
              </a:rPr>
              <a:t>nie kupuj roślin z nieznanego źródła pochodzenia,</a:t>
            </a:r>
          </a:p>
          <a:p>
            <a:pPr marL="265113" indent="-265113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pl-PL" altLang="pl-PL" sz="1800" dirty="0">
                <a:solidFill>
                  <a:schemeClr val="tx2"/>
                </a:solidFill>
                <a:latin typeface="+mn-lt"/>
                <a:cs typeface="+mn-cs"/>
              </a:rPr>
              <a:t>nie przywoź roślin z innych państw w tzw. „kieszeni”,</a:t>
            </a:r>
          </a:p>
          <a:p>
            <a:pPr marL="265113" indent="-265113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pl-PL" altLang="pl-PL" sz="1800" dirty="0">
                <a:solidFill>
                  <a:schemeClr val="tx2"/>
                </a:solidFill>
                <a:latin typeface="+mn-lt"/>
                <a:cs typeface="+mn-cs"/>
              </a:rPr>
              <a:t>kiedy zauważysz niepokojące objawy na roślinach lub występowanie nieznanego (podejrzanego) agrofaga  - zgłoś ten fakt do Wojewódzkiego Inspektoratu Ochrony Roślin i Nasiennictwa,</a:t>
            </a:r>
          </a:p>
          <a:p>
            <a:pPr marL="265113" indent="-265113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pl-PL" altLang="pl-PL" sz="1800" b="1" dirty="0">
                <a:solidFill>
                  <a:schemeClr val="tx2"/>
                </a:solidFill>
                <a:latin typeface="+mn-lt"/>
                <a:cs typeface="+mn-cs"/>
              </a:rPr>
              <a:t>gdzie jesteśmy</a:t>
            </a:r>
            <a:r>
              <a:rPr lang="pl-PL" altLang="pl-PL" sz="180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None/>
              <a:defRPr/>
            </a:pPr>
            <a:r>
              <a:rPr lang="pl-PL" altLang="pl-PL" sz="1800" dirty="0">
                <a:solidFill>
                  <a:schemeClr val="tx2"/>
                </a:solidFill>
              </a:rPr>
              <a:t>         </a:t>
            </a:r>
            <a:r>
              <a:rPr lang="pl-PL" altLang="pl-PL" sz="1600" dirty="0">
                <a:solidFill>
                  <a:schemeClr val="tx2"/>
                </a:solidFill>
                <a:latin typeface="+mn-lt"/>
              </a:rPr>
              <a:t>piorin.gov.pl    </a:t>
            </a:r>
            <a:r>
              <a:rPr lang="pl-PL" altLang="pl-PL" sz="1800" dirty="0">
                <a:solidFill>
                  <a:schemeClr val="tx2"/>
                </a:solidFill>
              </a:rPr>
              <a:t>	      x</a:t>
            </a:r>
            <a:r>
              <a:rPr lang="pl-PL" altLang="pl-PL" sz="1600" dirty="0">
                <a:solidFill>
                  <a:schemeClr val="tx2"/>
                </a:solidFill>
                <a:latin typeface="+mn-lt"/>
                <a:cs typeface="+mn-cs"/>
              </a:rPr>
              <a:t>.com/</a:t>
            </a:r>
            <a:r>
              <a:rPr lang="pl-PL" altLang="pl-PL" sz="1600" dirty="0" err="1">
                <a:solidFill>
                  <a:schemeClr val="tx2"/>
                </a:solidFill>
                <a:latin typeface="+mn-lt"/>
                <a:cs typeface="+mn-cs"/>
              </a:rPr>
              <a:t>pioringovpl</a:t>
            </a:r>
            <a:r>
              <a:rPr lang="pl-PL" altLang="pl-PL" sz="1600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pl-PL" altLang="pl-PL" sz="1800" dirty="0">
                <a:solidFill>
                  <a:schemeClr val="tx2"/>
                </a:solidFill>
                <a:latin typeface="+mn-lt"/>
                <a:cs typeface="+mn-cs"/>
              </a:rPr>
              <a:t>        </a:t>
            </a:r>
            <a:r>
              <a:rPr lang="pl-PL" altLang="pl-PL" sz="1600" dirty="0">
                <a:solidFill>
                  <a:schemeClr val="tx2"/>
                </a:solidFill>
                <a:latin typeface="+mn-lt"/>
                <a:cs typeface="+mn-cs"/>
              </a:rPr>
              <a:t>facebook.com/</a:t>
            </a:r>
            <a:r>
              <a:rPr lang="pl-PL" altLang="pl-PL" sz="1600" dirty="0" err="1">
                <a:solidFill>
                  <a:schemeClr val="tx2"/>
                </a:solidFill>
                <a:latin typeface="+mn-lt"/>
                <a:cs typeface="+mn-cs"/>
              </a:rPr>
              <a:t>pioringovpl</a:t>
            </a:r>
            <a:r>
              <a:rPr lang="pl-PL" altLang="pl-PL" sz="1600">
                <a:solidFill>
                  <a:schemeClr val="tx2"/>
                </a:solidFill>
                <a:latin typeface="+mn-lt"/>
                <a:cs typeface="+mn-cs"/>
              </a:rPr>
              <a:t>          </a:t>
            </a:r>
            <a:r>
              <a:rPr lang="pl-PL" altLang="pl-PL" sz="1600" dirty="0">
                <a:solidFill>
                  <a:schemeClr val="tx2"/>
                </a:solidFill>
                <a:latin typeface="+mn-lt"/>
                <a:cs typeface="+mn-cs"/>
              </a:rPr>
              <a:t>instagram.com/</a:t>
            </a:r>
            <a:r>
              <a:rPr lang="pl-PL" altLang="pl-PL" sz="1600" dirty="0" err="1">
                <a:solidFill>
                  <a:schemeClr val="tx2"/>
                </a:solidFill>
                <a:latin typeface="+mn-lt"/>
                <a:cs typeface="+mn-cs"/>
              </a:rPr>
              <a:t>pioringovpl</a:t>
            </a:r>
            <a:endParaRPr lang="pl-PL" altLang="pl-PL" sz="1600" dirty="0">
              <a:solidFill>
                <a:schemeClr val="tx2"/>
              </a:solidFill>
              <a:latin typeface="+mn-lt"/>
            </a:endParaRPr>
          </a:p>
          <a:p>
            <a:pPr marL="0" indent="0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None/>
              <a:defRPr/>
            </a:pPr>
            <a:r>
              <a:rPr lang="pl-PL" altLang="pl-PL" sz="1600" dirty="0">
                <a:solidFill>
                  <a:schemeClr val="tx2"/>
                </a:solidFill>
                <a:latin typeface="+mn-lt"/>
                <a:cs typeface="+mn-cs"/>
              </a:rPr>
              <a:t>			</a:t>
            </a:r>
          </a:p>
          <a:p>
            <a:pPr marL="265113" indent="-265113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pl-PL" altLang="pl-PL" sz="18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265113" indent="-265113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pl-PL" altLang="pl-PL" sz="18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265113" indent="-265113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pl-PL" altLang="pl-PL" sz="18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0" indent="0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None/>
              <a:defRPr/>
            </a:pPr>
            <a:endParaRPr lang="pl-PL" altLang="pl-PL" sz="18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7B18C6B-AC98-45C4-A33C-0F2A6F9819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961" y="4836422"/>
            <a:ext cx="291700" cy="2917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D86D519-570D-40CF-B6D9-AD39B049FE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33" y="4809704"/>
            <a:ext cx="367569" cy="36306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DCA18963-BCB1-4EAF-B64A-AA7D7232A8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776" y="4844817"/>
            <a:ext cx="326864" cy="29284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5F14EA40-6857-4FFD-B02E-72AF279967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5560" y="4844817"/>
            <a:ext cx="326865" cy="29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2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FD7B79FE-DF2B-0984-E588-6CFF3CD29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520" y="1556792"/>
            <a:ext cx="859802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 algn="l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000000"/>
                </a:solidFill>
                <a:latin typeface="Arial Narrow" panose="020B0606020202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000000"/>
                </a:solidFill>
                <a:latin typeface="Arial Narrow" panose="020B0606020202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None/>
            </a:pPr>
            <a:endParaRPr lang="pl-PL" altLang="pl-PL" sz="18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None/>
            </a:pPr>
            <a:endParaRPr lang="pl-PL" altLang="pl-PL" sz="18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None/>
            </a:pPr>
            <a:endParaRPr lang="pl-PL" altLang="pl-PL" sz="18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172640F6-F506-46F5-A6F0-B09C35656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972" y="372638"/>
            <a:ext cx="10081120" cy="720080"/>
          </a:xfrm>
        </p:spPr>
        <p:txBody>
          <a:bodyPr/>
          <a:lstStyle/>
          <a:p>
            <a:pPr algn="ctr"/>
            <a:r>
              <a:rPr lang="pl-PL" altLang="pl-PL" sz="2800" dirty="0">
                <a:solidFill>
                  <a:schemeClr val="tx2"/>
                </a:solidFill>
              </a:rPr>
              <a:t>Kampania informacyjna EFSA - #PlantHealth4Life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F847026-533F-4118-9F17-85D608ACA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2" y="1092718"/>
            <a:ext cx="7560840" cy="4784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 algn="l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000000"/>
                </a:solidFill>
                <a:latin typeface="Arial Narrow" panose="020B0606020202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000000"/>
                </a:solidFill>
                <a:latin typeface="Arial Narrow" panose="020B0606020202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None/>
            </a:pPr>
            <a:r>
              <a:rPr lang="pl-PL" altLang="pl-PL" sz="1800" b="1" dirty="0">
                <a:solidFill>
                  <a:schemeClr val="tx2"/>
                </a:solidFill>
                <a:latin typeface="+mn-lt"/>
                <a:cs typeface="+mn-cs"/>
              </a:rPr>
              <a:t>Kampania społeczna</a:t>
            </a:r>
            <a:r>
              <a:rPr lang="pl-PL" altLang="pl-PL" sz="180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</a:p>
          <a:p>
            <a:pPr eaLnBrk="1" hangingPunct="1">
              <a:spcBef>
                <a:spcPts val="1200"/>
              </a:spcBef>
              <a:spcAft>
                <a:spcPts val="0"/>
              </a:spcAft>
              <a:buClr>
                <a:srgbClr val="003300"/>
              </a:buClr>
              <a:buFont typeface="Wingdings" panose="05000000000000000000" pitchFamily="2" charset="2"/>
              <a:buChar char="§"/>
            </a:pPr>
            <a:r>
              <a:rPr lang="pl-PL" altLang="pl-PL" sz="1800" dirty="0">
                <a:solidFill>
                  <a:schemeClr val="tx2"/>
                </a:solidFill>
                <a:latin typeface="+mn-lt"/>
                <a:cs typeface="+mn-cs"/>
              </a:rPr>
              <a:t>cel - zwrócenie uwagi na szczególny związek między zdrowiem roślin a naszym codziennym życiem,</a:t>
            </a:r>
          </a:p>
          <a:p>
            <a:pPr eaLnBrk="1" hangingPunct="1">
              <a:spcBef>
                <a:spcPts val="1200"/>
              </a:spcBef>
              <a:spcAft>
                <a:spcPts val="0"/>
              </a:spcAft>
              <a:buClr>
                <a:srgbClr val="003300"/>
              </a:buClr>
              <a:buFont typeface="Wingdings" panose="05000000000000000000" pitchFamily="2" charset="2"/>
              <a:buChar char="§"/>
            </a:pPr>
            <a:r>
              <a:rPr lang="pl-PL" altLang="pl-PL" sz="1800" dirty="0">
                <a:solidFill>
                  <a:schemeClr val="tx2"/>
                </a:solidFill>
                <a:latin typeface="+mn-lt"/>
                <a:cs typeface="+mn-cs"/>
              </a:rPr>
              <a:t>przesłanie – wszyscy mieszkańcy mogą odegrać ważną rolę w tym procesie,</a:t>
            </a:r>
          </a:p>
          <a:p>
            <a:pPr eaLnBrk="1" hangingPunct="1">
              <a:spcBef>
                <a:spcPts val="1200"/>
              </a:spcBef>
              <a:spcAft>
                <a:spcPts val="0"/>
              </a:spcAft>
              <a:buClr>
                <a:srgbClr val="003300"/>
              </a:buClr>
              <a:buFont typeface="Wingdings" panose="05000000000000000000" pitchFamily="2" charset="2"/>
              <a:buChar char="§"/>
            </a:pPr>
            <a:r>
              <a:rPr lang="pl-PL" altLang="pl-PL" sz="1800" dirty="0">
                <a:solidFill>
                  <a:schemeClr val="tx2"/>
                </a:solidFill>
                <a:latin typeface="+mn-lt"/>
                <a:cs typeface="+mn-cs"/>
              </a:rPr>
              <a:t>główne hasło - „Dbaj o zdrowie roślin, chroń życie”,</a:t>
            </a:r>
          </a:p>
          <a:p>
            <a:pPr eaLnBrk="1" hangingPunct="1">
              <a:spcBef>
                <a:spcPts val="1200"/>
              </a:spcBef>
              <a:spcAft>
                <a:spcPts val="0"/>
              </a:spcAft>
              <a:buClr>
                <a:srgbClr val="003300"/>
              </a:buClr>
              <a:buFont typeface="Wingdings" panose="05000000000000000000" pitchFamily="2" charset="2"/>
              <a:buChar char="§"/>
            </a:pPr>
            <a:r>
              <a:rPr lang="pl-PL" altLang="pl-PL" sz="1800" dirty="0">
                <a:solidFill>
                  <a:schemeClr val="tx2"/>
                </a:solidFill>
                <a:latin typeface="+mn-lt"/>
                <a:cs typeface="+mn-cs"/>
              </a:rPr>
              <a:t>organizator - Europejski Urząd ds. Bezpieczeństwa Żywności (EFSA) oraz GOPA Com. (agencja komunikacyjna) – </a:t>
            </a:r>
            <a:r>
              <a:rPr lang="pl-PL" altLang="pl-PL" sz="1800" b="1" i="1" dirty="0">
                <a:solidFill>
                  <a:schemeClr val="tx2"/>
                </a:solidFill>
                <a:latin typeface="+mn-lt"/>
                <a:cs typeface="+mn-cs"/>
              </a:rPr>
              <a:t>przy współpracy:</a:t>
            </a:r>
          </a:p>
          <a:p>
            <a:pPr marL="712788" indent="-265113" eaLnBrk="1" hangingPunct="1">
              <a:spcBef>
                <a:spcPts val="1200"/>
              </a:spcBef>
              <a:spcAft>
                <a:spcPts val="0"/>
              </a:spcAft>
              <a:buClr>
                <a:srgbClr val="003300"/>
              </a:buClr>
              <a:buFont typeface="Wingdings" panose="05000000000000000000" pitchFamily="2" charset="2"/>
              <a:buChar char="ü"/>
            </a:pPr>
            <a:r>
              <a:rPr lang="pl-PL" altLang="pl-PL" sz="1800" b="1" dirty="0">
                <a:solidFill>
                  <a:schemeClr val="tx2"/>
                </a:solidFill>
                <a:latin typeface="+mn-lt"/>
                <a:cs typeface="+mn-cs"/>
              </a:rPr>
              <a:t>Komisji Europejskiej,</a:t>
            </a:r>
          </a:p>
          <a:p>
            <a:pPr marL="712788" indent="-265113" eaLnBrk="1" hangingPunct="1">
              <a:spcBef>
                <a:spcPts val="1200"/>
              </a:spcBef>
              <a:spcAft>
                <a:spcPts val="0"/>
              </a:spcAft>
              <a:buClr>
                <a:srgbClr val="003300"/>
              </a:buClr>
              <a:buFont typeface="Wingdings" panose="05000000000000000000" pitchFamily="2" charset="2"/>
              <a:buChar char="ü"/>
            </a:pPr>
            <a:r>
              <a:rPr lang="pl-PL" altLang="pl-PL" sz="1800" b="1" dirty="0">
                <a:solidFill>
                  <a:schemeClr val="tx2"/>
                </a:solidFill>
                <a:latin typeface="+mn-lt"/>
                <a:cs typeface="+mn-cs"/>
              </a:rPr>
              <a:t>państw członkowskich Unii Europejskiej </a:t>
            </a:r>
            <a:r>
              <a:rPr lang="pl-PL" altLang="pl-PL" sz="1800" dirty="0">
                <a:solidFill>
                  <a:schemeClr val="tx2"/>
                </a:solidFill>
                <a:latin typeface="+mn-lt"/>
                <a:cs typeface="+mn-cs"/>
              </a:rPr>
              <a:t>(23 kraje).</a:t>
            </a:r>
          </a:p>
          <a:p>
            <a:pPr eaLnBrk="1" hangingPunct="1">
              <a:spcBef>
                <a:spcPts val="1200"/>
              </a:spcBef>
              <a:spcAft>
                <a:spcPts val="0"/>
              </a:spcAft>
              <a:buClr>
                <a:srgbClr val="003300"/>
              </a:buClr>
              <a:buFont typeface="Wingdings" panose="05000000000000000000" pitchFamily="2" charset="2"/>
              <a:buChar char="§"/>
            </a:pPr>
            <a:r>
              <a:rPr lang="pl-PL" altLang="pl-PL" sz="1800" dirty="0">
                <a:solidFill>
                  <a:schemeClr val="tx2"/>
                </a:solidFill>
                <a:latin typeface="+mn-lt"/>
                <a:cs typeface="+mn-cs"/>
              </a:rPr>
              <a:t>maskotka „PESTY” – jako znak rozpoznawczy i element komunikacji.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None/>
              <a:defRPr/>
            </a:pPr>
            <a:endParaRPr lang="pl-PL" altLang="pl-PL" sz="18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F3B250A-EB45-4C7F-A7F3-01C22E692A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68532" y="1893944"/>
            <a:ext cx="4197085" cy="314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14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172640F6-F506-46F5-A6F0-B09C35656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296" y="302430"/>
            <a:ext cx="9957248" cy="534282"/>
          </a:xfrm>
        </p:spPr>
        <p:txBody>
          <a:bodyPr/>
          <a:lstStyle/>
          <a:p>
            <a:pPr algn="ctr"/>
            <a:r>
              <a:rPr lang="pl-PL" sz="2800" dirty="0">
                <a:solidFill>
                  <a:schemeClr val="tx2"/>
                </a:solidFill>
              </a:rPr>
              <a:t>20 lat Polski w Unii Europejskiej</a:t>
            </a:r>
            <a:endParaRPr lang="pl-PL" sz="2800" i="1" dirty="0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E1360384-3EE6-E697-5274-977BB04C97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08656" y="1628800"/>
            <a:ext cx="8610600" cy="4695800"/>
          </a:xfrm>
        </p:spPr>
        <p:txBody>
          <a:bodyPr/>
          <a:lstStyle/>
          <a:p>
            <a:pPr marL="447675" indent="-447675" eaLnBrk="1" hangingPunct="1">
              <a:lnSpc>
                <a:spcPct val="80000"/>
              </a:lnSpc>
              <a:buClr>
                <a:schemeClr val="tx1"/>
              </a:buClr>
              <a:buNone/>
            </a:pPr>
            <a:r>
              <a:rPr lang="pl-PL" altLang="pl-PL" dirty="0">
                <a:solidFill>
                  <a:srgbClr val="FF3300"/>
                </a:solidFill>
              </a:rPr>
              <a:t>  </a:t>
            </a:r>
          </a:p>
          <a:p>
            <a:pPr marL="447675" indent="-447675" eaLnBrk="1" hangingPunct="1">
              <a:lnSpc>
                <a:spcPct val="80000"/>
              </a:lnSpc>
              <a:buClr>
                <a:schemeClr val="tx1"/>
              </a:buClr>
              <a:buNone/>
            </a:pPr>
            <a:endParaRPr lang="pl-PL" altLang="pl-PL" dirty="0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FD7B79FE-DF2B-0984-E588-6CFF3CD29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68" y="908720"/>
            <a:ext cx="1137726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 algn="l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000000"/>
                </a:solidFill>
                <a:latin typeface="Arial Narrow" panose="020B0606020202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000000"/>
                </a:solidFill>
                <a:latin typeface="Arial Narrow" panose="020B0606020202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9pPr>
          </a:lstStyle>
          <a:p>
            <a:pPr marL="0" indent="0" ea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None/>
            </a:pPr>
            <a:r>
              <a:rPr lang="pl-PL" altLang="pl-PL" sz="1800" b="1" dirty="0">
                <a:solidFill>
                  <a:schemeClr val="tx2"/>
                </a:solidFill>
                <a:latin typeface="+mn-lt"/>
                <a:cs typeface="+mn-cs"/>
              </a:rPr>
              <a:t>Zwiększenie bezpieczeństwa fitosanitarnego w Polsce:</a:t>
            </a:r>
          </a:p>
          <a:p>
            <a:pPr marL="265113" indent="-265113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pl-PL" altLang="pl-PL" sz="1800" dirty="0">
                <a:solidFill>
                  <a:schemeClr val="tx2"/>
                </a:solidFill>
                <a:latin typeface="+mn-lt"/>
                <a:cs typeface="+mn-cs"/>
              </a:rPr>
              <a:t>swobodny przepływ towarów rolno-spożywczych – przy zachowaniu bezpieczeństwa fitosanitarnego, </a:t>
            </a:r>
          </a:p>
          <a:p>
            <a:pPr marL="265113" indent="-265113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pl-PL" altLang="pl-PL" sz="1800" dirty="0">
                <a:solidFill>
                  <a:schemeClr val="tx2"/>
                </a:solidFill>
                <a:latin typeface="+mn-lt"/>
                <a:cs typeface="+mn-cs"/>
              </a:rPr>
              <a:t>wzmocnienie kontroli na polskiej granicy z państwami trzecimi, tj. na zewnętrznej granicy UE:</a:t>
            </a:r>
          </a:p>
          <a:p>
            <a:pPr marL="630238" indent="-365125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pl-PL" altLang="pl-PL" sz="1600" dirty="0">
                <a:solidFill>
                  <a:schemeClr val="tx2"/>
                </a:solidFill>
                <a:latin typeface="+mn-lt"/>
                <a:cs typeface="+mn-cs"/>
              </a:rPr>
              <a:t>dostosowanie infrastruktury na przejściach granicznych – spełnienie określonych w prawie wymogów,</a:t>
            </a:r>
          </a:p>
          <a:p>
            <a:pPr marL="630238" indent="-365125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pl-PL" altLang="pl-PL" sz="1600" dirty="0">
                <a:solidFill>
                  <a:schemeClr val="tx2"/>
                </a:solidFill>
                <a:latin typeface="+mn-lt"/>
                <a:cs typeface="+mn-cs"/>
              </a:rPr>
              <a:t>jednolite procedury w ramach granicznej kontroli fitosanitarnej – rejestracja wyników w ogółnounijnym systemie TRACES NT,</a:t>
            </a:r>
          </a:p>
          <a:p>
            <a:pPr marL="630238" indent="-365125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pl-PL" altLang="pl-PL" sz="1800" dirty="0">
                <a:solidFill>
                  <a:schemeClr val="tx2"/>
                </a:solidFill>
                <a:latin typeface="+mn-lt"/>
                <a:cs typeface="+mn-cs"/>
              </a:rPr>
              <a:t>ścisła współpraca z Krajową Administracją Skarbową,</a:t>
            </a:r>
          </a:p>
          <a:p>
            <a:pPr marL="265113" indent="-265113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pl-PL" altLang="pl-PL" sz="1800" dirty="0">
                <a:solidFill>
                  <a:schemeClr val="tx2"/>
                </a:solidFill>
                <a:latin typeface="+mn-lt"/>
                <a:cs typeface="+mn-cs"/>
              </a:rPr>
              <a:t>wdrożenie unijnych systemów:</a:t>
            </a:r>
          </a:p>
          <a:p>
            <a:pPr marL="630238" indent="-365125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pl-PL" altLang="pl-PL" sz="1600" dirty="0">
                <a:solidFill>
                  <a:schemeClr val="tx2"/>
                </a:solidFill>
                <a:latin typeface="+mn-lt"/>
                <a:cs typeface="+mn-cs"/>
              </a:rPr>
              <a:t>urzędowej rejestracji podmiotów profesjonalnych,</a:t>
            </a:r>
          </a:p>
          <a:p>
            <a:pPr marL="630238" indent="-365125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pl-PL" altLang="pl-PL" sz="1600" dirty="0">
                <a:solidFill>
                  <a:schemeClr val="tx2"/>
                </a:solidFill>
                <a:latin typeface="+mn-lt"/>
                <a:cs typeface="+mn-cs"/>
              </a:rPr>
              <a:t>paszportowania roślin,</a:t>
            </a:r>
          </a:p>
          <a:p>
            <a:pPr marL="265113" indent="-265113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pl-PL" altLang="pl-PL" sz="1800" dirty="0">
                <a:solidFill>
                  <a:schemeClr val="tx2"/>
                </a:solidFill>
                <a:latin typeface="+mn-lt"/>
                <a:cs typeface="+mn-cs"/>
              </a:rPr>
              <a:t>dostęp Polski do rynku UE dla ziemniaków,</a:t>
            </a:r>
          </a:p>
          <a:p>
            <a:pPr marL="265113" indent="-265113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pl-PL" altLang="pl-PL" sz="1800" dirty="0">
                <a:solidFill>
                  <a:schemeClr val="tx2"/>
                </a:solidFill>
                <a:latin typeface="+mn-lt"/>
                <a:cs typeface="+mn-cs"/>
              </a:rPr>
              <a:t>stosowanie jednolitych przepisów fitosanitarnych,</a:t>
            </a:r>
          </a:p>
          <a:p>
            <a:pPr marL="265113" indent="-265113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pl-PL" altLang="pl-PL" sz="1800" dirty="0">
                <a:solidFill>
                  <a:schemeClr val="tx2"/>
                </a:solidFill>
                <a:latin typeface="+mn-lt"/>
                <a:cs typeface="+mn-cs"/>
              </a:rPr>
              <a:t>realizacja „Wieloletniego programu kontroli występowania agrofagów. </a:t>
            </a:r>
          </a:p>
          <a:p>
            <a:pPr marL="265113" indent="-265113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pl-PL" altLang="pl-PL" sz="1800" dirty="0">
              <a:solidFill>
                <a:schemeClr val="tx2"/>
              </a:solidFill>
              <a:latin typeface="+mn-lt"/>
              <a:cs typeface="+mn-cs"/>
            </a:endParaRPr>
          </a:p>
          <a:p>
            <a:pPr eaLnBrk="1" hangingPunct="1">
              <a:lnSpc>
                <a:spcPts val="3200"/>
              </a:lnSpc>
              <a:spcAft>
                <a:spcPts val="600"/>
              </a:spcAft>
              <a:buClr>
                <a:srgbClr val="003300"/>
              </a:buClr>
              <a:buFont typeface="Arial" panose="020B0604020202020204" pitchFamily="34" charset="0"/>
              <a:buChar char="•"/>
            </a:pPr>
            <a:endParaRPr lang="pl-PL" altLang="pl-PL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E4252B5-6C43-472C-B26F-36370E50E9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680" y="2475794"/>
            <a:ext cx="4079776" cy="407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80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B07CA4-C8D4-F996-5E49-1918D924E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551662"/>
            <a:ext cx="9289032" cy="717098"/>
          </a:xfrm>
        </p:spPr>
        <p:txBody>
          <a:bodyPr/>
          <a:lstStyle/>
          <a:p>
            <a:pPr algn="ctr"/>
            <a:r>
              <a:rPr lang="pl-PL" sz="2800" dirty="0">
                <a:solidFill>
                  <a:schemeClr val="tx2"/>
                </a:solidFill>
              </a:rPr>
              <a:t>Państwowa Inspekcja Ochrony Roślin i Nasiennictwa </a:t>
            </a:r>
            <a:endParaRPr lang="pl-PL" sz="2800" i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A8FD05-A0FB-4E24-AAE7-DEAA7050F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6" y="1323680"/>
            <a:ext cx="4885656" cy="4681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>
                <a:solidFill>
                  <a:schemeClr val="tx2"/>
                </a:solidFill>
              </a:rPr>
              <a:t>PIORiN – krajowa, urzędowa organizacja odpowiedzialna za ochronę roślin w Polsce</a:t>
            </a:r>
          </a:p>
        </p:txBody>
      </p:sp>
      <p:pic>
        <p:nvPicPr>
          <p:cNvPr id="7" name="Picture 5" descr="mapka">
            <a:extLst>
              <a:ext uri="{FF2B5EF4-FFF2-40B4-BE49-F238E27FC236}">
                <a16:creationId xmlns:a16="http://schemas.microsoft.com/office/drawing/2014/main" id="{40051DE4-821C-7C5E-4323-49A93D792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424" y="1268760"/>
            <a:ext cx="4669632" cy="453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147A0148-9093-FD44-36B3-404140E79968}"/>
              </a:ext>
            </a:extLst>
          </p:cNvPr>
          <p:cNvSpPr/>
          <p:nvPr/>
        </p:nvSpPr>
        <p:spPr>
          <a:xfrm>
            <a:off x="1343472" y="2204864"/>
            <a:ext cx="3343721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2"/>
                </a:solidFill>
              </a:rPr>
              <a:t>Główny</a:t>
            </a:r>
            <a:r>
              <a:rPr lang="pl-PL" dirty="0"/>
              <a:t> </a:t>
            </a:r>
            <a:r>
              <a:rPr lang="pl-PL" dirty="0">
                <a:solidFill>
                  <a:schemeClr val="tx2"/>
                </a:solidFill>
              </a:rPr>
              <a:t>Inspektorat Ochrony Roślin i Nasiennictwa</a:t>
            </a:r>
          </a:p>
          <a:p>
            <a:pPr algn="ctr"/>
            <a:r>
              <a:rPr lang="pl-PL" sz="1600" dirty="0">
                <a:solidFill>
                  <a:schemeClr val="tx2"/>
                </a:solidFill>
              </a:rPr>
              <a:t>Centralne Laboratorium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CDC231A6-79BE-63AA-FC8A-3C837BC35302}"/>
              </a:ext>
            </a:extLst>
          </p:cNvPr>
          <p:cNvSpPr/>
          <p:nvPr/>
        </p:nvSpPr>
        <p:spPr>
          <a:xfrm>
            <a:off x="1343471" y="3723368"/>
            <a:ext cx="3343721" cy="1656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2"/>
                </a:solidFill>
              </a:rPr>
              <a:t>Wojewódzkie Inspektoraty Ochrony Roślin i Nasiennictwa</a:t>
            </a:r>
          </a:p>
          <a:p>
            <a:pPr marL="447675" indent="-265113" algn="just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tx2"/>
                </a:solidFill>
              </a:rPr>
              <a:t>16 WIORiN</a:t>
            </a:r>
          </a:p>
          <a:p>
            <a:pPr marL="447675" indent="-265113" algn="just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tx2"/>
                </a:solidFill>
              </a:rPr>
              <a:t>254 Oddziały</a:t>
            </a:r>
          </a:p>
          <a:p>
            <a:pPr marL="447675" indent="-265113" algn="just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tx2"/>
                </a:solidFill>
              </a:rPr>
              <a:t>16 Oddziałów Granicznych</a:t>
            </a:r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04677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892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172640F6-F506-46F5-A6F0-B09C35656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620688"/>
            <a:ext cx="9383960" cy="653728"/>
          </a:xfrm>
        </p:spPr>
        <p:txBody>
          <a:bodyPr/>
          <a:lstStyle/>
          <a:p>
            <a:pPr algn="ctr"/>
            <a:r>
              <a:rPr lang="pl-PL" sz="2800" dirty="0">
                <a:solidFill>
                  <a:schemeClr val="tx2"/>
                </a:solidFill>
              </a:rPr>
              <a:t>Czynniki wzrostu zagrożeń fitosanitarnych</a:t>
            </a:r>
            <a:endParaRPr lang="pl-PL" sz="2800" i="1" dirty="0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E1360384-3EE6-E697-5274-977BB04C97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1628800"/>
            <a:ext cx="8610600" cy="4695800"/>
          </a:xfrm>
        </p:spPr>
        <p:txBody>
          <a:bodyPr/>
          <a:lstStyle/>
          <a:p>
            <a:pPr marL="447675" indent="-447675" eaLnBrk="1" hangingPunct="1">
              <a:lnSpc>
                <a:spcPct val="80000"/>
              </a:lnSpc>
              <a:buClr>
                <a:schemeClr val="tx1"/>
              </a:buClr>
              <a:buNone/>
            </a:pPr>
            <a:r>
              <a:rPr lang="pl-PL" altLang="pl-PL" dirty="0">
                <a:solidFill>
                  <a:srgbClr val="FF3300"/>
                </a:solidFill>
              </a:rPr>
              <a:t>  </a:t>
            </a:r>
          </a:p>
          <a:p>
            <a:pPr marL="447675" indent="-447675" eaLnBrk="1" hangingPunct="1">
              <a:lnSpc>
                <a:spcPct val="80000"/>
              </a:lnSpc>
              <a:buClr>
                <a:schemeClr val="tx1"/>
              </a:buClr>
              <a:buNone/>
            </a:pPr>
            <a:endParaRPr lang="pl-PL" altLang="pl-PL" dirty="0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FD7B79FE-DF2B-0984-E588-6CFF3CD29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40" y="1325488"/>
            <a:ext cx="10081120" cy="46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 algn="l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000000"/>
                </a:solidFill>
                <a:latin typeface="Arial Narrow" panose="020B0606020202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000000"/>
                </a:solidFill>
                <a:latin typeface="Arial Narrow" panose="020B0606020202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9pPr>
          </a:lstStyle>
          <a:p>
            <a:pPr marL="0" indent="0" ea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None/>
            </a:pPr>
            <a:r>
              <a:rPr lang="pl-PL" altLang="pl-PL" sz="1800" b="1" dirty="0">
                <a:solidFill>
                  <a:schemeClr val="tx2"/>
                </a:solidFill>
                <a:latin typeface="+mn-lt"/>
                <a:cs typeface="+mn-cs"/>
              </a:rPr>
              <a:t>Globalizacja i intensyfikacja wymiany handlowej produktów roślinnych - dynamiczny rozwój obrotu handlowego</a:t>
            </a:r>
            <a:r>
              <a:rPr lang="pl-PL" altLang="pl-PL" sz="180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</a:p>
          <a:p>
            <a:pPr marL="265113" indent="-265113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pl-PL" altLang="pl-PL" sz="1800" dirty="0">
                <a:solidFill>
                  <a:schemeClr val="tx2"/>
                </a:solidFill>
                <a:latin typeface="+mn-lt"/>
                <a:cs typeface="+mn-cs"/>
              </a:rPr>
              <a:t>nowe, różnorodne towary roślinne, </a:t>
            </a:r>
          </a:p>
          <a:p>
            <a:pPr marL="265113" indent="-265113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>
                <a:solidFill>
                  <a:schemeClr val="tx2"/>
                </a:solidFill>
                <a:latin typeface="+mn-lt"/>
                <a:cs typeface="+mn-cs"/>
              </a:rPr>
              <a:t>nowe, „egzotyczne” źródła pochodzenia przesyłek,</a:t>
            </a:r>
          </a:p>
          <a:p>
            <a:pPr marL="265113" indent="-265113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pl-PL" altLang="pl-PL" sz="1800" dirty="0">
                <a:solidFill>
                  <a:schemeClr val="tx2"/>
                </a:solidFill>
                <a:latin typeface="+mn-lt"/>
                <a:cs typeface="+mn-cs"/>
              </a:rPr>
              <a:t>zwiększona liczba sprzedawanych towarów roślinnych,</a:t>
            </a:r>
          </a:p>
          <a:p>
            <a:pPr marL="265113" indent="-265113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>
                <a:solidFill>
                  <a:schemeClr val="tx2"/>
                </a:solidFill>
                <a:latin typeface="+mn-lt"/>
                <a:cs typeface="+mn-cs"/>
              </a:rPr>
              <a:t>nowe formy sprzedaży towarów – sprzedaż przez Internet,</a:t>
            </a:r>
          </a:p>
          <a:p>
            <a:pPr marL="265113" indent="-265113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>
                <a:solidFill>
                  <a:schemeClr val="tx2"/>
                </a:solidFill>
                <a:latin typeface="+mn-lt"/>
                <a:cs typeface="+mn-cs"/>
              </a:rPr>
              <a:t>import towarów - </a:t>
            </a:r>
            <a:r>
              <a:rPr lang="pl-PL" altLang="pl-PL" sz="1800" dirty="0">
                <a:solidFill>
                  <a:schemeClr val="tx2"/>
                </a:solidFill>
                <a:latin typeface="+mn-lt"/>
                <a:cs typeface="+mn-cs"/>
              </a:rPr>
              <a:t>agrofagi regulowane i nieregulowane – potencjalne zagrożenie fitosanitarne dla kraju.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None/>
              <a:defRPr/>
            </a:pPr>
            <a:r>
              <a:rPr lang="pl-PL" altLang="pl-PL" sz="1800" b="1" dirty="0">
                <a:solidFill>
                  <a:schemeClr val="tx2"/>
                </a:solidFill>
                <a:latin typeface="+mn-lt"/>
                <a:cs typeface="+mn-cs"/>
              </a:rPr>
              <a:t>Wzrost turystyki</a:t>
            </a:r>
            <a:r>
              <a:rPr lang="pl-PL" altLang="pl-PL" sz="180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</a:p>
          <a:p>
            <a:pPr marL="265113" indent="-265113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pl-PL" altLang="pl-PL" sz="1800" dirty="0">
                <a:solidFill>
                  <a:schemeClr val="tx2"/>
                </a:solidFill>
                <a:latin typeface="+mn-lt"/>
                <a:cs typeface="+mn-cs"/>
              </a:rPr>
              <a:t>wzrost liczby osób podróżujących,</a:t>
            </a:r>
          </a:p>
          <a:p>
            <a:pPr marL="265113" indent="-265113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pl-PL" altLang="pl-PL" sz="1800" dirty="0">
                <a:solidFill>
                  <a:schemeClr val="tx2"/>
                </a:solidFill>
                <a:latin typeface="+mn-lt"/>
                <a:cs typeface="+mn-cs"/>
              </a:rPr>
              <a:t>nowe, egzotyczne kierunki turystyczne.</a:t>
            </a:r>
          </a:p>
          <a:p>
            <a:pPr marL="265113" indent="-265113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pl-PL" altLang="pl-PL" sz="1800" dirty="0">
              <a:solidFill>
                <a:schemeClr val="tx2"/>
              </a:solidFill>
              <a:latin typeface="+mn-lt"/>
              <a:cs typeface="+mn-cs"/>
            </a:endParaRPr>
          </a:p>
          <a:p>
            <a:pPr eaLnBrk="1" hangingPunct="1">
              <a:lnSpc>
                <a:spcPts val="3200"/>
              </a:lnSpc>
              <a:spcAft>
                <a:spcPts val="600"/>
              </a:spcAft>
              <a:buClr>
                <a:srgbClr val="003300"/>
              </a:buClr>
              <a:buFont typeface="Arial" panose="020B0604020202020204" pitchFamily="34" charset="0"/>
              <a:buChar char="•"/>
            </a:pPr>
            <a:endParaRPr lang="pl-PL" altLang="pl-PL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FD7B79FE-DF2B-0984-E588-6CFF3CD29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40" y="1268760"/>
            <a:ext cx="1008112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 algn="l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000000"/>
                </a:solidFill>
                <a:latin typeface="Arial Narrow" panose="020B0606020202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000000"/>
                </a:solidFill>
                <a:latin typeface="Arial Narrow" panose="020B0606020202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None/>
            </a:pPr>
            <a:r>
              <a:rPr lang="pl-PL" altLang="pl-PL" sz="1800" b="1" dirty="0">
                <a:solidFill>
                  <a:schemeClr val="tx2"/>
                </a:solidFill>
                <a:latin typeface="+mn-lt"/>
                <a:cs typeface="+mn-cs"/>
              </a:rPr>
              <a:t>Zmiany klimatyczne oraz inne czynniki:</a:t>
            </a:r>
          </a:p>
          <a:p>
            <a:pPr marL="265113" indent="-265113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pl-PL" altLang="pl-PL" sz="1800" dirty="0">
                <a:solidFill>
                  <a:schemeClr val="tx2"/>
                </a:solidFill>
                <a:latin typeface="+mn-lt"/>
                <a:cs typeface="+mn-cs"/>
              </a:rPr>
              <a:t>wzrost globalnych średnich temperatur powietrza, oceanów, topnienie śniegu, lodu oraz podnoszenie się poziomu mórz,</a:t>
            </a:r>
          </a:p>
          <a:p>
            <a:pPr marL="265113" indent="-265113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pl-PL" altLang="pl-PL" sz="1800" dirty="0">
                <a:solidFill>
                  <a:schemeClr val="tx2"/>
                </a:solidFill>
                <a:latin typeface="+mn-lt"/>
                <a:cs typeface="+mn-cs"/>
              </a:rPr>
              <a:t>wydłużony okres wegetacji, wzrost wolumenu produkcji nasiennej,</a:t>
            </a:r>
          </a:p>
          <a:p>
            <a:pPr marL="265113" indent="-265113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pl-PL" altLang="pl-PL" sz="1800" dirty="0">
                <a:solidFill>
                  <a:schemeClr val="tx2"/>
                </a:solidFill>
                <a:latin typeface="+mn-lt"/>
                <a:cs typeface="+mn-cs"/>
              </a:rPr>
              <a:t>więcej pokoleń agrofagów,</a:t>
            </a:r>
          </a:p>
          <a:p>
            <a:pPr marL="265113" indent="-265113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pl-PL" altLang="pl-PL" sz="1800" dirty="0">
                <a:solidFill>
                  <a:schemeClr val="tx2"/>
                </a:solidFill>
                <a:latin typeface="+mn-lt"/>
                <a:cs typeface="+mn-cs"/>
              </a:rPr>
              <a:t>bardziej sprzyjające warunki do zadomowienia się „egzotycznych” gatunków agrofagów w dotychczas chłodnych warunkach,</a:t>
            </a:r>
          </a:p>
          <a:p>
            <a:pPr marL="265113" indent="-265113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pl-PL" altLang="pl-PL" sz="1800" dirty="0">
                <a:solidFill>
                  <a:schemeClr val="tx2"/>
                </a:solidFill>
                <a:latin typeface="+mn-lt"/>
                <a:cs typeface="+mn-cs"/>
              </a:rPr>
              <a:t>przenoszenie upraw roślin do innych rejonów świata (tańsza siła robocza), </a:t>
            </a:r>
          </a:p>
          <a:p>
            <a:pPr marL="265113" indent="-265113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pl-PL" altLang="pl-PL" sz="1800" dirty="0">
                <a:solidFill>
                  <a:schemeClr val="tx2"/>
                </a:solidFill>
                <a:latin typeface="+mn-lt"/>
                <a:cs typeface="+mn-cs"/>
              </a:rPr>
              <a:t>rośliny do sadzenia z podłożem glebowym – najwyższy poziom zagrożenia,</a:t>
            </a:r>
          </a:p>
          <a:p>
            <a:pPr marL="265113" indent="-265113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pl-PL" altLang="pl-PL" sz="1800" dirty="0">
                <a:solidFill>
                  <a:schemeClr val="tx2"/>
                </a:solidFill>
                <a:latin typeface="+mn-lt"/>
                <a:cs typeface="+mn-cs"/>
              </a:rPr>
              <a:t>wzrastające zainteresowanie roślinami egzotycznymi wśród amatorów – ogrodników.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172640F6-F506-46F5-A6F0-B09C35656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620688"/>
            <a:ext cx="9217024" cy="648072"/>
          </a:xfrm>
        </p:spPr>
        <p:txBody>
          <a:bodyPr/>
          <a:lstStyle/>
          <a:p>
            <a:pPr algn="ctr"/>
            <a:r>
              <a:rPr lang="pl-PL" sz="2800" dirty="0">
                <a:solidFill>
                  <a:schemeClr val="tx2"/>
                </a:solidFill>
              </a:rPr>
              <a:t>Czynniki wzrostu zagrożeń fitosanitarnych</a:t>
            </a:r>
            <a:endParaRPr lang="pl-PL" sz="2800" i="1" dirty="0"/>
          </a:p>
        </p:txBody>
      </p:sp>
    </p:spTree>
    <p:extLst>
      <p:ext uri="{BB962C8B-B14F-4D97-AF65-F5344CB8AC3E}">
        <p14:creationId xmlns:p14="http://schemas.microsoft.com/office/powerpoint/2010/main" val="2611251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FD7B79FE-DF2B-0984-E588-6CFF3CD29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40" y="1268760"/>
            <a:ext cx="1008112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 algn="l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000000"/>
                </a:solidFill>
                <a:latin typeface="Arial Narrow" panose="020B0606020202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000000"/>
                </a:solidFill>
                <a:latin typeface="Arial Narrow" panose="020B0606020202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9pPr>
          </a:lstStyle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None/>
            </a:pPr>
            <a:r>
              <a:rPr lang="pl-PL" altLang="pl-PL" sz="1800" b="1" dirty="0">
                <a:solidFill>
                  <a:schemeClr val="tx2"/>
                </a:solidFill>
                <a:latin typeface="+mn-lt"/>
                <a:cs typeface="+mn-cs"/>
              </a:rPr>
              <a:t>Lista agrofagów kwarantannowych dla państw członkowskich Unii Europejskiej, w tym dla Polski:</a:t>
            </a:r>
          </a:p>
          <a:p>
            <a:pPr marL="265113" indent="-265113" algn="just" eaLnBrk="1" hangingPunct="1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l-PL" altLang="pl-PL" sz="1800" dirty="0">
                <a:solidFill>
                  <a:schemeClr val="tx2"/>
                </a:solidFill>
                <a:latin typeface="+mn-lt"/>
                <a:cs typeface="+mn-cs"/>
              </a:rPr>
              <a:t>agrofagi, których występowania nie stwierdzono na terytorium UE,</a:t>
            </a:r>
          </a:p>
          <a:p>
            <a:pPr marL="265113" indent="-265113" algn="just" eaLnBrk="1" hangingPunct="1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l-PL" altLang="pl-PL" sz="1800" dirty="0">
                <a:solidFill>
                  <a:schemeClr val="tx2"/>
                </a:solidFill>
                <a:latin typeface="+mn-lt"/>
                <a:cs typeface="+mn-cs"/>
              </a:rPr>
              <a:t>agrofagi, których występowanie stwierdzono na terytorium UE,</a:t>
            </a:r>
          </a:p>
          <a:p>
            <a:pPr marL="895350" indent="-895350" algn="just" eaLnBrk="1" hangingPunct="1">
              <a:spcBef>
                <a:spcPts val="1200"/>
              </a:spcBef>
              <a:spcAft>
                <a:spcPts val="0"/>
              </a:spcAft>
              <a:buClr>
                <a:srgbClr val="003300"/>
              </a:buClr>
              <a:buNone/>
            </a:pPr>
            <a:r>
              <a:rPr lang="pl-PL" altLang="pl-PL" sz="1800" b="1" i="1" dirty="0">
                <a:solidFill>
                  <a:schemeClr val="tx2"/>
                </a:solidFill>
                <a:latin typeface="+mn-lt"/>
                <a:cs typeface="+mn-cs"/>
              </a:rPr>
              <a:t>w tym: </a:t>
            </a:r>
            <a:r>
              <a:rPr lang="pl-PL" altLang="pl-PL" sz="1800" dirty="0">
                <a:solidFill>
                  <a:schemeClr val="tx2"/>
                </a:solidFill>
                <a:latin typeface="+mn-lt"/>
                <a:cs typeface="+mn-cs"/>
              </a:rPr>
              <a:t>lista agrofagów priorytetowych – agrofagi, które mogą stanowić szczególne zagrożenie dla UE.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None/>
            </a:pPr>
            <a:endParaRPr lang="pl-PL" altLang="pl-PL" sz="18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None/>
            </a:pPr>
            <a:endParaRPr lang="pl-PL" altLang="pl-PL" sz="18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172640F6-F506-46F5-A6F0-B09C35656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548680"/>
            <a:ext cx="10081120" cy="792088"/>
          </a:xfrm>
        </p:spPr>
        <p:txBody>
          <a:bodyPr/>
          <a:lstStyle/>
          <a:p>
            <a:pPr algn="ctr"/>
            <a:r>
              <a:rPr lang="pl-PL" sz="2800" dirty="0">
                <a:solidFill>
                  <a:schemeClr val="tx2"/>
                </a:solidFill>
              </a:rPr>
              <a:t>Agrofagi, które mogą stanowić zagrożenie</a:t>
            </a:r>
            <a:endParaRPr lang="pl-PL" sz="2800" i="1" dirty="0"/>
          </a:p>
        </p:txBody>
      </p:sp>
    </p:spTree>
    <p:extLst>
      <p:ext uri="{BB962C8B-B14F-4D97-AF65-F5344CB8AC3E}">
        <p14:creationId xmlns:p14="http://schemas.microsoft.com/office/powerpoint/2010/main" val="3711525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ytuł 1">
            <a:extLst>
              <a:ext uri="{FF2B5EF4-FFF2-40B4-BE49-F238E27FC236}">
                <a16:creationId xmlns:a16="http://schemas.microsoft.com/office/drawing/2014/main" id="{7A9A3FDD-C976-425E-ADF6-95BEBE3B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404664"/>
            <a:ext cx="3487103" cy="440791"/>
          </a:xfrm>
        </p:spPr>
        <p:txBody>
          <a:bodyPr/>
          <a:lstStyle/>
          <a:p>
            <a:pPr algn="ctr">
              <a:defRPr/>
            </a:pPr>
            <a:r>
              <a:rPr lang="pl-PL" altLang="pl-PL" sz="2400" i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Xylella fastidiosa</a:t>
            </a:r>
            <a:endParaRPr lang="pl-PL" altLang="pl-PL" sz="2400" i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6" name="Picture 2" descr="D:\Użytkownicy\epol\Desktop\Włochy Bari\Bari\DCIM\100CANON\IMG_2318.JPG">
            <a:extLst>
              <a:ext uri="{FF2B5EF4-FFF2-40B4-BE49-F238E27FC236}">
                <a16:creationId xmlns:a16="http://schemas.microsoft.com/office/drawing/2014/main" id="{B5418CF1-F37C-4A5A-9878-DD9382E38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942148"/>
            <a:ext cx="3487103" cy="261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EPPO OEPP on Twitter: &quot;A revised dynamic EPPO datasheet is available on  pine wood nematode, Bursaphelenchus xylophilus: https://t.co/I03Cbgtbz7  https://t.co/6gNARziz05&quot; / Twitter">
            <a:extLst>
              <a:ext uri="{FF2B5EF4-FFF2-40B4-BE49-F238E27FC236}">
                <a16:creationId xmlns:a16="http://schemas.microsoft.com/office/drawing/2014/main" id="{845D4740-3207-421F-8A14-C88593966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772" y="2087137"/>
            <a:ext cx="4270732" cy="35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ytuł 1">
            <a:extLst>
              <a:ext uri="{FF2B5EF4-FFF2-40B4-BE49-F238E27FC236}">
                <a16:creationId xmlns:a16="http://schemas.microsoft.com/office/drawing/2014/main" id="{10F3470D-5F56-443F-AB88-6F25CBC7705F}"/>
              </a:ext>
            </a:extLst>
          </p:cNvPr>
          <p:cNvSpPr txBox="1">
            <a:spLocks/>
          </p:cNvSpPr>
          <p:nvPr/>
        </p:nvSpPr>
        <p:spPr>
          <a:xfrm>
            <a:off x="6168008" y="1450411"/>
            <a:ext cx="4325417" cy="636726"/>
          </a:xfrm>
          <a:prstGeom prst="rect">
            <a:avLst/>
          </a:prstGeom>
        </p:spPr>
        <p:txBody>
          <a:bodyPr/>
          <a:lstStyle>
            <a:lvl1pPr algn="l" defTabSz="1037294" rtl="0" eaLnBrk="0" fontAlgn="base" hangingPunct="0">
              <a:spcBef>
                <a:spcPct val="0"/>
              </a:spcBef>
              <a:spcAft>
                <a:spcPct val="0"/>
              </a:spcAft>
              <a:defRPr sz="49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037294" rtl="0" eaLnBrk="0" fontAlgn="base" hangingPunct="0">
              <a:spcBef>
                <a:spcPct val="0"/>
              </a:spcBef>
              <a:spcAft>
                <a:spcPct val="0"/>
              </a:spcAft>
              <a:defRPr sz="4937">
                <a:solidFill>
                  <a:schemeClr val="tx1"/>
                </a:solidFill>
                <a:latin typeface="Calibri" pitchFamily="34" charset="0"/>
              </a:defRPr>
            </a:lvl2pPr>
            <a:lvl3pPr algn="ctr" defTabSz="1037294" rtl="0" eaLnBrk="0" fontAlgn="base" hangingPunct="0">
              <a:spcBef>
                <a:spcPct val="0"/>
              </a:spcBef>
              <a:spcAft>
                <a:spcPct val="0"/>
              </a:spcAft>
              <a:defRPr sz="4937">
                <a:solidFill>
                  <a:schemeClr val="tx1"/>
                </a:solidFill>
                <a:latin typeface="Calibri" pitchFamily="34" charset="0"/>
              </a:defRPr>
            </a:lvl3pPr>
            <a:lvl4pPr algn="ctr" defTabSz="1037294" rtl="0" eaLnBrk="0" fontAlgn="base" hangingPunct="0">
              <a:spcBef>
                <a:spcPct val="0"/>
              </a:spcBef>
              <a:spcAft>
                <a:spcPct val="0"/>
              </a:spcAft>
              <a:defRPr sz="4937">
                <a:solidFill>
                  <a:schemeClr val="tx1"/>
                </a:solidFill>
                <a:latin typeface="Calibri" pitchFamily="34" charset="0"/>
              </a:defRPr>
            </a:lvl4pPr>
            <a:lvl5pPr algn="ctr" defTabSz="1037294" rtl="0" eaLnBrk="0" fontAlgn="base" hangingPunct="0">
              <a:spcBef>
                <a:spcPct val="0"/>
              </a:spcBef>
              <a:spcAft>
                <a:spcPct val="0"/>
              </a:spcAft>
              <a:defRPr sz="4937">
                <a:solidFill>
                  <a:schemeClr val="tx1"/>
                </a:solidFill>
                <a:latin typeface="Calibri" pitchFamily="34" charset="0"/>
              </a:defRPr>
            </a:lvl5pPr>
            <a:lvl6pPr marL="663868" algn="ctr" defTabSz="1037294" rtl="0" fontAlgn="base">
              <a:spcBef>
                <a:spcPct val="0"/>
              </a:spcBef>
              <a:spcAft>
                <a:spcPct val="0"/>
              </a:spcAft>
              <a:defRPr sz="4937">
                <a:solidFill>
                  <a:schemeClr val="tx1"/>
                </a:solidFill>
                <a:latin typeface="Calibri" pitchFamily="34" charset="0"/>
              </a:defRPr>
            </a:lvl6pPr>
            <a:lvl7pPr marL="1327735" algn="ctr" defTabSz="1037294" rtl="0" fontAlgn="base">
              <a:spcBef>
                <a:spcPct val="0"/>
              </a:spcBef>
              <a:spcAft>
                <a:spcPct val="0"/>
              </a:spcAft>
              <a:defRPr sz="4937">
                <a:solidFill>
                  <a:schemeClr val="tx1"/>
                </a:solidFill>
                <a:latin typeface="Calibri" pitchFamily="34" charset="0"/>
              </a:defRPr>
            </a:lvl7pPr>
            <a:lvl8pPr marL="1991603" algn="ctr" defTabSz="1037294" rtl="0" fontAlgn="base">
              <a:spcBef>
                <a:spcPct val="0"/>
              </a:spcBef>
              <a:spcAft>
                <a:spcPct val="0"/>
              </a:spcAft>
              <a:defRPr sz="4937">
                <a:solidFill>
                  <a:schemeClr val="tx1"/>
                </a:solidFill>
                <a:latin typeface="Calibri" pitchFamily="34" charset="0"/>
              </a:defRPr>
            </a:lvl8pPr>
            <a:lvl9pPr marL="2655471" algn="ctr" defTabSz="1037294" rtl="0" fontAlgn="base">
              <a:spcBef>
                <a:spcPct val="0"/>
              </a:spcBef>
              <a:spcAft>
                <a:spcPct val="0"/>
              </a:spcAft>
              <a:defRPr sz="4937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l-PL" sz="2400" i="1" dirty="0">
                <a:solidFill>
                  <a:schemeClr val="tx2"/>
                </a:solidFill>
              </a:rPr>
              <a:t>Bursaphelenchus xylophilus</a:t>
            </a:r>
            <a:endParaRPr lang="pl-PL" sz="2400" i="1" dirty="0"/>
          </a:p>
        </p:txBody>
      </p:sp>
      <p:pic>
        <p:nvPicPr>
          <p:cNvPr id="12" name="Picture 2" descr="D:\Użytkownicy\epol\Desktop\Włochy Bari\Bari\DCIM\100CANON\IMG_2319.JPG">
            <a:extLst>
              <a:ext uri="{FF2B5EF4-FFF2-40B4-BE49-F238E27FC236}">
                <a16:creationId xmlns:a16="http://schemas.microsoft.com/office/drawing/2014/main" id="{A09C89EC-FCE3-413A-874D-E94839232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9" y="3653960"/>
            <a:ext cx="3541598" cy="2451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FD7B79FE-DF2B-0984-E588-6CFF3CD29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520" y="1556792"/>
            <a:ext cx="859802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 algn="l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000000"/>
                </a:solidFill>
                <a:latin typeface="Arial Narrow" panose="020B0606020202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000000"/>
                </a:solidFill>
                <a:latin typeface="Arial Narrow" panose="020B0606020202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None/>
            </a:pPr>
            <a:endParaRPr lang="pl-PL" altLang="pl-PL" sz="18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None/>
            </a:pPr>
            <a:endParaRPr lang="pl-PL" altLang="pl-PL" sz="18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None/>
            </a:pPr>
            <a:endParaRPr lang="pl-PL" altLang="pl-PL" sz="18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172640F6-F506-46F5-A6F0-B09C35656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545356"/>
            <a:ext cx="9318104" cy="723404"/>
          </a:xfrm>
        </p:spPr>
        <p:txBody>
          <a:bodyPr/>
          <a:lstStyle/>
          <a:p>
            <a:pPr algn="ctr"/>
            <a:r>
              <a:rPr lang="pl-PL" sz="2800" i="1" dirty="0" err="1">
                <a:solidFill>
                  <a:schemeClr val="tx2"/>
                </a:solidFill>
              </a:rPr>
              <a:t>Grapevine</a:t>
            </a:r>
            <a:r>
              <a:rPr lang="pl-PL" sz="2800" i="1" dirty="0">
                <a:solidFill>
                  <a:schemeClr val="tx2"/>
                </a:solidFill>
              </a:rPr>
              <a:t> flavescence doree </a:t>
            </a:r>
            <a:r>
              <a:rPr lang="pl-PL" sz="2800" i="1" dirty="0" err="1">
                <a:solidFill>
                  <a:schemeClr val="tx2"/>
                </a:solidFill>
              </a:rPr>
              <a:t>phytoplasma</a:t>
            </a:r>
            <a:endParaRPr lang="pl-PL" sz="2800" i="1" dirty="0">
              <a:solidFill>
                <a:schemeClr val="tx2"/>
              </a:solidFill>
            </a:endParaRPr>
          </a:p>
        </p:txBody>
      </p:sp>
      <p:pic>
        <p:nvPicPr>
          <p:cNvPr id="5" name="Picture 6" descr="Znalezione obrazy dla zapytania grapevine flavescence doree phytoplasma">
            <a:extLst>
              <a:ext uri="{FF2B5EF4-FFF2-40B4-BE49-F238E27FC236}">
                <a16:creationId xmlns:a16="http://schemas.microsoft.com/office/drawing/2014/main" id="{7A4AED1E-7E84-4A56-960D-624B92235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682" y="1341736"/>
            <a:ext cx="2698848" cy="35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Znalezione obrazy dla zapytania grapevine flavescence doree phytoplasma">
            <a:extLst>
              <a:ext uri="{FF2B5EF4-FFF2-40B4-BE49-F238E27FC236}">
                <a16:creationId xmlns:a16="http://schemas.microsoft.com/office/drawing/2014/main" id="{FC3E3A61-B2FF-496E-927A-8B84D86B6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43" y="1313831"/>
            <a:ext cx="4975225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Znalezione obrazy dla zapytania grapevine flavescence doree phytoplasma">
            <a:extLst>
              <a:ext uri="{FF2B5EF4-FFF2-40B4-BE49-F238E27FC236}">
                <a16:creationId xmlns:a16="http://schemas.microsoft.com/office/drawing/2014/main" id="{91F394EE-3E37-4AAC-8B44-1622CB561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456" y="3474070"/>
            <a:ext cx="335756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834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zawartości 2">
            <a:extLst>
              <a:ext uri="{FF2B5EF4-FFF2-40B4-BE49-F238E27FC236}">
                <a16:creationId xmlns:a16="http://schemas.microsoft.com/office/drawing/2014/main" id="{CFDFBDED-819A-4BFB-A3F8-3CCBA7278ADC}"/>
              </a:ext>
            </a:extLst>
          </p:cNvPr>
          <p:cNvSpPr txBox="1">
            <a:spLocks/>
          </p:cNvSpPr>
          <p:nvPr/>
        </p:nvSpPr>
        <p:spPr bwMode="auto">
          <a:xfrm>
            <a:off x="1055440" y="614464"/>
            <a:ext cx="10081120" cy="65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buFontTx/>
              <a:buNone/>
            </a:pPr>
            <a:r>
              <a:rPr lang="pl-PL" altLang="pl-PL" sz="28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Tomato</a:t>
            </a:r>
            <a:r>
              <a:rPr lang="pl-PL" altLang="pl-PL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altLang="pl-PL" sz="28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brown</a:t>
            </a:r>
            <a:r>
              <a:rPr lang="pl-PL" altLang="pl-PL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altLang="pl-PL" sz="28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rugose</a:t>
            </a:r>
            <a:r>
              <a:rPr lang="pl-PL" altLang="pl-PL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altLang="pl-PL" sz="28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fruit</a:t>
            </a:r>
            <a:r>
              <a:rPr lang="pl-PL" altLang="pl-PL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altLang="pl-PL" sz="28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virus</a:t>
            </a:r>
            <a:endParaRPr lang="pl-PL" altLang="pl-PL" sz="2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4A9254F9-907C-4808-9841-4AF87B6A99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5" y="1562881"/>
            <a:ext cx="3349383" cy="4464754"/>
          </a:xfr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B97DF6C-FC92-470F-87E4-23DC92B885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562881"/>
            <a:ext cx="3349382" cy="446475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69AB3C87-9E13-4E44-8671-21021DC9E8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1588031"/>
            <a:ext cx="3349383" cy="44647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ytuł 1">
            <a:extLst>
              <a:ext uri="{FF2B5EF4-FFF2-40B4-BE49-F238E27FC236}">
                <a16:creationId xmlns:a16="http://schemas.microsoft.com/office/drawing/2014/main" id="{8A9E9B3B-F2E3-4421-BBA0-2275CEB85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116" y="545242"/>
            <a:ext cx="9355364" cy="705253"/>
          </a:xfrm>
        </p:spPr>
        <p:txBody>
          <a:bodyPr/>
          <a:lstStyle/>
          <a:p>
            <a:pPr algn="ctr"/>
            <a:r>
              <a:rPr lang="pl-PL" altLang="pl-PL" sz="2800" i="1" dirty="0" err="1">
                <a:solidFill>
                  <a:schemeClr val="tx2"/>
                </a:solidFill>
              </a:rPr>
              <a:t>Trichoferus</a:t>
            </a:r>
            <a:r>
              <a:rPr lang="pl-PL" altLang="pl-PL" sz="2800" i="1" dirty="0">
                <a:solidFill>
                  <a:schemeClr val="tx2"/>
                </a:solidFill>
              </a:rPr>
              <a:t> </a:t>
            </a:r>
            <a:r>
              <a:rPr lang="pl-PL" altLang="pl-PL" sz="2800" i="1" dirty="0" err="1">
                <a:solidFill>
                  <a:schemeClr val="tx2"/>
                </a:solidFill>
              </a:rPr>
              <a:t>campestris</a:t>
            </a:r>
            <a:endParaRPr lang="pl-PL" altLang="pl-PL" sz="2800" i="1" dirty="0">
              <a:solidFill>
                <a:schemeClr val="tx2"/>
              </a:solidFill>
            </a:endParaRPr>
          </a:p>
        </p:txBody>
      </p:sp>
      <p:sp>
        <p:nvSpPr>
          <p:cNvPr id="18435" name="Symbol zastępczy zawartości 2">
            <a:extLst>
              <a:ext uri="{FF2B5EF4-FFF2-40B4-BE49-F238E27FC236}">
                <a16:creationId xmlns:a16="http://schemas.microsoft.com/office/drawing/2014/main" id="{A3A43A8F-A1FF-4F2A-B683-5CDE2FE9F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1133619"/>
            <a:ext cx="7267132" cy="705253"/>
          </a:xfrm>
        </p:spPr>
        <p:txBody>
          <a:bodyPr/>
          <a:lstStyle/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pl-PL" altLang="pl-PL" sz="1500" dirty="0">
              <a:cs typeface="Times New Roman" pitchFamily="18" charset="0"/>
            </a:endParaRPr>
          </a:p>
          <a:p>
            <a:pPr lvl="1" algn="just" eaLnBrk="1" hangingPunct="1">
              <a:buFont typeface="Arial" charset="0"/>
              <a:buChar char="•"/>
              <a:defRPr/>
            </a:pPr>
            <a:endParaRPr lang="pl-PL" altLang="pl-PL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None/>
              <a:defRPr/>
            </a:pPr>
            <a:endParaRPr lang="pl-PL" altLang="pl-PL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None/>
              <a:defRPr/>
            </a:pPr>
            <a:endParaRPr lang="pl-PL" alt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0" name="Picture 4">
            <a:extLst>
              <a:ext uri="{FF2B5EF4-FFF2-40B4-BE49-F238E27FC236}">
                <a16:creationId xmlns:a16="http://schemas.microsoft.com/office/drawing/2014/main" id="{E3FFC9F9-07DC-49C5-9690-0524E1161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2060848"/>
            <a:ext cx="2406650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>
            <a:extLst>
              <a:ext uri="{FF2B5EF4-FFF2-40B4-BE49-F238E27FC236}">
                <a16:creationId xmlns:a16="http://schemas.microsoft.com/office/drawing/2014/main" id="{6FF49D6C-18E8-4CCE-A9D4-A2FD9702C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93" y="2060848"/>
            <a:ext cx="3528393" cy="257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>
            <a:extLst>
              <a:ext uri="{FF2B5EF4-FFF2-40B4-BE49-F238E27FC236}">
                <a16:creationId xmlns:a16="http://schemas.microsoft.com/office/drawing/2014/main" id="{49A32132-455D-4B2E-B88B-1CC0F272B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315" y="2060848"/>
            <a:ext cx="3528392" cy="21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YPH2020 1">
      <a:dk1>
        <a:srgbClr val="000000"/>
      </a:dk1>
      <a:lt1>
        <a:srgbClr val="FFFFFF"/>
      </a:lt1>
      <a:dk2>
        <a:srgbClr val="09466C"/>
      </a:dk2>
      <a:lt2>
        <a:srgbClr val="EEECE1"/>
      </a:lt2>
      <a:accent1>
        <a:srgbClr val="3D9D50"/>
      </a:accent1>
      <a:accent2>
        <a:srgbClr val="8FC64A"/>
      </a:accent2>
      <a:accent3>
        <a:srgbClr val="4D844F"/>
      </a:accent3>
      <a:accent4>
        <a:srgbClr val="1C804B"/>
      </a:accent4>
      <a:accent5>
        <a:srgbClr val="5A94C5"/>
      </a:accent5>
      <a:accent6>
        <a:srgbClr val="F6C233"/>
      </a:accent6>
      <a:hlink>
        <a:srgbClr val="A23350"/>
      </a:hlink>
      <a:folHlink>
        <a:srgbClr val="F79E3A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6238</TotalTime>
  <Words>1001</Words>
  <Application>Microsoft Office PowerPoint</Application>
  <PresentationFormat>Panoramiczny</PresentationFormat>
  <Paragraphs>159</Paragraphs>
  <Slides>20</Slides>
  <Notes>20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7" baseType="lpstr">
      <vt:lpstr>Yu Gothic UI Light</vt:lpstr>
      <vt:lpstr>Arial</vt:lpstr>
      <vt:lpstr>Arial Narrow</vt:lpstr>
      <vt:lpstr>Calibri</vt:lpstr>
      <vt:lpstr>Times New Roman</vt:lpstr>
      <vt:lpstr>Wingdings</vt:lpstr>
      <vt:lpstr>Office Theme</vt:lpstr>
      <vt:lpstr>Prezentacja programu PowerPoint</vt:lpstr>
      <vt:lpstr>Państwowa Inspekcja Ochrony Roślin i Nasiennictwa </vt:lpstr>
      <vt:lpstr>Czynniki wzrostu zagrożeń fitosanitarnych</vt:lpstr>
      <vt:lpstr>Czynniki wzrostu zagrożeń fitosanitarnych</vt:lpstr>
      <vt:lpstr>Agrofagi, które mogą stanowić zagrożenie</vt:lpstr>
      <vt:lpstr>Xylella fastidiosa</vt:lpstr>
      <vt:lpstr>Grapevine flavescence doree phytoplasma</vt:lpstr>
      <vt:lpstr>Prezentacja programu PowerPoint</vt:lpstr>
      <vt:lpstr>Trichoferus campestris</vt:lpstr>
      <vt:lpstr>Jak zapobiegać?</vt:lpstr>
      <vt:lpstr>Prezentacja programu PowerPoint</vt:lpstr>
      <vt:lpstr>Prezentacja programu PowerPoint</vt:lpstr>
      <vt:lpstr>Paszport roślin</vt:lpstr>
      <vt:lpstr>Świadectwo fitosanitarne</vt:lpstr>
      <vt:lpstr>Oznakowanie drewnianego materiału opakowaniowego </vt:lpstr>
      <vt:lpstr>Prezentacja programu PowerPoint</vt:lpstr>
      <vt:lpstr>Jak zapobiegać?</vt:lpstr>
      <vt:lpstr>Kampania informacyjna EFSA - #PlantHealth4Life</vt:lpstr>
      <vt:lpstr>20 lat Polski w Unii Europejskiej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Realizacja zadań z zakresu nadzoru fitosanitarnego w 2013 r.</dc:title>
  <dc:creator>Gajewski, Marcin</dc:creator>
  <cp:lastModifiedBy>Półtorak, Ewa</cp:lastModifiedBy>
  <cp:revision>599</cp:revision>
  <cp:lastPrinted>2024-05-07T08:41:27Z</cp:lastPrinted>
  <dcterms:created xsi:type="dcterms:W3CDTF">2014-05-15T08:44:41Z</dcterms:created>
  <dcterms:modified xsi:type="dcterms:W3CDTF">2024-05-16T13:31:40Z</dcterms:modified>
</cp:coreProperties>
</file>