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62" r:id="rId3"/>
    <p:sldId id="300" r:id="rId4"/>
    <p:sldId id="288" r:id="rId5"/>
    <p:sldId id="290" r:id="rId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58BC3F-CD3F-A67C-4913-2A777CFBF3DE}" v="1163" dt="2021-07-27T10:57:00.247"/>
    <p1510:client id="{27436665-2FD3-8FB3-FBB4-EBE5BB800811}" v="7" dt="2021-07-27T06:04:56.643"/>
    <p1510:client id="{77E87345-5F83-0790-F500-C44F2D98D4BD}" v="1147" dt="2021-07-26T12:18:18.552"/>
    <p1510:client id="{9B61888E-0386-1171-586B-3DBBC6E84F3D}" v="203" dt="2021-07-25T12:27:36.534"/>
    <p1510:client id="{AC7876F3-12DC-44B0-59AF-4A36FC08DB63}" v="13" dt="2021-07-27T20:09:45.091"/>
    <p1510:client id="{D8599260-1FFF-4687-95D0-095AA13E373A}" v="24" dt="2021-07-23T09:55:14.529"/>
    <p1510:client id="{DAB1D533-1501-61D8-9F23-C23C01143C7E}" v="1" dt="2021-07-28T07:26:42.905"/>
    <p1510:client id="{F5A5F7E9-FE99-7E3D-7CBA-282B6C3BE384}" v="322" dt="2021-07-26T13:33:35.5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153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701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407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531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888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341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985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342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722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351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653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050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9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321732"/>
            <a:ext cx="7058307" cy="1964266"/>
          </a:xfrm>
          <a:prstGeom prst="rect">
            <a:avLst/>
          </a:prstGeom>
          <a:solidFill>
            <a:srgbClr val="72898F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9F5E9DC-556E-40EE-9EEA-278C4C862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91260"/>
            <a:ext cx="6594189" cy="162521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Smart City</a:t>
            </a: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DEE962FF-7EA9-43F1-96F3-D8D4094C9D9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t="2021" r="1" b="1"/>
          <a:stretch/>
        </p:blipFill>
        <p:spPr>
          <a:xfrm>
            <a:off x="327547" y="2454903"/>
            <a:ext cx="7058306" cy="4080254"/>
          </a:xfrm>
          <a:prstGeom prst="rect">
            <a:avLst/>
          </a:prstGeom>
        </p:spPr>
      </p:pic>
      <p:sp>
        <p:nvSpPr>
          <p:cNvPr id="17" name="Rectangle 11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6975" y="321732"/>
            <a:ext cx="431329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E5C1F1-43E8-4498-A2E6-9C0D5E20D4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29319" y="917725"/>
            <a:ext cx="3694814" cy="485236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z="2000" dirty="0">
                <a:solidFill>
                  <a:srgbClr val="FFFFFF"/>
                </a:solidFill>
              </a:rPr>
              <a:t>Jest kreatywnym, zrównoważonym miastem, w którym jakość życia ulega poprawie, środowisko staje się bardziej przyjazne, a perspektywy rozwoju gospodarczego są silniejsze. </a:t>
            </a:r>
            <a:endParaRPr lang="pl-PL" dirty="0">
              <a:cs typeface="Calibri" panose="020F0502020204030204"/>
            </a:endParaRPr>
          </a:p>
          <a:p>
            <a:r>
              <a:rPr lang="pl-PL" sz="2000" dirty="0">
                <a:solidFill>
                  <a:srgbClr val="FFFFFF"/>
                </a:solidFill>
              </a:rPr>
              <a:t>Jego wyróżnikiem jest inteligencja, którą można rozumieć jako sumę różnych usprawnień i udogodnień dotyczących funkcjonowania miejskiej infrastruktury i zasobów miasta, a także usług publicznych </a:t>
            </a:r>
            <a:endParaRPr lang="pl-PL" sz="2000" dirty="0">
              <a:solidFill>
                <a:srgbClr val="FFFFFF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97952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4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321732"/>
            <a:ext cx="7058307" cy="1964266"/>
          </a:xfrm>
          <a:prstGeom prst="rect">
            <a:avLst/>
          </a:prstGeom>
          <a:solidFill>
            <a:srgbClr val="655A43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9F5E9DC-556E-40EE-9EEA-278C4C862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91260"/>
            <a:ext cx="6594189" cy="162521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>
                <a:solidFill>
                  <a:srgbClr val="FFFFFF"/>
                </a:solidFill>
                <a:ea typeface="+mj-lt"/>
                <a:cs typeface="+mj-lt"/>
              </a:rPr>
              <a:t>Amsterdam - rowiązania Smart City </a:t>
            </a:r>
            <a:endParaRPr lang="pl-PL">
              <a:solidFill>
                <a:srgbClr val="FFFFFF"/>
              </a:solidFill>
              <a:cs typeface="Calibri Light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DC1B71EE-ECF9-4763-BB24-45166927B5F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066" r="1" b="5938"/>
          <a:stretch/>
        </p:blipFill>
        <p:spPr>
          <a:xfrm>
            <a:off x="327547" y="2454903"/>
            <a:ext cx="7058306" cy="4080254"/>
          </a:xfrm>
          <a:prstGeom prst="rect">
            <a:avLst/>
          </a:prstGeom>
        </p:spPr>
      </p:pic>
      <p:sp>
        <p:nvSpPr>
          <p:cNvPr id="23" name="Rectangle 26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6975" y="321732"/>
            <a:ext cx="431329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E5C1F1-43E8-4498-A2E6-9C0D5E20D4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29319" y="917725"/>
            <a:ext cx="3424739" cy="4852362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1900">
              <a:solidFill>
                <a:srgbClr val="FFFFFF"/>
              </a:solidFill>
            </a:endParaRPr>
          </a:p>
          <a:p>
            <a:r>
              <a:rPr lang="pl-PL" sz="1900">
                <a:solidFill>
                  <a:srgbClr val="FFFFFF"/>
                </a:solidFill>
              </a:rPr>
              <a:t>Monitorowanie budynków </a:t>
            </a:r>
            <a:r>
              <a:rPr lang="pl-PL" sz="1900" dirty="0">
                <a:solidFill>
                  <a:srgbClr val="FFFFFF"/>
                </a:solidFill>
              </a:rPr>
              <a:t>miejskich w celu lepszego dostosowania systemu </a:t>
            </a:r>
            <a:r>
              <a:rPr lang="pl-PL" sz="1900">
                <a:solidFill>
                  <a:srgbClr val="FFFFFF"/>
                </a:solidFill>
              </a:rPr>
              <a:t>grzewczego do godzin pracy;</a:t>
            </a:r>
            <a:endParaRPr lang="pl-PL" sz="1900">
              <a:solidFill>
                <a:srgbClr val="FFFFFF"/>
              </a:solidFill>
              <a:cs typeface="Calibri"/>
            </a:endParaRPr>
          </a:p>
          <a:p>
            <a:endParaRPr lang="pl-PL" sz="1900">
              <a:solidFill>
                <a:srgbClr val="FFFFFF"/>
              </a:solidFill>
              <a:cs typeface="Calibri"/>
            </a:endParaRPr>
          </a:p>
          <a:p>
            <a:r>
              <a:rPr lang="pl-PL" sz="1900" dirty="0">
                <a:solidFill>
                  <a:srgbClr val="FFFFFF"/>
                </a:solidFill>
              </a:rPr>
              <a:t>Inteligentne oświetlenie  dostosowane do różnych sytuacji za pośrednictwem zdalnego sterowania i czujników, dzięki czemu może zmieniać się np. w zależności od pogody.</a:t>
            </a:r>
            <a:endParaRPr lang="pl-PL" sz="1900" dirty="0">
              <a:solidFill>
                <a:srgbClr val="FFFFFF"/>
              </a:solidFill>
              <a:cs typeface="Calibri"/>
            </a:endParaRPr>
          </a:p>
          <a:p>
            <a:endParaRPr lang="pl-PL" sz="1900" dirty="0">
              <a:solidFill>
                <a:srgbClr val="FFFFFF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38819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321732"/>
            <a:ext cx="7058307" cy="1964266"/>
          </a:xfrm>
          <a:prstGeom prst="rect">
            <a:avLst/>
          </a:prstGeom>
          <a:solidFill>
            <a:srgbClr val="5A5C48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ECC92D-5BC5-4D14-8C14-CF115E864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91260"/>
            <a:ext cx="6594189" cy="162521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Warszawa - rowiązania </a:t>
            </a:r>
            <a:r>
              <a:rPr lang="en-US" dirty="0">
                <a:solidFill>
                  <a:srgbClr val="FFFFFF"/>
                </a:solidFill>
              </a:rPr>
              <a:t>Smart City </a:t>
            </a: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4469944B-5109-4527-AD5C-9A68C8E73C3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t="6384" r="1" b="1"/>
          <a:stretch/>
        </p:blipFill>
        <p:spPr>
          <a:xfrm>
            <a:off x="327547" y="2454903"/>
            <a:ext cx="7058306" cy="4080254"/>
          </a:xfrm>
          <a:prstGeom prst="rect">
            <a:avLst/>
          </a:prstGeom>
        </p:spPr>
      </p:pic>
      <p:sp>
        <p:nvSpPr>
          <p:cNvPr id="8" name="Rectangle 11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6975" y="321732"/>
            <a:ext cx="431329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77C3A1-FE69-425C-A96B-84B8E3637F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29319" y="917725"/>
            <a:ext cx="3723751" cy="485236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>
                <a:solidFill>
                  <a:srgbClr val="FFFFFF"/>
                </a:solidFill>
              </a:rPr>
              <a:t>Inteligentna Sieć Ciepłownicza zastosowano  instalację odpowiednich urządzeń i aplikację do zarządzania infrastrukturą przez co możliwa jest optymalizacja wykorzystania zasobów i redukcja emisji dwutlenku węgla w Warszawie o co najmniej 14,5 tys. ton w skali roku</a:t>
            </a:r>
            <a:endParaRPr lang="en-US" sz="2000">
              <a:solidFill>
                <a:srgbClr val="FFFFFF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2271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3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321732"/>
            <a:ext cx="7058307" cy="1964266"/>
          </a:xfrm>
          <a:prstGeom prst="rect">
            <a:avLst/>
          </a:prstGeom>
          <a:solidFill>
            <a:srgbClr val="824B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D09795-946F-4118-8044-E1C744C5E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516804"/>
            <a:ext cx="6594189" cy="162521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Wrocław</a:t>
            </a:r>
            <a:r>
              <a:rPr lang="en-US">
                <a:solidFill>
                  <a:srgbClr val="FFFFFF"/>
                </a:solidFill>
              </a:rPr>
              <a:t> - rowiązania Smart City</a:t>
            </a:r>
            <a:endParaRPr lang="en-US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36D30126-6314-4A93-B27E-5C66CF7819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9184" y="2432305"/>
            <a:ext cx="7056669" cy="4102852"/>
          </a:xfrm>
          <a:prstGeom prst="rect">
            <a:avLst/>
          </a:prstGeom>
          <a:solidFill>
            <a:srgbClr val="7F7F7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673FE70F-5957-4118-B242-7A1BD229E57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l="6524" r="3090" b="-3"/>
          <a:stretch/>
        </p:blipFill>
        <p:spPr>
          <a:xfrm>
            <a:off x="2620633" y="2660287"/>
            <a:ext cx="2558942" cy="3646887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F151B-1947-42F1-9FFA-C13491A935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29319" y="917725"/>
            <a:ext cx="3424739" cy="485236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1900">
                <a:solidFill>
                  <a:srgbClr val="FFFFFF"/>
                </a:solidFill>
              </a:rPr>
              <a:t>Wrocławski System Ładowania Pojazdów Elektrycznych:</a:t>
            </a:r>
            <a:endParaRPr lang="en-US"/>
          </a:p>
          <a:p>
            <a:r>
              <a:rPr lang="en-US" sz="1900">
                <a:solidFill>
                  <a:srgbClr val="FFFFFF"/>
                </a:solidFill>
              </a:rPr>
              <a:t> Zapewnienie możliwości ładowania pojazdów w ogólnodostępnych punktach przy zapewnieniu równoległej promocji, </a:t>
            </a:r>
          </a:p>
          <a:p>
            <a:r>
              <a:rPr lang="en-US" sz="1900">
                <a:solidFill>
                  <a:srgbClr val="FFFFFF"/>
                </a:solidFill>
              </a:rPr>
              <a:t>popularyzacja tego typu transportu miejskiego.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130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321732"/>
            <a:ext cx="7058307" cy="1964266"/>
          </a:xfrm>
          <a:prstGeom prst="rect">
            <a:avLst/>
          </a:prstGeom>
          <a:solidFill>
            <a:srgbClr val="4E322A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53AC5E-C633-498A-A051-43AA58DD7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91260"/>
            <a:ext cx="6594189" cy="162521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Andrychów  - rowiązania Smart City </a:t>
            </a: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74287E29-EF95-4470-B1C2-CBEA3CD23EA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t="2683" r="1" b="11038"/>
          <a:stretch/>
        </p:blipFill>
        <p:spPr>
          <a:xfrm>
            <a:off x="327547" y="2454903"/>
            <a:ext cx="7058306" cy="4080254"/>
          </a:xfrm>
          <a:prstGeom prst="rect">
            <a:avLst/>
          </a:prstGeom>
        </p:spPr>
      </p:pic>
      <p:sp>
        <p:nvSpPr>
          <p:cNvPr id="8" name="Rectangle 11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6975" y="321732"/>
            <a:ext cx="431329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9E941B-853D-4883-82CF-3421841AD9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29319" y="917725"/>
            <a:ext cx="3424739" cy="485236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1300">
                <a:solidFill>
                  <a:srgbClr val="FFFFFF"/>
                </a:solidFill>
              </a:rPr>
              <a:t>W 2015r. w ramach programu SOWA z NFOŚiGW wymiana oświetlenia ulicznego z sodowego na energooszczędne oświetlenie ledowe</a:t>
            </a:r>
            <a:endParaRPr lang="en-US" sz="1300">
              <a:solidFill>
                <a:srgbClr val="FFFFFF"/>
              </a:solidFill>
              <a:cs typeface="Calibri" panose="020F0502020204030204"/>
            </a:endParaRPr>
          </a:p>
          <a:p>
            <a:r>
              <a:rPr lang="en-US" sz="1300">
                <a:solidFill>
                  <a:srgbClr val="FFFFFF"/>
                </a:solidFill>
              </a:rPr>
              <a:t>Wdrożono system inteligentnego sterowania oświetleniem, który pozwala na kontrolowanie każdej lampy, zużycia energii, natężenia światła oraz wszystkich parametrów eksploatacyjnych.</a:t>
            </a:r>
          </a:p>
          <a:p>
            <a:r>
              <a:rPr lang="en-US" sz="1300">
                <a:solidFill>
                  <a:srgbClr val="FFFFFF"/>
                </a:solidFill>
              </a:rPr>
              <a:t>Korzyści: zużycie energii i ograniczenie emisji CO2 rocznie oszczędności na poziomie 70%. </a:t>
            </a:r>
          </a:p>
        </p:txBody>
      </p:sp>
    </p:spTree>
    <p:extLst>
      <p:ext uri="{BB962C8B-B14F-4D97-AF65-F5344CB8AC3E}">
        <p14:creationId xmlns:p14="http://schemas.microsoft.com/office/powerpoint/2010/main" val="1873579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242</Words>
  <Application>Microsoft Office PowerPoint</Application>
  <PresentationFormat>Panoramiczny</PresentationFormat>
  <Paragraphs>18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Smart City</vt:lpstr>
      <vt:lpstr>Amsterdam - rowiązania Smart City </vt:lpstr>
      <vt:lpstr>Warszawa - rowiązania Smart City </vt:lpstr>
      <vt:lpstr>Wrocław - rowiązania Smart City</vt:lpstr>
      <vt:lpstr>Andrychów  - rowiązania Smart City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Sznajder Magdalena</dc:creator>
  <cp:lastModifiedBy>Sznajder Magdalena</cp:lastModifiedBy>
  <cp:revision>816</cp:revision>
  <dcterms:created xsi:type="dcterms:W3CDTF">2021-07-23T08:54:18Z</dcterms:created>
  <dcterms:modified xsi:type="dcterms:W3CDTF">2021-10-05T09:29:33Z</dcterms:modified>
</cp:coreProperties>
</file>