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4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73" r:id="rId4"/>
    <p:sldId id="278" r:id="rId5"/>
    <p:sldId id="259" r:id="rId6"/>
    <p:sldId id="276" r:id="rId7"/>
    <p:sldId id="288" r:id="rId8"/>
    <p:sldId id="293" r:id="rId9"/>
    <p:sldId id="294" r:id="rId10"/>
    <p:sldId id="295" r:id="rId11"/>
    <p:sldId id="296" r:id="rId12"/>
    <p:sldId id="297" r:id="rId13"/>
    <p:sldId id="298" r:id="rId14"/>
    <p:sldId id="302" r:id="rId15"/>
    <p:sldId id="299" r:id="rId16"/>
  </p:sldIdLst>
  <p:sldSz cx="24380825" cy="13714413"/>
  <p:notesSz cx="6797675" cy="9926638"/>
  <p:defaultTextStyle>
    <a:defPPr>
      <a:defRPr lang="en-US"/>
    </a:defPPr>
    <a:lvl1pPr marL="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40D72C28-98CB-45A6-A733-5D0D5D1E7208}">
          <p14:sldIdLst>
            <p14:sldId id="257"/>
            <p14:sldId id="258"/>
            <p14:sldId id="273"/>
            <p14:sldId id="278"/>
            <p14:sldId id="259"/>
            <p14:sldId id="276"/>
            <p14:sldId id="288"/>
            <p14:sldId id="293"/>
            <p14:sldId id="294"/>
            <p14:sldId id="295"/>
            <p14:sldId id="296"/>
            <p14:sldId id="297"/>
            <p14:sldId id="298"/>
            <p14:sldId id="302"/>
            <p14:sldId id="29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AF79"/>
    <a:srgbClr val="D8222C"/>
    <a:srgbClr val="FF0016"/>
    <a:srgbClr val="0F3C74"/>
    <a:srgbClr val="003096"/>
    <a:srgbClr val="20D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6" autoAdjust="0"/>
    <p:restoredTop sz="94661" autoAdjust="0"/>
  </p:normalViewPr>
  <p:slideViewPr>
    <p:cSldViewPr snapToGrid="0">
      <p:cViewPr varScale="1">
        <p:scale>
          <a:sx n="56" d="100"/>
          <a:sy n="56" d="100"/>
        </p:scale>
        <p:origin x="3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2BC0F-7084-4C9F-B157-046C3CBDF955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7DFC9-24E8-442D-BDAD-54B920CFC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00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dk2"/>
                </a:solidFill>
              </a:defRPr>
            </a:lvl1pPr>
          </a:lstStyle>
          <a:p>
            <a:fld id="{D5906656-A9BE-4917-BFD7-16C60DDEE872}" type="datetime1">
              <a:rPr lang="nb-NO" smtClean="0"/>
              <a:t>21.07.2020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11" name="Bilde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0157" y="684923"/>
            <a:ext cx="1494875" cy="167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5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68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62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58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94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Orang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Grønn">
    <p:bg>
      <p:bgPr>
        <a:solidFill>
          <a:srgbClr val="3EA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927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Blå">
    <p:bg>
      <p:bgPr>
        <a:solidFill>
          <a:srgbClr val="0F3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412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s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3543261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474" y="5161524"/>
            <a:ext cx="18332193" cy="2154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914263" indent="0">
              <a:buNone/>
              <a:defRPr b="1">
                <a:solidFill>
                  <a:schemeClr val="bg1"/>
                </a:solidFill>
              </a:defRPr>
            </a:lvl2pPr>
            <a:lvl3pPr marL="1828526" indent="0">
              <a:buNone/>
              <a:defRPr b="1">
                <a:solidFill>
                  <a:schemeClr val="bg1"/>
                </a:solidFill>
              </a:defRPr>
            </a:lvl3pPr>
            <a:lvl4pPr marL="2742789" indent="0">
              <a:buNone/>
              <a:defRPr b="1">
                <a:solidFill>
                  <a:schemeClr val="bg1"/>
                </a:solidFill>
              </a:defRPr>
            </a:lvl4pPr>
            <a:lvl5pPr marL="3657052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pic>
        <p:nvPicPr>
          <p:cNvPr id="6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698665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4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ed bakgrunns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fld id="{35900153-C3D1-4B62-A437-E57CAB8AEB13}" type="datetime1">
              <a:rPr lang="nb-NO" smtClean="0"/>
              <a:t>21.07.2020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737576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7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57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42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70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74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60386" y="1167476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73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1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13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386" y="2647950"/>
            <a:ext cx="21861705" cy="96315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9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64" r:id="rId4"/>
    <p:sldLayoutId id="2147483657" r:id="rId5"/>
    <p:sldLayoutId id="2147483665" r:id="rId6"/>
    <p:sldLayoutId id="2147483658" r:id="rId7"/>
    <p:sldLayoutId id="2147483666" r:id="rId8"/>
    <p:sldLayoutId id="2147483659" r:id="rId9"/>
    <p:sldLayoutId id="2147483660" r:id="rId10"/>
    <p:sldLayoutId id="2147483667" r:id="rId11"/>
    <p:sldLayoutId id="2147483661" r:id="rId12"/>
    <p:sldLayoutId id="2147483668" r:id="rId13"/>
    <p:sldLayoutId id="2147483651" r:id="rId14"/>
    <p:sldLayoutId id="2147483669" r:id="rId15"/>
    <p:sldLayoutId id="2147483670" r:id="rId16"/>
    <p:sldLayoutId id="2147483663" r:id="rId17"/>
  </p:sldLayoutIdLst>
  <p:hf sldNum="0" hdr="0" ftr="0"/>
  <p:txStyles>
    <p:titleStyle>
      <a:lvl1pPr algn="l" defTabSz="1828526" rtl="0" eaLnBrk="1" latinLnBrk="0" hangingPunct="1">
        <a:lnSpc>
          <a:spcPct val="100000"/>
        </a:lnSpc>
        <a:spcBef>
          <a:spcPct val="0"/>
        </a:spcBef>
        <a:buNone/>
        <a:defRPr sz="7000" b="1" kern="1200">
          <a:solidFill>
            <a:srgbClr val="0F3C74"/>
          </a:solidFill>
          <a:latin typeface="+mj-lt"/>
          <a:ea typeface="+mj-ea"/>
          <a:cs typeface="+mj-cs"/>
        </a:defRPr>
      </a:lvl1pPr>
    </p:titleStyle>
    <p:bodyStyle>
      <a:lvl1pPr marL="457131" indent="-457131" algn="l" defTabSz="1828526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1371394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2pPr>
      <a:lvl3pPr marL="2285657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3pPr>
      <a:lvl4pPr marL="3199920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4114183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260157" y="4266365"/>
            <a:ext cx="20323134" cy="5463034"/>
          </a:xfrm>
        </p:spPr>
        <p:txBody>
          <a:bodyPr/>
          <a:lstStyle/>
          <a:p>
            <a:pPr algn="ctr"/>
            <a:r>
              <a:rPr lang="pl-PL" sz="11500" dirty="0" smtClean="0"/>
              <a:t>Ocena merytoryczna </a:t>
            </a:r>
            <a:br>
              <a:rPr lang="pl-PL" sz="11500" dirty="0" smtClean="0"/>
            </a:br>
            <a:r>
              <a:rPr lang="pl-PL" dirty="0" smtClean="0"/>
              <a:t>wniosków aplikacyjnych </a:t>
            </a:r>
            <a:br>
              <a:rPr lang="pl-PL" dirty="0" smtClean="0"/>
            </a:br>
            <a:r>
              <a:rPr lang="pl-PL" dirty="0" smtClean="0"/>
              <a:t>o dofinansowanie w ramach </a:t>
            </a:r>
            <a:br>
              <a:rPr lang="pl-PL" dirty="0" smtClean="0"/>
            </a:br>
            <a:r>
              <a:rPr lang="pl-PL" dirty="0" smtClean="0"/>
              <a:t>Funduszy Norweskich 2014-2021</a:t>
            </a:r>
            <a:endParaRPr lang="en-GB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0153-C3D1-4B62-A437-E57CAB8AEB13}" type="datetime1">
              <a:rPr lang="nb-NO" smtClean="0"/>
              <a:t>21.07.2020</a:t>
            </a:fld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l-PL" dirty="0" smtClean="0"/>
              <a:t>Małgorzata Karska</a:t>
            </a:r>
            <a:endParaRPr lang="en-GB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pl-PL" dirty="0"/>
              <a:t>Departament Funduszy Europejskich</a:t>
            </a:r>
            <a:endParaRPr lang="en-GB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l-PL" dirty="0"/>
              <a:t>MSWiA</a:t>
            </a:r>
            <a:endParaRPr lang="en-GB" dirty="0"/>
          </a:p>
        </p:txBody>
      </p:sp>
      <p:pic>
        <p:nvPicPr>
          <p:cNvPr id="8" name="Picture 2" descr="C:\Users\aklimaszek\AppData\Local\Microsoft\Windows\Temporary Internet Files\Content.Outlook\H9L66I8E\MSWiA logo wersja podstawow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0553" y="947945"/>
            <a:ext cx="5901538" cy="143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09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4" y="172635"/>
            <a:ext cx="21861705" cy="4431983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Doświadczenie wnioskodawcy </a:t>
            </a:r>
            <a:r>
              <a:rPr lang="pl-PL" sz="7200" dirty="0" smtClean="0">
                <a:solidFill>
                  <a:srgbClr val="0F3C74"/>
                </a:solidFill>
              </a:rPr>
              <a:t/>
            </a:r>
            <a:br>
              <a:rPr lang="pl-PL" sz="7200" dirty="0" smtClean="0">
                <a:solidFill>
                  <a:srgbClr val="0F3C74"/>
                </a:solidFill>
              </a:rPr>
            </a:br>
            <a:r>
              <a:rPr lang="pl-PL" sz="7200" dirty="0" smtClean="0">
                <a:solidFill>
                  <a:srgbClr val="0F3C74"/>
                </a:solidFill>
              </a:rPr>
              <a:t>i </a:t>
            </a:r>
            <a:r>
              <a:rPr lang="pl-PL" sz="7200" dirty="0">
                <a:solidFill>
                  <a:srgbClr val="0F3C74"/>
                </a:solidFill>
              </a:rPr>
              <a:t>partnerów – </a:t>
            </a:r>
            <a:r>
              <a:rPr lang="pl-PL" sz="7200" i="1" dirty="0">
                <a:solidFill>
                  <a:srgbClr val="0F3C74"/>
                </a:solidFill>
              </a:rPr>
              <a:t>o ile dotyczy</a:t>
            </a:r>
            <a:r>
              <a:rPr lang="pl-PL" sz="7200" dirty="0">
                <a:solidFill>
                  <a:srgbClr val="0F3C74"/>
                </a:solidFill>
              </a:rPr>
              <a:t> </a:t>
            </a:r>
            <a:r>
              <a:rPr lang="en-GB" sz="7200" dirty="0">
                <a:solidFill>
                  <a:srgbClr val="0F3C74"/>
                </a:solidFill>
              </a:rPr>
              <a:t>(Experience)</a:t>
            </a:r>
            <a:r>
              <a:rPr lang="pl-PL" sz="7200" dirty="0">
                <a:solidFill>
                  <a:srgbClr val="0F3C74"/>
                </a:solidFill>
              </a:rPr>
              <a:t/>
            </a:r>
            <a:br>
              <a:rPr lang="pl-PL" sz="7200" dirty="0">
                <a:solidFill>
                  <a:srgbClr val="0F3C74"/>
                </a:solidFill>
              </a:rPr>
            </a:br>
            <a:r>
              <a:rPr lang="pl-PL" sz="7200" dirty="0">
                <a:solidFill>
                  <a:srgbClr val="0F3C74"/>
                </a:solidFill>
              </a:rPr>
              <a:t/>
            </a:r>
            <a:br>
              <a:rPr lang="pl-PL" sz="7200" dirty="0">
                <a:solidFill>
                  <a:srgbClr val="0F3C74"/>
                </a:solidFill>
              </a:rPr>
            </a:br>
            <a:endParaRPr lang="pl-PL" sz="7200" dirty="0">
              <a:solidFill>
                <a:srgbClr val="0F3C74"/>
              </a:solidFill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260384" y="2388626"/>
            <a:ext cx="22786763" cy="677108"/>
          </a:xfrm>
        </p:spPr>
        <p:txBody>
          <a:bodyPr/>
          <a:lstStyle/>
          <a:p>
            <a:pPr algn="ctr"/>
            <a:r>
              <a:rPr lang="pl-PL" sz="4400" dirty="0"/>
              <a:t>Max. </a:t>
            </a:r>
            <a:r>
              <a:rPr lang="pl-PL" sz="4400" dirty="0" smtClean="0"/>
              <a:t>10 </a:t>
            </a:r>
            <a:r>
              <a:rPr lang="pl-PL" sz="4400" dirty="0"/>
              <a:t>pkt. </a:t>
            </a:r>
            <a:endParaRPr lang="pl-PL" u="sng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1260384" y="3402094"/>
            <a:ext cx="21861705" cy="9187986"/>
          </a:xfrm>
        </p:spPr>
        <p:txBody>
          <a:bodyPr>
            <a:normAutofit/>
          </a:bodyPr>
          <a:lstStyle/>
          <a:p>
            <a:r>
              <a:rPr lang="pl-PL" sz="4800" b="1" dirty="0" smtClean="0">
                <a:solidFill>
                  <a:srgbClr val="3EAF79"/>
                </a:solidFill>
              </a:rPr>
              <a:t>Pkt 4.1. </a:t>
            </a:r>
            <a:r>
              <a:rPr lang="pl-PL" sz="4800" b="1" dirty="0"/>
              <a:t>Czy doświadczenie Wnioskodawcy oraz Partnera(ów) w realizacji projektów finansowanych ze źródeł zewnętrznych (m.in. Funduszy Norweskich lub unijnych) bądź krajowych jest adekwatne do skali projektu? </a:t>
            </a:r>
            <a:r>
              <a:rPr lang="pl-PL" sz="4800" b="1" dirty="0" smtClean="0"/>
              <a:t>– </a:t>
            </a:r>
            <a:r>
              <a:rPr lang="pl-PL" sz="4800" b="1" dirty="0" smtClean="0">
                <a:solidFill>
                  <a:srgbClr val="C00000"/>
                </a:solidFill>
              </a:rPr>
              <a:t>max. 4 pkt.</a:t>
            </a:r>
            <a:endParaRPr lang="pl-PL" sz="4800" b="1" u="sng" dirty="0" smtClean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pl-PL" sz="4800" b="1" dirty="0">
                <a:solidFill>
                  <a:srgbClr val="3EAF79"/>
                </a:solidFill>
              </a:rPr>
              <a:t>Pkt </a:t>
            </a:r>
            <a:r>
              <a:rPr lang="pl-PL" sz="4800" b="1" dirty="0" smtClean="0">
                <a:solidFill>
                  <a:srgbClr val="3EAF79"/>
                </a:solidFill>
              </a:rPr>
              <a:t>4.2. </a:t>
            </a:r>
            <a:r>
              <a:rPr lang="pl-PL" sz="4800" b="1" dirty="0"/>
              <a:t>Czy potencjał kadrowy Wnioskodawcy </a:t>
            </a:r>
            <a:r>
              <a:rPr lang="pl-PL" sz="4800" b="1" dirty="0" smtClean="0"/>
              <a:t>oraz </a:t>
            </a:r>
            <a:r>
              <a:rPr lang="pl-PL" sz="4800" b="1" dirty="0"/>
              <a:t>Partnera(ów) jest wystarczający </a:t>
            </a:r>
            <a:r>
              <a:rPr lang="pl-PL" sz="4800" b="1" dirty="0" smtClean="0"/>
              <a:t>w </a:t>
            </a:r>
            <a:r>
              <a:rPr lang="pl-PL" sz="4800" b="1" dirty="0"/>
              <a:t>odniesieniu do planowanego zakresu projektu?</a:t>
            </a:r>
            <a:r>
              <a:rPr lang="pl-PL" sz="4800" b="1" dirty="0" smtClean="0"/>
              <a:t> </a:t>
            </a:r>
            <a:br>
              <a:rPr lang="pl-PL" sz="4800" b="1" dirty="0" smtClean="0"/>
            </a:br>
            <a:r>
              <a:rPr lang="pl-PL" sz="4800" b="1" dirty="0" smtClean="0"/>
              <a:t>– </a:t>
            </a:r>
            <a:r>
              <a:rPr lang="pl-PL" sz="4800" b="1" dirty="0">
                <a:solidFill>
                  <a:srgbClr val="C00000"/>
                </a:solidFill>
              </a:rPr>
              <a:t>max. </a:t>
            </a:r>
            <a:r>
              <a:rPr lang="pl-PL" sz="4800" b="1" dirty="0" smtClean="0">
                <a:solidFill>
                  <a:srgbClr val="C00000"/>
                </a:solidFill>
              </a:rPr>
              <a:t>4 </a:t>
            </a:r>
            <a:r>
              <a:rPr lang="pl-PL" sz="4800" b="1" dirty="0">
                <a:solidFill>
                  <a:srgbClr val="C00000"/>
                </a:solidFill>
              </a:rPr>
              <a:t>pkt</a:t>
            </a:r>
            <a:r>
              <a:rPr lang="pl-PL" sz="4800" b="1" dirty="0" smtClean="0">
                <a:solidFill>
                  <a:srgbClr val="C00000"/>
                </a:solidFill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pl-PL" sz="4800" b="1" dirty="0">
                <a:solidFill>
                  <a:srgbClr val="3EAF79"/>
                </a:solidFill>
              </a:rPr>
              <a:t>Pkt </a:t>
            </a:r>
            <a:r>
              <a:rPr lang="pl-PL" sz="4800" b="1" dirty="0" smtClean="0">
                <a:solidFill>
                  <a:srgbClr val="3EAF79"/>
                </a:solidFill>
              </a:rPr>
              <a:t>4.3. </a:t>
            </a:r>
            <a:r>
              <a:rPr lang="pl-PL" sz="4800" b="1" dirty="0"/>
              <a:t>Czy zaplecze lokalowe i sprzętowe Wnioskodawcy oraz Partnera(ów), a także potencjał finansowy niezbędny do realizacji projektu są wystarczające</a:t>
            </a:r>
            <a:r>
              <a:rPr lang="pl-PL" sz="4800" b="1" dirty="0" smtClean="0"/>
              <a:t>? – </a:t>
            </a:r>
            <a:r>
              <a:rPr lang="pl-PL" sz="4800" b="1" dirty="0">
                <a:solidFill>
                  <a:srgbClr val="C00000"/>
                </a:solidFill>
              </a:rPr>
              <a:t>max. </a:t>
            </a:r>
            <a:r>
              <a:rPr lang="pl-PL" sz="4800" b="1" dirty="0" smtClean="0">
                <a:solidFill>
                  <a:srgbClr val="C00000"/>
                </a:solidFill>
              </a:rPr>
              <a:t>2 </a:t>
            </a:r>
            <a:r>
              <a:rPr lang="pl-PL" sz="4800" b="1" dirty="0">
                <a:solidFill>
                  <a:srgbClr val="C00000"/>
                </a:solidFill>
              </a:rPr>
              <a:t>pkt</a:t>
            </a:r>
            <a:r>
              <a:rPr lang="pl-PL" sz="4800" b="1" dirty="0" smtClean="0">
                <a:solidFill>
                  <a:srgbClr val="C00000"/>
                </a:solidFill>
              </a:rPr>
              <a:t>.</a:t>
            </a:r>
            <a:endParaRPr lang="pl-PL" sz="4800" b="1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endParaRPr lang="pl-PL" sz="36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pl-PL" sz="4000" b="1" u="sng" dirty="0">
              <a:solidFill>
                <a:srgbClr val="C00000"/>
              </a:solidFill>
            </a:endParaRPr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11350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4" y="726634"/>
            <a:ext cx="21861705" cy="3323987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Wykonalność (</a:t>
            </a:r>
            <a:r>
              <a:rPr lang="pl-PL" sz="7200" dirty="0" err="1">
                <a:solidFill>
                  <a:srgbClr val="0F3C74"/>
                </a:solidFill>
              </a:rPr>
              <a:t>Feasibillty</a:t>
            </a:r>
            <a:r>
              <a:rPr lang="pl-PL" sz="7200" dirty="0">
                <a:solidFill>
                  <a:srgbClr val="0F3C74"/>
                </a:solidFill>
              </a:rPr>
              <a:t>)</a:t>
            </a:r>
            <a:br>
              <a:rPr lang="pl-PL" sz="7200" dirty="0">
                <a:solidFill>
                  <a:srgbClr val="0F3C74"/>
                </a:solidFill>
              </a:rPr>
            </a:br>
            <a:r>
              <a:rPr lang="pl-PL" sz="7200" dirty="0">
                <a:solidFill>
                  <a:srgbClr val="0F3C74"/>
                </a:solidFill>
              </a:rPr>
              <a:t/>
            </a:r>
            <a:br>
              <a:rPr lang="pl-PL" sz="7200" dirty="0">
                <a:solidFill>
                  <a:srgbClr val="0F3C74"/>
                </a:solidFill>
              </a:rPr>
            </a:br>
            <a:endParaRPr lang="pl-PL" sz="7200" dirty="0">
              <a:solidFill>
                <a:srgbClr val="0F3C74"/>
              </a:solidFill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260384" y="2388626"/>
            <a:ext cx="22786763" cy="677108"/>
          </a:xfrm>
        </p:spPr>
        <p:txBody>
          <a:bodyPr/>
          <a:lstStyle/>
          <a:p>
            <a:pPr algn="ctr"/>
            <a:r>
              <a:rPr lang="pl-PL" sz="4400" dirty="0"/>
              <a:t>Max. </a:t>
            </a:r>
            <a:r>
              <a:rPr lang="pl-PL" sz="4400" dirty="0" smtClean="0"/>
              <a:t>10 </a:t>
            </a:r>
            <a:r>
              <a:rPr lang="pl-PL" sz="4400" dirty="0"/>
              <a:t>pkt. </a:t>
            </a:r>
            <a:endParaRPr lang="pl-PL" u="sng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1260384" y="4050621"/>
            <a:ext cx="21861705" cy="6138721"/>
          </a:xfrm>
        </p:spPr>
        <p:txBody>
          <a:bodyPr>
            <a:normAutofit/>
          </a:bodyPr>
          <a:lstStyle/>
          <a:p>
            <a:r>
              <a:rPr lang="pl-PL" sz="6000" b="1" dirty="0" smtClean="0">
                <a:solidFill>
                  <a:srgbClr val="3EAF79"/>
                </a:solidFill>
              </a:rPr>
              <a:t>Pkt 5.1. </a:t>
            </a:r>
            <a:r>
              <a:rPr lang="pl-PL" sz="6000" b="1" dirty="0"/>
              <a:t>Czy zaproponowany model zarządzania projektem jest adekwatny do skali projektu </a:t>
            </a:r>
            <a:r>
              <a:rPr lang="pl-PL" sz="6000" b="1" dirty="0" smtClean="0"/>
              <a:t>i </a:t>
            </a:r>
            <a:r>
              <a:rPr lang="pl-PL" sz="6000" b="1" dirty="0"/>
              <a:t>pozwoli na jego prawidłową realizację</a:t>
            </a:r>
            <a:r>
              <a:rPr lang="pl-PL" sz="6000" b="1" dirty="0" smtClean="0"/>
              <a:t>? – </a:t>
            </a:r>
            <a:r>
              <a:rPr lang="pl-PL" sz="6000" b="1" dirty="0" smtClean="0">
                <a:solidFill>
                  <a:srgbClr val="C00000"/>
                </a:solidFill>
              </a:rPr>
              <a:t>max. 5 pkt.</a:t>
            </a:r>
            <a:endParaRPr lang="pl-PL" sz="6000" b="1" u="sng" dirty="0" smtClean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pl-PL" sz="6000" b="1" dirty="0">
                <a:solidFill>
                  <a:srgbClr val="3EAF79"/>
                </a:solidFill>
              </a:rPr>
              <a:t>Pkt </a:t>
            </a:r>
            <a:r>
              <a:rPr lang="pl-PL" sz="6000" b="1" dirty="0" smtClean="0">
                <a:solidFill>
                  <a:srgbClr val="3EAF79"/>
                </a:solidFill>
              </a:rPr>
              <a:t>5.2. </a:t>
            </a:r>
            <a:r>
              <a:rPr lang="pl-PL" sz="6000" b="1" dirty="0"/>
              <a:t>Czy zagrożenia/trudności zostały trafnie zidentyfikowane i czy zaproponowano adekwatne działania </a:t>
            </a:r>
            <a:r>
              <a:rPr lang="pl-PL" sz="6000" b="1" dirty="0" smtClean="0"/>
              <a:t>zaradcze? – </a:t>
            </a:r>
            <a:r>
              <a:rPr lang="pl-PL" sz="6000" b="1" dirty="0">
                <a:solidFill>
                  <a:srgbClr val="C00000"/>
                </a:solidFill>
              </a:rPr>
              <a:t>max. </a:t>
            </a:r>
            <a:r>
              <a:rPr lang="pl-PL" sz="6000" b="1" dirty="0" smtClean="0">
                <a:solidFill>
                  <a:srgbClr val="C00000"/>
                </a:solidFill>
              </a:rPr>
              <a:t>5 </a:t>
            </a:r>
            <a:r>
              <a:rPr lang="pl-PL" sz="6000" b="1" dirty="0">
                <a:solidFill>
                  <a:srgbClr val="C00000"/>
                </a:solidFill>
              </a:rPr>
              <a:t>pkt</a:t>
            </a:r>
            <a:r>
              <a:rPr lang="pl-PL" sz="6000" b="1" dirty="0" smtClean="0">
                <a:solidFill>
                  <a:srgbClr val="C00000"/>
                </a:solidFill>
              </a:rPr>
              <a:t>.</a:t>
            </a:r>
          </a:p>
          <a:p>
            <a:pPr marL="0" indent="0">
              <a:spcAft>
                <a:spcPts val="1800"/>
              </a:spcAft>
              <a:buNone/>
            </a:pPr>
            <a:endParaRPr lang="pl-PL" sz="36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pl-PL" sz="4000" b="1" u="sng" dirty="0">
              <a:solidFill>
                <a:srgbClr val="C00000"/>
              </a:solidFill>
            </a:endParaRPr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20287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4" y="726636"/>
            <a:ext cx="21861705" cy="3323987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Trwałość projektu (</a:t>
            </a:r>
            <a:r>
              <a:rPr lang="pl-PL" sz="7200" dirty="0" err="1">
                <a:solidFill>
                  <a:srgbClr val="0F3C74"/>
                </a:solidFill>
              </a:rPr>
              <a:t>Sustainability</a:t>
            </a:r>
            <a:r>
              <a:rPr lang="pl-PL" sz="7200" dirty="0">
                <a:solidFill>
                  <a:srgbClr val="0F3C74"/>
                </a:solidFill>
              </a:rPr>
              <a:t>)</a:t>
            </a:r>
            <a:br>
              <a:rPr lang="pl-PL" sz="7200" dirty="0">
                <a:solidFill>
                  <a:srgbClr val="0F3C74"/>
                </a:solidFill>
              </a:rPr>
            </a:br>
            <a:r>
              <a:rPr lang="pl-PL" sz="7200" dirty="0">
                <a:solidFill>
                  <a:srgbClr val="0F3C74"/>
                </a:solidFill>
              </a:rPr>
              <a:t/>
            </a:r>
            <a:br>
              <a:rPr lang="pl-PL" sz="7200" dirty="0">
                <a:solidFill>
                  <a:srgbClr val="0F3C74"/>
                </a:solidFill>
              </a:rPr>
            </a:br>
            <a:endParaRPr lang="pl-PL" sz="7200" dirty="0">
              <a:solidFill>
                <a:srgbClr val="0F3C74"/>
              </a:solidFill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260384" y="2388626"/>
            <a:ext cx="22786763" cy="677108"/>
          </a:xfrm>
        </p:spPr>
        <p:txBody>
          <a:bodyPr/>
          <a:lstStyle/>
          <a:p>
            <a:pPr algn="ctr"/>
            <a:r>
              <a:rPr lang="pl-PL" sz="4400" dirty="0"/>
              <a:t>Max. </a:t>
            </a:r>
            <a:r>
              <a:rPr lang="pl-PL" sz="4400" dirty="0" smtClean="0"/>
              <a:t>5 </a:t>
            </a:r>
            <a:r>
              <a:rPr lang="pl-PL" sz="4400" dirty="0"/>
              <a:t>pkt. </a:t>
            </a:r>
            <a:endParaRPr lang="pl-PL" u="sng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1260384" y="4050623"/>
            <a:ext cx="21861705" cy="4551461"/>
          </a:xfrm>
        </p:spPr>
        <p:txBody>
          <a:bodyPr>
            <a:normAutofit/>
          </a:bodyPr>
          <a:lstStyle/>
          <a:p>
            <a:r>
              <a:rPr lang="pl-PL" sz="6000" b="1" dirty="0"/>
              <a:t>Czy oczekiwane rezultaty będą miały długotrwały efekt </a:t>
            </a:r>
            <a:r>
              <a:rPr lang="pl-PL" sz="6000" b="1" dirty="0" smtClean="0"/>
              <a:t/>
            </a:r>
            <a:br>
              <a:rPr lang="pl-PL" sz="6000" b="1" dirty="0" smtClean="0"/>
            </a:br>
            <a:r>
              <a:rPr lang="pl-PL" sz="6000" b="1" dirty="0" smtClean="0"/>
              <a:t>i </a:t>
            </a:r>
            <a:r>
              <a:rPr lang="pl-PL" sz="6000" b="1" dirty="0"/>
              <a:t>przyczynią się do rozwoju w przedmiotowym zakresie</a:t>
            </a:r>
            <a:r>
              <a:rPr lang="pl-PL" sz="6000" b="1" dirty="0" smtClean="0"/>
              <a:t>? </a:t>
            </a:r>
            <a:br>
              <a:rPr lang="pl-PL" sz="6000" b="1" dirty="0" smtClean="0"/>
            </a:br>
            <a:r>
              <a:rPr lang="pl-PL" sz="6000" b="1" dirty="0" smtClean="0"/>
              <a:t>– </a:t>
            </a:r>
            <a:r>
              <a:rPr lang="pl-PL" sz="6000" b="1" dirty="0" smtClean="0">
                <a:solidFill>
                  <a:srgbClr val="C00000"/>
                </a:solidFill>
              </a:rPr>
              <a:t>max. 5 pkt.</a:t>
            </a:r>
            <a:endParaRPr lang="pl-PL" sz="6000" b="1" u="sng" dirty="0" smtClean="0">
              <a:solidFill>
                <a:srgbClr val="C00000"/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pl-PL" sz="36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pl-PL" sz="4000" b="1" u="sng" dirty="0">
              <a:solidFill>
                <a:srgbClr val="C00000"/>
              </a:solidFill>
            </a:endParaRPr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368085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3" y="558452"/>
            <a:ext cx="21861705" cy="1107996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Kryteria dodatkowe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260384" y="2388626"/>
            <a:ext cx="22786763" cy="677108"/>
          </a:xfrm>
        </p:spPr>
        <p:txBody>
          <a:bodyPr/>
          <a:lstStyle/>
          <a:p>
            <a:pPr algn="ctr"/>
            <a:r>
              <a:rPr lang="pl-PL" sz="4400" dirty="0"/>
              <a:t>Max. </a:t>
            </a:r>
            <a:r>
              <a:rPr lang="pl-PL" sz="4400" dirty="0" smtClean="0"/>
              <a:t>15 </a:t>
            </a:r>
            <a:r>
              <a:rPr lang="pl-PL" sz="4400" dirty="0"/>
              <a:t>pkt. </a:t>
            </a:r>
            <a:endParaRPr lang="pl-PL" u="sng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1260383" y="3787912"/>
            <a:ext cx="21861705" cy="5103551"/>
          </a:xfrm>
        </p:spPr>
        <p:txBody>
          <a:bodyPr>
            <a:normAutofit/>
          </a:bodyPr>
          <a:lstStyle/>
          <a:p>
            <a:r>
              <a:rPr lang="pl-PL" sz="6000" b="1" dirty="0"/>
              <a:t>Czy projekt zawiera elementy współpracy </a:t>
            </a:r>
            <a:r>
              <a:rPr lang="pl-PL" sz="6000" b="1" dirty="0"/>
              <a:t>pomiędzy administracją publiczną i organizacjami pozarządowymi (m.in. wspólne konferencje, spotkania, szkolenia)? Jeśli tak, jaki jest stopień tej współpracy</a:t>
            </a:r>
            <a:r>
              <a:rPr lang="pl-PL" sz="6000" b="1" dirty="0" smtClean="0"/>
              <a:t>?</a:t>
            </a:r>
            <a:r>
              <a:rPr lang="pl-PL" sz="6000" b="1" dirty="0"/>
              <a:t/>
            </a:r>
            <a:br>
              <a:rPr lang="pl-PL" sz="6000" b="1" dirty="0"/>
            </a:br>
            <a:r>
              <a:rPr lang="pl-PL" sz="6000" b="1" dirty="0"/>
              <a:t>– </a:t>
            </a:r>
            <a:r>
              <a:rPr lang="pl-PL" sz="6000" b="1" dirty="0" smtClean="0">
                <a:solidFill>
                  <a:srgbClr val="C00000"/>
                </a:solidFill>
              </a:rPr>
              <a:t>max. </a:t>
            </a:r>
            <a:r>
              <a:rPr lang="pl-PL" sz="6000" b="1" dirty="0" smtClean="0">
                <a:solidFill>
                  <a:srgbClr val="C00000"/>
                </a:solidFill>
              </a:rPr>
              <a:t>4 </a:t>
            </a:r>
            <a:r>
              <a:rPr lang="pl-PL" sz="6000" b="1" dirty="0" smtClean="0">
                <a:solidFill>
                  <a:srgbClr val="C00000"/>
                </a:solidFill>
              </a:rPr>
              <a:t>pkt.</a:t>
            </a:r>
          </a:p>
          <a:p>
            <a:endParaRPr lang="pl-PL" sz="6000" b="1" u="sng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pl-PL" sz="36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pl-PL" sz="4000" b="1" u="sng" dirty="0">
              <a:solidFill>
                <a:srgbClr val="C00000"/>
              </a:solidFill>
            </a:endParaRPr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64861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3" y="558452"/>
            <a:ext cx="21861705" cy="1107996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Kryteria dodatkowe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260384" y="2388626"/>
            <a:ext cx="22786763" cy="677108"/>
          </a:xfrm>
        </p:spPr>
        <p:txBody>
          <a:bodyPr/>
          <a:lstStyle/>
          <a:p>
            <a:pPr algn="ctr"/>
            <a:r>
              <a:rPr lang="pl-PL" sz="4400" dirty="0"/>
              <a:t>Max. </a:t>
            </a:r>
            <a:r>
              <a:rPr lang="pl-PL" sz="4400" dirty="0" smtClean="0"/>
              <a:t>15 </a:t>
            </a:r>
            <a:r>
              <a:rPr lang="pl-PL" sz="4400" dirty="0"/>
              <a:t>pkt. </a:t>
            </a:r>
            <a:endParaRPr lang="pl-PL" u="sng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1260383" y="3787912"/>
            <a:ext cx="21861705" cy="5103551"/>
          </a:xfrm>
        </p:spPr>
        <p:txBody>
          <a:bodyPr>
            <a:normAutofit fontScale="92500"/>
          </a:bodyPr>
          <a:lstStyle/>
          <a:p>
            <a:r>
              <a:rPr lang="pl-PL" sz="6000" b="1" dirty="0"/>
              <a:t>Czy projekt zakłada elementy współpracy międzynarodowej: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l-PL" sz="6000" b="1" dirty="0"/>
              <a:t>bilateralnej, tzn. z instytucją norweską (0-2 pkt),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6000" b="1" dirty="0"/>
              <a:t>z instytucją zagraniczną, inną niż norweska (0-2 pkt), </a:t>
            </a:r>
          </a:p>
          <a:p>
            <a:pPr marL="0" indent="0">
              <a:buNone/>
            </a:pPr>
            <a:r>
              <a:rPr lang="pl-PL" sz="6000" b="1" dirty="0"/>
              <a:t>Jeśli tak to w jakim stopniu?</a:t>
            </a:r>
            <a:r>
              <a:rPr lang="pl-PL" sz="6000" b="1" dirty="0"/>
              <a:t/>
            </a:r>
            <a:br>
              <a:rPr lang="pl-PL" sz="6000" b="1" dirty="0"/>
            </a:br>
            <a:r>
              <a:rPr lang="pl-PL" sz="6000" b="1" dirty="0"/>
              <a:t>– </a:t>
            </a:r>
            <a:r>
              <a:rPr lang="pl-PL" sz="6000" b="1" dirty="0" smtClean="0">
                <a:solidFill>
                  <a:srgbClr val="C00000"/>
                </a:solidFill>
              </a:rPr>
              <a:t>max. </a:t>
            </a:r>
            <a:r>
              <a:rPr lang="pl-PL" sz="6000" b="1" dirty="0" smtClean="0">
                <a:solidFill>
                  <a:srgbClr val="C00000"/>
                </a:solidFill>
              </a:rPr>
              <a:t>4 </a:t>
            </a:r>
            <a:r>
              <a:rPr lang="pl-PL" sz="6000" b="1" dirty="0" smtClean="0">
                <a:solidFill>
                  <a:srgbClr val="C00000"/>
                </a:solidFill>
              </a:rPr>
              <a:t>pkt.</a:t>
            </a:r>
          </a:p>
          <a:p>
            <a:endParaRPr lang="pl-PL" sz="6000" b="1" u="sng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pl-PL" sz="36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pl-PL" sz="4000" b="1" u="sng" dirty="0">
              <a:solidFill>
                <a:srgbClr val="C00000"/>
              </a:solidFill>
            </a:endParaRPr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406050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3" y="558452"/>
            <a:ext cx="21861705" cy="1107996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Kryteria dodatkowe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260384" y="2388626"/>
            <a:ext cx="22786763" cy="677108"/>
          </a:xfrm>
        </p:spPr>
        <p:txBody>
          <a:bodyPr/>
          <a:lstStyle/>
          <a:p>
            <a:pPr algn="ctr"/>
            <a:r>
              <a:rPr lang="pl-PL" sz="4400" dirty="0"/>
              <a:t>Max. </a:t>
            </a:r>
            <a:r>
              <a:rPr lang="pl-PL" sz="4400" dirty="0" smtClean="0"/>
              <a:t>15 </a:t>
            </a:r>
            <a:r>
              <a:rPr lang="pl-PL" sz="4400" dirty="0"/>
              <a:t>pkt. </a:t>
            </a:r>
            <a:endParaRPr lang="pl-PL" u="sng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1260383" y="3787913"/>
            <a:ext cx="21861705" cy="7357416"/>
          </a:xfrm>
        </p:spPr>
        <p:txBody>
          <a:bodyPr>
            <a:normAutofit fontScale="92500" lnSpcReduction="20000"/>
          </a:bodyPr>
          <a:lstStyle/>
          <a:p>
            <a:r>
              <a:rPr lang="pl-PL" sz="6000" b="1" dirty="0"/>
              <a:t>Czy projekt zawiera elementy poruszające takie zagadnienia jak: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6000" b="1" dirty="0" smtClean="0"/>
              <a:t>przeciwdziałanie handlowi </a:t>
            </a:r>
            <a:r>
              <a:rPr lang="pl-PL" sz="6000" b="1" dirty="0"/>
              <a:t>ludźmi (</a:t>
            </a:r>
            <a:r>
              <a:rPr lang="pl-PL" sz="6000" b="1" dirty="0" smtClean="0"/>
              <a:t>0-2 </a:t>
            </a:r>
            <a:r>
              <a:rPr lang="pl-PL" sz="6000" b="1" dirty="0"/>
              <a:t>pkt),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6000" b="1" dirty="0" smtClean="0"/>
              <a:t>wspieranie dobrowolnych powrotów (0-2 </a:t>
            </a:r>
            <a:r>
              <a:rPr lang="pl-PL" sz="6000" b="1" dirty="0"/>
              <a:t>pkt</a:t>
            </a:r>
            <a:r>
              <a:rPr lang="pl-PL" sz="6000" b="1" dirty="0" smtClean="0"/>
              <a:t>),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6000" b="1" dirty="0" smtClean="0"/>
              <a:t>wsparcie i usługi dla małoletnich bez opieki ubiegających się o azyl i dla innych grup o specjalnych potrzebach </a:t>
            </a:r>
            <a:br>
              <a:rPr lang="pl-PL" sz="6000" b="1" dirty="0" smtClean="0"/>
            </a:br>
            <a:r>
              <a:rPr lang="pl-PL" sz="6000" b="1" dirty="0" smtClean="0"/>
              <a:t>(0-2 pkt),</a:t>
            </a:r>
            <a:endParaRPr lang="pl-PL" sz="6000" b="1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6000" b="1" dirty="0" smtClean="0"/>
              <a:t>zwalczanie </a:t>
            </a:r>
            <a:r>
              <a:rPr lang="pl-PL" sz="6000" b="1" dirty="0"/>
              <a:t>przemocy ze względu na płeć (0-1 pkt</a:t>
            </a:r>
            <a:r>
              <a:rPr lang="pl-PL" sz="6000" b="1" dirty="0" smtClean="0"/>
              <a:t>)? </a:t>
            </a:r>
            <a:r>
              <a:rPr lang="pl-PL" sz="6000" b="1" dirty="0"/>
              <a:t/>
            </a:r>
            <a:br>
              <a:rPr lang="pl-PL" sz="6000" b="1" dirty="0"/>
            </a:br>
            <a:r>
              <a:rPr lang="pl-PL" sz="6000" b="1" dirty="0"/>
              <a:t>– </a:t>
            </a:r>
            <a:r>
              <a:rPr lang="pl-PL" sz="6000" b="1" dirty="0" smtClean="0">
                <a:solidFill>
                  <a:srgbClr val="C00000"/>
                </a:solidFill>
              </a:rPr>
              <a:t>max. </a:t>
            </a:r>
            <a:r>
              <a:rPr lang="pl-PL" sz="6000" b="1" dirty="0" smtClean="0">
                <a:solidFill>
                  <a:srgbClr val="C00000"/>
                </a:solidFill>
              </a:rPr>
              <a:t>7 </a:t>
            </a:r>
            <a:r>
              <a:rPr lang="pl-PL" sz="6000" b="1" dirty="0" smtClean="0">
                <a:solidFill>
                  <a:srgbClr val="C00000"/>
                </a:solidFill>
              </a:rPr>
              <a:t>pkt.</a:t>
            </a:r>
          </a:p>
          <a:p>
            <a:endParaRPr lang="pl-PL" sz="6000" b="1" u="sng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1800"/>
              </a:spcAft>
              <a:buNone/>
            </a:pPr>
            <a:endParaRPr lang="pl-PL" sz="36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pl-PL" sz="4000" b="1" u="sng" dirty="0">
              <a:solidFill>
                <a:srgbClr val="C00000"/>
              </a:solidFill>
            </a:endParaRPr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292721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751147"/>
            <a:ext cx="21861705" cy="1769715"/>
          </a:xfrm>
        </p:spPr>
        <p:txBody>
          <a:bodyPr/>
          <a:lstStyle/>
          <a:p>
            <a:pPr algn="ctr"/>
            <a:r>
              <a:rPr lang="pl-PL" sz="11500" dirty="0" smtClean="0"/>
              <a:t>Punktacja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6000" dirty="0"/>
              <a:t>Wniosek może otrzymać </a:t>
            </a:r>
            <a:r>
              <a:rPr lang="pl-PL" sz="6000" b="1" dirty="0"/>
              <a:t>maksymalnie 115 punktów </a:t>
            </a:r>
            <a:r>
              <a:rPr lang="pl-PL" sz="6000" b="1" dirty="0" smtClean="0"/>
              <a:t/>
            </a:r>
            <a:br>
              <a:rPr lang="pl-PL" sz="6000" b="1" dirty="0" smtClean="0"/>
            </a:br>
            <a:r>
              <a:rPr lang="pl-PL" sz="6000" dirty="0" smtClean="0"/>
              <a:t>– </a:t>
            </a:r>
            <a:r>
              <a:rPr lang="pl-PL" sz="6000" dirty="0"/>
              <a:t>100 pkt. za </a:t>
            </a:r>
            <a:r>
              <a:rPr lang="pl-PL" sz="6000" b="1" dirty="0"/>
              <a:t>kryteria merytoryczne</a:t>
            </a:r>
            <a:r>
              <a:rPr lang="pl-PL" sz="6000" dirty="0"/>
              <a:t> i 15 pkt. za </a:t>
            </a:r>
            <a:r>
              <a:rPr lang="pl-PL" sz="6000" b="1" dirty="0"/>
              <a:t>kryteria dodatkowe</a:t>
            </a:r>
            <a:r>
              <a:rPr lang="pl-PL" sz="6000" dirty="0"/>
              <a:t>.</a:t>
            </a:r>
            <a:endParaRPr lang="pl-PL" sz="6000" dirty="0" smtClean="0"/>
          </a:p>
          <a:p>
            <a:r>
              <a:rPr lang="pl-PL" sz="6000" dirty="0"/>
              <a:t>Wnioski, które spełnią kryteria dopuszczające i otrzymają </a:t>
            </a:r>
            <a:r>
              <a:rPr lang="pl-PL" sz="6000" dirty="0" smtClean="0"/>
              <a:t/>
            </a:r>
            <a:br>
              <a:rPr lang="pl-PL" sz="6000" dirty="0" smtClean="0"/>
            </a:br>
            <a:r>
              <a:rPr lang="pl-PL" sz="6000" b="1" dirty="0" smtClean="0"/>
              <a:t>min</a:t>
            </a:r>
            <a:r>
              <a:rPr lang="pl-PL" sz="6000" b="1" dirty="0"/>
              <a:t>. 65 pkt.</a:t>
            </a:r>
            <a:r>
              <a:rPr lang="pl-PL" sz="6000" dirty="0"/>
              <a:t>, zostaną </a:t>
            </a:r>
            <a:r>
              <a:rPr lang="pl-PL" sz="6000" u="sng" dirty="0"/>
              <a:t>zarekomendowane</a:t>
            </a:r>
            <a:r>
              <a:rPr lang="pl-PL" sz="6000" dirty="0"/>
              <a:t> do </a:t>
            </a:r>
            <a:r>
              <a:rPr lang="pl-PL" sz="6000" dirty="0" smtClean="0"/>
              <a:t>dofinansowania </a:t>
            </a:r>
            <a:br>
              <a:rPr lang="pl-PL" sz="6000" dirty="0" smtClean="0"/>
            </a:br>
            <a:r>
              <a:rPr lang="pl-PL" sz="6000" dirty="0" smtClean="0"/>
              <a:t>– nie jest to równoznaczne z przyznaniem dofinansowania.</a:t>
            </a:r>
          </a:p>
          <a:p>
            <a:r>
              <a:rPr lang="pl-PL" sz="6000" dirty="0"/>
              <a:t>Dofinansowane zostaną </a:t>
            </a:r>
            <a:r>
              <a:rPr lang="pl-PL" sz="6000" b="1" dirty="0"/>
              <a:t>projekty mieszczące się w limicie dostępnych środków</a:t>
            </a:r>
            <a:r>
              <a:rPr lang="pl-PL" sz="6000" dirty="0"/>
              <a:t>.</a:t>
            </a:r>
          </a:p>
          <a:p>
            <a:endParaRPr lang="pl-PL" sz="6000" dirty="0" smtClean="0"/>
          </a:p>
          <a:p>
            <a:endParaRPr lang="pl-PL" dirty="0" smtClean="0">
              <a:solidFill>
                <a:srgbClr val="3EAF79"/>
              </a:solidFill>
            </a:endParaRPr>
          </a:p>
          <a:p>
            <a:endParaRPr lang="pl-PL" dirty="0" smtClean="0"/>
          </a:p>
          <a:p>
            <a:endParaRPr lang="en-GB" dirty="0"/>
          </a:p>
        </p:txBody>
      </p:sp>
      <p:sp>
        <p:nvSpPr>
          <p:cNvPr id="8" name="AutoShape 6" descr="Newspaper free icon"/>
          <p:cNvSpPr>
            <a:spLocks noChangeAspect="1" noChangeArrowheads="1"/>
          </p:cNvSpPr>
          <p:nvPr/>
        </p:nvSpPr>
        <p:spPr bwMode="auto">
          <a:xfrm>
            <a:off x="155575" y="-1020763"/>
            <a:ext cx="213360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99879" y="226707"/>
            <a:ext cx="3780946" cy="3780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48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6" y="958895"/>
            <a:ext cx="21861705" cy="1354217"/>
          </a:xfrm>
        </p:spPr>
        <p:txBody>
          <a:bodyPr/>
          <a:lstStyle/>
          <a:p>
            <a:pPr algn="ctr"/>
            <a:r>
              <a:rPr lang="pl-PL" sz="8800" dirty="0" smtClean="0">
                <a:solidFill>
                  <a:srgbClr val="0F3C74"/>
                </a:solidFill>
              </a:rPr>
              <a:t>Kryteria dopuszczające</a:t>
            </a:r>
            <a:endParaRPr lang="pl-PL" sz="8800" dirty="0"/>
          </a:p>
        </p:txBody>
      </p:sp>
      <p:sp>
        <p:nvSpPr>
          <p:cNvPr id="6" name="Prostokąt 5"/>
          <p:cNvSpPr/>
          <p:nvPr/>
        </p:nvSpPr>
        <p:spPr>
          <a:xfrm>
            <a:off x="1759789" y="2743201"/>
            <a:ext cx="20737901" cy="92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pl-PL" sz="4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kryterium nr 1 (</a:t>
            </a:r>
            <a:r>
              <a:rPr lang="pl-PL" sz="40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Adekwatność projektu</a:t>
            </a:r>
            <a:r>
              <a:rPr lang="pl-PL" sz="4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4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minimalna</a:t>
            </a:r>
            <a:r>
              <a:rPr lang="pl-PL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liczba punktów dopuszczających wniosek </a:t>
            </a:r>
            <a:r>
              <a:rPr lang="pl-PL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dalszej oceny merytorycznej </a:t>
            </a:r>
            <a:r>
              <a:rPr lang="pl-PL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ew. rekomendacji wynosi </a:t>
            </a:r>
            <a:r>
              <a:rPr lang="pl-PL" sz="4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 pkt</a:t>
            </a:r>
            <a:r>
              <a:rPr lang="pl-PL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</a:t>
            </a:r>
          </a:p>
          <a:p>
            <a:pPr marL="453390" algn="just">
              <a:lnSpc>
                <a:spcPct val="115000"/>
              </a:lnSpc>
              <a:spcAft>
                <a:spcPts val="0"/>
              </a:spcAft>
            </a:pPr>
            <a:r>
              <a:rPr lang="pl-PL" sz="4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jednocześnie:</a:t>
            </a:r>
            <a:endParaRPr lang="pl-PL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pl-PL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wybranie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przez wnioskodawcę </a:t>
            </a:r>
            <a:r>
              <a:rPr lang="pl-PL" sz="40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najmniej jednego wskaźnika wskazanego dla Programu </a:t>
            </a:r>
            <a:r>
              <a:rPr lang="pl-PL" sz="4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Sprawy wewnętrzne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(zgodnie z </a:t>
            </a:r>
            <a:r>
              <a:rPr lang="pl-PL" sz="4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Regulaminem naboru i wyboru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pl-PL" sz="4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(1.1.);</a:t>
            </a:r>
            <a:endParaRPr lang="pl-PL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pl-PL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określenie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40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najmniej jednego własnego wskaźnika dla projektu </a:t>
            </a:r>
            <a:r>
              <a:rPr lang="pl-PL" sz="4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(1.2.)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 projektu prowadzonego w partnerstwie z instytucją norweską – </a:t>
            </a:r>
            <a:r>
              <a:rPr lang="pl-PL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wybranie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przez wnioskodawcę </a:t>
            </a:r>
            <a:r>
              <a:rPr lang="pl-PL" sz="4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najmniej jednego wskaźnika bilateralnego wskazanego dla Programu </a:t>
            </a:r>
            <a:r>
              <a:rPr lang="pl-PL" sz="4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Sprawy wewnętrzne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(zgodnie z </a:t>
            </a:r>
            <a:r>
              <a:rPr lang="pl-PL" sz="4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Regulaminem naboru i wyboru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pl-PL" sz="4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(1.3)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wpisywanie się projektu w </a:t>
            </a:r>
            <a:r>
              <a:rPr lang="pl-PL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 i rezultaty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obszaru PA 20 </a:t>
            </a:r>
            <a:r>
              <a:rPr lang="pl-PL" sz="4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tj. uzyskanie </a:t>
            </a:r>
            <a:r>
              <a:rPr lang="pl-PL" sz="40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minimum 8 pkt. w </a:t>
            </a:r>
            <a:r>
              <a:rPr lang="pl-PL" sz="4000" i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1.4.</a:t>
            </a:r>
            <a:endParaRPr lang="pl-PL" sz="4000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pl-PL" sz="4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kryterium nr 2 (</a:t>
            </a:r>
            <a:r>
              <a:rPr lang="pl-PL" sz="40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Budżet</a:t>
            </a:r>
            <a:r>
              <a:rPr lang="pl-PL" sz="4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dla którego </a:t>
            </a:r>
            <a:r>
              <a:rPr lang="pl-PL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minimalna</a:t>
            </a: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liczba punktów dopuszczających wniosek do dalszej oceny merytorycznej i ew. rekomendacji wynosi </a:t>
            </a:r>
            <a:r>
              <a:rPr lang="pl-PL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pkt.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 niespełnienia któregokolwiek z powyższych kryteriów, wniosek podlega odrzuceniu.</a:t>
            </a:r>
            <a:endParaRPr lang="pl-P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93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6" y="528009"/>
            <a:ext cx="21861705" cy="2215991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Adekwatność projektu (</a:t>
            </a:r>
            <a:r>
              <a:rPr lang="pl-PL" sz="7200" dirty="0" err="1">
                <a:solidFill>
                  <a:srgbClr val="0F3C74"/>
                </a:solidFill>
              </a:rPr>
              <a:t>Relevance</a:t>
            </a:r>
            <a:r>
              <a:rPr lang="pl-PL" sz="7200" dirty="0">
                <a:solidFill>
                  <a:srgbClr val="0F3C74"/>
                </a:solidFill>
              </a:rPr>
              <a:t>)</a:t>
            </a:r>
            <a:br>
              <a:rPr lang="pl-PL" sz="7200" dirty="0">
                <a:solidFill>
                  <a:srgbClr val="0F3C74"/>
                </a:solidFill>
              </a:rPr>
            </a:br>
            <a:endParaRPr lang="pl-PL" sz="7200" dirty="0">
              <a:solidFill>
                <a:srgbClr val="0F3C74"/>
              </a:solidFill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260386" y="1877205"/>
            <a:ext cx="22786763" cy="677108"/>
          </a:xfrm>
        </p:spPr>
        <p:txBody>
          <a:bodyPr/>
          <a:lstStyle/>
          <a:p>
            <a:pPr algn="ctr"/>
            <a:r>
              <a:rPr lang="pl-PL" sz="4400" dirty="0"/>
              <a:t>Max. 38 pkt. </a:t>
            </a:r>
            <a:r>
              <a:rPr lang="pl-PL" sz="4400" dirty="0" smtClean="0"/>
              <a:t>/ Min. 19</a:t>
            </a:r>
            <a:endParaRPr lang="pl-PL" u="sng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1260386" y="3091543"/>
            <a:ext cx="21861705" cy="9187986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3EAF79"/>
                </a:solidFill>
              </a:rPr>
              <a:t>Pkt 1.1. </a:t>
            </a:r>
            <a:r>
              <a:rPr lang="pl-PL" sz="3600" b="1" dirty="0" smtClean="0"/>
              <a:t>Czy </a:t>
            </a:r>
            <a:r>
              <a:rPr lang="pl-PL" sz="3600" b="1" dirty="0"/>
              <a:t>wnioskodawca wybrał co najmniej jeden wskaźnik wskazany </a:t>
            </a: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>dla </a:t>
            </a:r>
            <a:r>
              <a:rPr lang="pl-PL" sz="3600" b="1" dirty="0"/>
              <a:t>Programu </a:t>
            </a:r>
            <a:r>
              <a:rPr lang="pl-PL" sz="3600" b="1" i="1" dirty="0"/>
              <a:t>Sprawy wewnętrzne</a:t>
            </a:r>
            <a:r>
              <a:rPr lang="pl-PL" sz="3600" b="1" i="1" dirty="0" smtClean="0"/>
              <a:t>? </a:t>
            </a:r>
            <a:r>
              <a:rPr lang="pl-PL" sz="3600" b="1" dirty="0" smtClean="0"/>
              <a:t>(TAK/NIE)</a:t>
            </a:r>
            <a:endParaRPr lang="pl-PL" sz="3600" b="1" i="1" dirty="0" smtClean="0"/>
          </a:p>
          <a:p>
            <a:pPr algn="just"/>
            <a:r>
              <a:rPr lang="pl-PL" sz="3600" dirty="0"/>
              <a:t>Wnioskodawca powinien stosować/wybrać tylko wskaźnik(i), do którego(</a:t>
            </a:r>
            <a:r>
              <a:rPr lang="pl-PL" sz="3600" dirty="0" err="1"/>
              <a:t>ych</a:t>
            </a:r>
            <a:r>
              <a:rPr lang="pl-PL" sz="3600" dirty="0"/>
              <a:t>) osiągnięcia przyczyni się dany projekt. </a:t>
            </a:r>
            <a:r>
              <a:rPr lang="pl-PL" sz="3600" b="1" dirty="0"/>
              <a:t>Obligatoryjne</a:t>
            </a:r>
            <a:r>
              <a:rPr lang="pl-PL" sz="3600" dirty="0"/>
              <a:t> jest wybranie co najmniej jednego wskaźnika </a:t>
            </a:r>
            <a:r>
              <a:rPr lang="pl-PL" sz="3600" u="sng" dirty="0"/>
              <a:t>w zakresie rezultatów dla Programu </a:t>
            </a:r>
            <a:endParaRPr lang="pl-PL" sz="3600" u="sng" dirty="0" smtClean="0"/>
          </a:p>
          <a:p>
            <a:pPr algn="just"/>
            <a:endParaRPr lang="pl-PL" sz="3600" u="sng" dirty="0" smtClean="0"/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057668"/>
              </p:ext>
            </p:extLst>
          </p:nvPr>
        </p:nvGraphicFramePr>
        <p:xfrm>
          <a:off x="5572663" y="6090249"/>
          <a:ext cx="17028544" cy="6803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14272"/>
                <a:gridCol w="8514272"/>
              </a:tblGrid>
              <a:tr h="3724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Oczekiwane cele i rezultaty Programu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Wskaźnik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44826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Cel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Poprawa wydajności w zakresie azylu </a:t>
                      </a:r>
                      <a:br>
                        <a:rPr lang="pl-PL" sz="2400" dirty="0">
                          <a:effectLst/>
                        </a:rPr>
                      </a:br>
                      <a:r>
                        <a:rPr lang="pl-PL" sz="2400" dirty="0">
                          <a:effectLst/>
                        </a:rPr>
                        <a:t>i migracji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Liczba osób korzystających ze stworzonych lub ulepszonych systemów (z podziałem według płci)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2059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</a:rPr>
                        <a:t>Liczba nieletnich, w tym małoletnich bez opieki ubiegających się o azyl, objętych wsparciem (z podziałem według płci)</a:t>
                      </a:r>
                      <a:endParaRPr lang="pl-P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72457"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Rezultat 1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Zwiększone wsparcie dla migrantów </a:t>
                      </a:r>
                      <a:br>
                        <a:rPr lang="pl-PL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</a:br>
                      <a:r>
                        <a:rPr lang="pl-PL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i osób ubiegających się o azyl</a:t>
                      </a:r>
                      <a:endParaRPr lang="pl-PL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</a:rPr>
                        <a:t>Liczba ośrodków dla migrantów i osób ubiegających się </a:t>
                      </a:r>
                      <a:br>
                        <a:rPr lang="pl-PL" sz="2400" b="1" dirty="0">
                          <a:effectLst/>
                        </a:rPr>
                      </a:br>
                      <a:r>
                        <a:rPr lang="pl-PL" sz="2400" b="1" dirty="0">
                          <a:effectLst/>
                        </a:rPr>
                        <a:t>o azyl, gdzie wprowadzono dodatkowe usługi</a:t>
                      </a:r>
                      <a:endParaRPr lang="pl-P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4482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</a:rPr>
                        <a:t>Liczba personelu przeszkolonego w zakresie dobrowolnych powrotów (z podziałem według płci)</a:t>
                      </a:r>
                      <a:endParaRPr lang="pl-P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8965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</a:rPr>
                        <a:t>Liczba personelu przeszkolonego w dziedzinie wsparcia dla małoletnich bez opieki ubiegających się o azyl i innych wrażliwych grup społecznych (z podziałem według płci)</a:t>
                      </a:r>
                      <a:endParaRPr lang="pl-P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665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Rezultat 2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Lepsza koordynacja i rozwijanie potencjału między właściwymi instytucjami a organizacjami pozarządowymi</a:t>
                      </a:r>
                      <a:endParaRPr lang="pl-PL" sz="2400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</a:rPr>
                        <a:t>Liczba inicjatyw organizowanych we współpracy </a:t>
                      </a:r>
                      <a:br>
                        <a:rPr lang="pl-PL" sz="2400" b="1" dirty="0">
                          <a:effectLst/>
                        </a:rPr>
                      </a:br>
                      <a:r>
                        <a:rPr lang="pl-PL" sz="2400" b="1" dirty="0">
                          <a:effectLst/>
                        </a:rPr>
                        <a:t>z organizacjami pozarządowymi</a:t>
                      </a:r>
                      <a:endParaRPr lang="pl-PL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95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1082005"/>
            <a:ext cx="21861705" cy="1107996"/>
          </a:xfrm>
        </p:spPr>
        <p:txBody>
          <a:bodyPr/>
          <a:lstStyle/>
          <a:p>
            <a:pPr algn="ctr"/>
            <a:r>
              <a:rPr lang="pl-PL" sz="7200" dirty="0">
                <a:solidFill>
                  <a:srgbClr val="0F3C74"/>
                </a:solidFill>
              </a:rPr>
              <a:t>Adekwatność projektu (</a:t>
            </a:r>
            <a:r>
              <a:rPr lang="pl-PL" sz="7200" dirty="0" err="1">
                <a:solidFill>
                  <a:srgbClr val="0F3C74"/>
                </a:solidFill>
              </a:rPr>
              <a:t>Relevance</a:t>
            </a:r>
            <a:r>
              <a:rPr lang="pl-PL" sz="7200" dirty="0" smtClean="0">
                <a:solidFill>
                  <a:srgbClr val="0F3C74"/>
                </a:solidFill>
              </a:rPr>
              <a:t>)</a:t>
            </a:r>
            <a:endParaRPr lang="en-GB" dirty="0">
              <a:solidFill>
                <a:srgbClr val="0F3C74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5400" b="1" dirty="0" smtClean="0">
                <a:solidFill>
                  <a:srgbClr val="3EAF79"/>
                </a:solidFill>
              </a:rPr>
              <a:t>Pkt 1.2. </a:t>
            </a:r>
            <a:r>
              <a:rPr lang="pl-PL" sz="5400" b="1" dirty="0"/>
              <a:t>Czy wnioskodawca określił co najmniej jeden wskaźnik własny dla projektu</a:t>
            </a:r>
            <a:r>
              <a:rPr lang="pl-PL" sz="5400" b="1" dirty="0" smtClean="0"/>
              <a:t>? (TAK/NIE)</a:t>
            </a:r>
          </a:p>
          <a:p>
            <a:endParaRPr lang="pl-PL" sz="5400" b="1" dirty="0"/>
          </a:p>
          <a:p>
            <a:r>
              <a:rPr lang="pl-PL" sz="5400" dirty="0"/>
              <a:t>Obligatoryjne jest wpisanie </a:t>
            </a:r>
            <a:r>
              <a:rPr lang="pl-PL" sz="5400" u="sng" dirty="0"/>
              <a:t>co najmniej jednego </a:t>
            </a:r>
            <a:r>
              <a:rPr lang="pl-PL" sz="5400" dirty="0"/>
              <a:t>wskaźnika dla projektu, </a:t>
            </a:r>
            <a:r>
              <a:rPr lang="pl-PL" sz="5400" u="sng" dirty="0"/>
              <a:t>stworzonego przez wnioskodawcę</a:t>
            </a:r>
            <a:r>
              <a:rPr lang="pl-PL" sz="5400" dirty="0"/>
              <a:t>. Wskaźnik może dotyczyć </a:t>
            </a:r>
            <a:r>
              <a:rPr lang="pl-PL" sz="5400" u="sng" dirty="0"/>
              <a:t>działań ogólnych </a:t>
            </a:r>
            <a:r>
              <a:rPr lang="pl-PL" sz="5400" dirty="0"/>
              <a:t>w projekcie bądź </a:t>
            </a:r>
            <a:r>
              <a:rPr lang="pl-PL" sz="5400" u="sng" dirty="0"/>
              <a:t>działań bilateralnych</a:t>
            </a:r>
            <a:r>
              <a:rPr lang="pl-PL" sz="5400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2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1128171"/>
            <a:ext cx="21861705" cy="1015663"/>
          </a:xfrm>
        </p:spPr>
        <p:txBody>
          <a:bodyPr/>
          <a:lstStyle/>
          <a:p>
            <a:pPr algn="ctr"/>
            <a:r>
              <a:rPr lang="pl-PL" sz="6600" dirty="0"/>
              <a:t>Adekwatność projektu (</a:t>
            </a:r>
            <a:r>
              <a:rPr lang="pl-PL" sz="6600" dirty="0" err="1"/>
              <a:t>Relevance</a:t>
            </a:r>
            <a:r>
              <a:rPr lang="pl-PL" sz="6600" dirty="0"/>
              <a:t>)</a:t>
            </a:r>
            <a:endParaRPr lang="en-GB" dirty="0">
              <a:solidFill>
                <a:srgbClr val="0F3C74"/>
              </a:solidFill>
            </a:endParaRPr>
          </a:p>
        </p:txBody>
      </p:sp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1260386" y="2711980"/>
            <a:ext cx="21582361" cy="9187986"/>
          </a:xfrm>
        </p:spPr>
        <p:txBody>
          <a:bodyPr numCol="1">
            <a:noAutofit/>
          </a:bodyPr>
          <a:lstStyle/>
          <a:p>
            <a:r>
              <a:rPr lang="pl-PL" sz="4400" b="1" dirty="0" smtClean="0">
                <a:solidFill>
                  <a:srgbClr val="3EAF79"/>
                </a:solidFill>
              </a:rPr>
              <a:t>Pkt 1.3. </a:t>
            </a:r>
            <a:r>
              <a:rPr lang="pl-PL" sz="4400" b="1" dirty="0"/>
              <a:t>Czy wnioskodawca wybrał co najmniej jeden wskaźnik bilateralny wskazany dla Programu </a:t>
            </a:r>
            <a:r>
              <a:rPr lang="pl-PL" sz="4400" b="1" i="1" dirty="0"/>
              <a:t>Sprawy wewnętrzne? (o ile dotyczy</a:t>
            </a:r>
            <a:r>
              <a:rPr lang="pl-PL" sz="4400" b="1" i="1" dirty="0" smtClean="0"/>
              <a:t>) </a:t>
            </a:r>
            <a:r>
              <a:rPr lang="pl-PL" sz="4400" b="1" dirty="0" smtClean="0"/>
              <a:t>(TAK/NIE)</a:t>
            </a:r>
            <a:endParaRPr lang="pl-PL" sz="4400" b="1" dirty="0"/>
          </a:p>
          <a:p>
            <a:r>
              <a:rPr lang="pl-PL" sz="3600" dirty="0"/>
              <a:t>W przypadku projektów realizowanych we współpracy z instytucją norweską obligatoryjne jest wybranie co najmniej jednego ze wskaźników </a:t>
            </a:r>
            <a:r>
              <a:rPr lang="pl-PL" sz="3600" b="1" u="sng" dirty="0">
                <a:solidFill>
                  <a:srgbClr val="FF0016"/>
                </a:solidFill>
              </a:rPr>
              <a:t>w zakresie rezultatów </a:t>
            </a:r>
            <a:r>
              <a:rPr lang="pl-PL" sz="3600" dirty="0"/>
              <a:t>wskazanych dla Programu „Sprawy wewnętrzne”. </a:t>
            </a:r>
          </a:p>
          <a:p>
            <a:endParaRPr lang="pl-PL" sz="4400" b="1" dirty="0" smtClean="0">
              <a:solidFill>
                <a:srgbClr val="3EAF79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654138"/>
              </p:ext>
            </p:extLst>
          </p:nvPr>
        </p:nvGraphicFramePr>
        <p:xfrm>
          <a:off x="5227606" y="5710686"/>
          <a:ext cx="17183820" cy="69183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91910"/>
                <a:gridCol w="8591910"/>
              </a:tblGrid>
              <a:tr h="4924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Oczekiwane cele i rezultaty Programu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Wskaźnik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29608"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Cel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Wzmocniona współpraca pomiędzy polskimi i norweskimi podmiotami zaangażowanymi w Program „Sprawy wewnętrzne”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>
                          <a:effectLst/>
                        </a:rPr>
                        <a:t>Udział procentowy organizacji, które stosują wiedzę zdobytą w ramach partnerstwa dwustronnego</a:t>
                      </a:r>
                      <a:endParaRPr lang="pl-PL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2602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>
                          <a:effectLst/>
                        </a:rPr>
                        <a:t>Poziom zadowolenia z partnerstwa</a:t>
                      </a:r>
                      <a:endParaRPr lang="pl-PL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2960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effectLst/>
                        </a:rPr>
                        <a:t>Poziom zaufania między współpracującymi podmiotami w państwach będących beneficjentami </a:t>
                      </a:r>
                      <a:r>
                        <a:rPr lang="pl-PL" sz="2800" dirty="0" smtClean="0">
                          <a:effectLst/>
                        </a:rPr>
                        <a:t/>
                      </a:r>
                      <a:br>
                        <a:rPr lang="pl-PL" sz="2800" dirty="0" smtClean="0">
                          <a:effectLst/>
                        </a:rPr>
                      </a:br>
                      <a:r>
                        <a:rPr lang="pl-PL" sz="2800" dirty="0" smtClean="0">
                          <a:effectLst/>
                        </a:rPr>
                        <a:t>i </a:t>
                      </a:r>
                      <a:r>
                        <a:rPr lang="pl-PL" sz="2800" dirty="0">
                          <a:effectLst/>
                        </a:rPr>
                        <a:t>w Państwie-Darczyńcy</a:t>
                      </a:r>
                      <a:endParaRPr lang="pl-P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29608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solidFill>
                            <a:srgbClr val="FFC000"/>
                          </a:solidFill>
                          <a:effectLst/>
                        </a:rPr>
                        <a:t>Rezultat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dirty="0">
                          <a:solidFill>
                            <a:srgbClr val="FFC000"/>
                          </a:solidFill>
                          <a:effectLst/>
                        </a:rPr>
                        <a:t>Budowanie potencjału w celu wzmocnienia praworządności</a:t>
                      </a:r>
                      <a:endParaRPr lang="pl-PL" sz="28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b="1" dirty="0">
                          <a:effectLst/>
                        </a:rPr>
                        <a:t>Liczba seminariów, szkoleń i warsztatów między polskimi i norweskimi organami ścigania</a:t>
                      </a:r>
                      <a:endParaRPr lang="pl-PL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1104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 b="1" dirty="0">
                          <a:effectLst/>
                        </a:rPr>
                        <a:t>Liczba projektów obejmujących współpracę z partnerem projektu z Państwa-Darczyńcy</a:t>
                      </a:r>
                      <a:endParaRPr lang="pl-PL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312275" y="6334125"/>
            <a:ext cx="243808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l-PL" alt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l-PL" alt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9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558840"/>
            <a:ext cx="21861705" cy="1107996"/>
          </a:xfrm>
        </p:spPr>
        <p:txBody>
          <a:bodyPr/>
          <a:lstStyle/>
          <a:p>
            <a:pPr algn="ctr"/>
            <a:r>
              <a:rPr lang="pl-PL" sz="7200" dirty="0"/>
              <a:t>Adekwatność projektu (</a:t>
            </a:r>
            <a:r>
              <a:rPr lang="pl-PL" sz="7200" dirty="0" err="1"/>
              <a:t>Relevance</a:t>
            </a:r>
            <a:r>
              <a:rPr lang="pl-PL" sz="7200" dirty="0" smtClean="0"/>
              <a:t>)</a:t>
            </a:r>
            <a:endParaRPr lang="en-GB" dirty="0">
              <a:solidFill>
                <a:srgbClr val="D8222C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60386" y="2070340"/>
            <a:ext cx="21861705" cy="10386203"/>
          </a:xfrm>
        </p:spPr>
        <p:txBody>
          <a:bodyPr>
            <a:normAutofit/>
          </a:bodyPr>
          <a:lstStyle/>
          <a:p>
            <a:pPr lvl="1"/>
            <a:r>
              <a:rPr lang="pl-PL" sz="4800" b="1" dirty="0">
                <a:solidFill>
                  <a:srgbClr val="3EAF79"/>
                </a:solidFill>
              </a:rPr>
              <a:t>Pkt </a:t>
            </a:r>
            <a:r>
              <a:rPr lang="pl-PL" sz="4800" b="1" dirty="0" smtClean="0">
                <a:solidFill>
                  <a:srgbClr val="3EAF79"/>
                </a:solidFill>
              </a:rPr>
              <a:t>1.4. </a:t>
            </a:r>
            <a:r>
              <a:rPr lang="pl-PL" sz="3600" b="1" dirty="0"/>
              <a:t>Projekt wpisuje się w cel obszaru programowego, tj</a:t>
            </a:r>
            <a:r>
              <a:rPr lang="pl-PL" sz="3600" b="1" i="1" dirty="0"/>
              <a:t>. </a:t>
            </a:r>
            <a:r>
              <a:rPr lang="pl-PL" sz="3600" b="1" i="1" dirty="0"/>
              <a:t>Poprawa wydajności </a:t>
            </a:r>
            <a:r>
              <a:rPr lang="pl-PL" sz="3600" b="1" i="1" dirty="0" smtClean="0"/>
              <a:t/>
            </a:r>
            <a:br>
              <a:rPr lang="pl-PL" sz="3600" b="1" i="1" dirty="0" smtClean="0"/>
            </a:br>
            <a:r>
              <a:rPr lang="pl-PL" sz="3600" b="1" i="1" dirty="0" smtClean="0"/>
              <a:t>w </a:t>
            </a:r>
            <a:r>
              <a:rPr lang="pl-PL" sz="3600" b="1" i="1" dirty="0"/>
              <a:t>zakresie azylu </a:t>
            </a:r>
            <a:r>
              <a:rPr lang="pl-PL" sz="3600" b="1" i="1" dirty="0" smtClean="0"/>
              <a:t>i migracji</a:t>
            </a:r>
            <a:r>
              <a:rPr lang="pl-PL" sz="3600" b="1" i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pl-PL" sz="3600" b="1" dirty="0" smtClean="0"/>
              <a:t> </a:t>
            </a:r>
            <a:r>
              <a:rPr lang="pl-PL" sz="3600" b="1" dirty="0" smtClean="0"/>
              <a:t>i </a:t>
            </a:r>
            <a:r>
              <a:rPr lang="pl-PL" sz="3600" b="1" dirty="0"/>
              <a:t>wybrany/e rezultat/y określony/e </a:t>
            </a:r>
            <a:r>
              <a:rPr lang="pl-PL" sz="3600" b="1" dirty="0" smtClean="0"/>
              <a:t>dla </a:t>
            </a:r>
            <a:r>
              <a:rPr lang="pl-PL" sz="3600" b="1" dirty="0"/>
              <a:t>tego obszaru, tj. </a:t>
            </a:r>
            <a:endParaRPr lang="pl-PL" sz="2800" b="1" dirty="0"/>
          </a:p>
          <a:p>
            <a:pPr lvl="1"/>
            <a:r>
              <a:rPr lang="pl-PL" sz="3600" b="1" i="1" dirty="0">
                <a:solidFill>
                  <a:schemeClr val="tx1"/>
                </a:solidFill>
              </a:rPr>
              <a:t>Zwiększone wsparcie dla migrantów </a:t>
            </a:r>
            <a:r>
              <a:rPr lang="pl-PL" sz="3600" b="1" i="1" dirty="0" smtClean="0">
                <a:solidFill>
                  <a:schemeClr val="tx1"/>
                </a:solidFill>
              </a:rPr>
              <a:t>i </a:t>
            </a:r>
            <a:r>
              <a:rPr lang="pl-PL" sz="3600" b="1" i="1" dirty="0">
                <a:solidFill>
                  <a:schemeClr val="tx1"/>
                </a:solidFill>
              </a:rPr>
              <a:t>osób ubiegających się o </a:t>
            </a:r>
            <a:r>
              <a:rPr lang="pl-PL" sz="3600" b="1" i="1" dirty="0" smtClean="0">
                <a:solidFill>
                  <a:schemeClr val="tx1"/>
                </a:solidFill>
              </a:rPr>
              <a:t>azyl</a:t>
            </a:r>
            <a:r>
              <a:rPr lang="pl-PL" sz="36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3600" b="1" dirty="0" smtClean="0"/>
              <a:t>oraz </a:t>
            </a:r>
            <a:endParaRPr lang="pl-PL" sz="2800" b="1" dirty="0"/>
          </a:p>
          <a:p>
            <a:pPr lvl="1"/>
            <a:r>
              <a:rPr lang="pl-PL" sz="3600" b="1" i="1" dirty="0">
                <a:solidFill>
                  <a:schemeClr val="tx1"/>
                </a:solidFill>
              </a:rPr>
              <a:t>Lepsza koordynacja i rozwijanie potencjału między właściwymi instytucjami a organizacjami </a:t>
            </a:r>
            <a:r>
              <a:rPr lang="pl-PL" sz="3600" b="1" i="1" dirty="0" smtClean="0">
                <a:solidFill>
                  <a:schemeClr val="tx1"/>
                </a:solidFill>
              </a:rPr>
              <a:t>pozarządowymi</a:t>
            </a:r>
            <a:r>
              <a:rPr lang="pl-PL" sz="3600" b="1" i="1" dirty="0" smtClean="0">
                <a:solidFill>
                  <a:schemeClr val="tx1"/>
                </a:solidFill>
              </a:rPr>
              <a:t>.</a:t>
            </a:r>
            <a:endParaRPr lang="pl-PL" sz="2800" b="1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3600" b="1" dirty="0" smtClean="0">
                <a:solidFill>
                  <a:srgbClr val="C00000"/>
                </a:solidFill>
              </a:rPr>
              <a:t>- min</a:t>
            </a:r>
            <a:r>
              <a:rPr lang="pl-PL" sz="3600" b="1" dirty="0">
                <a:solidFill>
                  <a:srgbClr val="C00000"/>
                </a:solidFill>
              </a:rPr>
              <a:t>. 8 pkt. / max. 15 pkt.</a:t>
            </a:r>
            <a:endParaRPr lang="pl-PL" sz="3200" b="1" dirty="0" smtClean="0">
              <a:solidFill>
                <a:srgbClr val="C00000"/>
              </a:solidFill>
            </a:endParaRPr>
          </a:p>
          <a:p>
            <a:r>
              <a:rPr lang="pl-PL" sz="3600" b="1" dirty="0" smtClean="0">
                <a:solidFill>
                  <a:srgbClr val="3EAF79"/>
                </a:solidFill>
              </a:rPr>
              <a:t>Pkt 1.5. </a:t>
            </a:r>
            <a:r>
              <a:rPr lang="pl-PL" sz="3600" b="1" dirty="0" smtClean="0"/>
              <a:t>Czy </a:t>
            </a:r>
            <a:r>
              <a:rPr lang="pl-PL" sz="3600" b="1" dirty="0" smtClean="0"/>
              <a:t>projekt odpowiada na zidentyfikowane potrzeby i w jakim stopniu</a:t>
            </a:r>
            <a:r>
              <a:rPr lang="pl-PL" sz="3600" b="1" dirty="0" smtClean="0">
                <a:solidFill>
                  <a:schemeClr val="tx1"/>
                </a:solidFill>
              </a:rPr>
              <a:t>?</a:t>
            </a:r>
            <a:r>
              <a:rPr lang="pl-PL" sz="3600" b="1" dirty="0" smtClean="0"/>
              <a:t> </a:t>
            </a:r>
            <a:r>
              <a:rPr lang="pl-PL" sz="3600" b="1" dirty="0"/>
              <a:t>Czy wskazana grupa docelowa (interesariusze) jest adekwatna do założeń projektu </a:t>
            </a:r>
            <a:r>
              <a:rPr lang="pl-PL" sz="3600" b="1" dirty="0" smtClean="0"/>
              <a:t>oraz </a:t>
            </a:r>
            <a:r>
              <a:rPr lang="pl-PL" sz="3600" b="1" dirty="0"/>
              <a:t>w jakim stopniu projekt odpowiada potrzebom grupy docelowej?</a:t>
            </a:r>
            <a:r>
              <a:rPr lang="pl-PL" sz="3600" b="1" dirty="0" smtClean="0">
                <a:solidFill>
                  <a:srgbClr val="C00000"/>
                </a:solidFill>
              </a:rPr>
              <a:t> </a:t>
            </a:r>
            <a:r>
              <a:rPr lang="pl-PL" sz="3600" b="1" dirty="0" smtClean="0">
                <a:solidFill>
                  <a:srgbClr val="C00000"/>
                </a:solidFill>
              </a:rPr>
              <a:t>– max </a:t>
            </a:r>
            <a:r>
              <a:rPr lang="pl-PL" sz="3600" b="1" dirty="0" smtClean="0">
                <a:solidFill>
                  <a:srgbClr val="C00000"/>
                </a:solidFill>
              </a:rPr>
              <a:t>14 </a:t>
            </a:r>
            <a:r>
              <a:rPr lang="pl-PL" sz="3600" b="1" dirty="0" smtClean="0">
                <a:solidFill>
                  <a:srgbClr val="C00000"/>
                </a:solidFill>
              </a:rPr>
              <a:t>pkt.</a:t>
            </a:r>
          </a:p>
          <a:p>
            <a:r>
              <a:rPr lang="pl-PL" sz="3600" b="1" dirty="0" smtClean="0">
                <a:solidFill>
                  <a:srgbClr val="3EAF79"/>
                </a:solidFill>
              </a:rPr>
              <a:t>Pkt 1.6.</a:t>
            </a:r>
            <a:r>
              <a:rPr lang="pl-PL" sz="3600" dirty="0" smtClean="0"/>
              <a:t> </a:t>
            </a:r>
            <a:r>
              <a:rPr lang="pl-PL" sz="3600" b="1" dirty="0"/>
              <a:t>- Czy zastosowane w projekcie rozwiązania mają charakter nowatorski? </a:t>
            </a:r>
            <a:r>
              <a:rPr lang="pl-PL" sz="3600" b="1" dirty="0">
                <a:solidFill>
                  <a:srgbClr val="C00000"/>
                </a:solidFill>
              </a:rPr>
              <a:t>– max. 3 pkt.</a:t>
            </a:r>
          </a:p>
          <a:p>
            <a:r>
              <a:rPr lang="pl-PL" sz="3600" b="1" dirty="0" smtClean="0">
                <a:solidFill>
                  <a:srgbClr val="3EAF79"/>
                </a:solidFill>
              </a:rPr>
              <a:t>Pkt</a:t>
            </a:r>
            <a:r>
              <a:rPr lang="pl-PL" sz="3600" b="1" dirty="0" smtClean="0">
                <a:solidFill>
                  <a:srgbClr val="3EAF79"/>
                </a:solidFill>
              </a:rPr>
              <a:t>. 1.7. </a:t>
            </a:r>
            <a:r>
              <a:rPr lang="pl-PL" sz="3600" b="1" dirty="0" smtClean="0"/>
              <a:t>Czy </a:t>
            </a:r>
            <a:r>
              <a:rPr lang="pl-PL" sz="3600" b="1" dirty="0"/>
              <a:t>projekt jest zgodny z zasadą równości szans i niedyskryminacji, w tym dostępności dla osób z niepełnosprawnościami oraz zasadą równości kobiet i mężczyzn</a:t>
            </a:r>
            <a:r>
              <a:rPr lang="pl-PL" sz="3600" b="1" dirty="0" smtClean="0"/>
              <a:t>? </a:t>
            </a:r>
            <a:r>
              <a:rPr lang="pl-PL" sz="3600" b="1" dirty="0" smtClean="0">
                <a:solidFill>
                  <a:srgbClr val="C00000"/>
                </a:solidFill>
              </a:rPr>
              <a:t>– max. 3 pkt.</a:t>
            </a:r>
          </a:p>
          <a:p>
            <a:r>
              <a:rPr lang="pl-PL" sz="3600" b="1" dirty="0">
                <a:solidFill>
                  <a:srgbClr val="3EAF79"/>
                </a:solidFill>
              </a:rPr>
              <a:t>Pkt. </a:t>
            </a:r>
            <a:r>
              <a:rPr lang="pl-PL" sz="3600" b="1" dirty="0" smtClean="0">
                <a:solidFill>
                  <a:srgbClr val="3EAF79"/>
                </a:solidFill>
              </a:rPr>
              <a:t>1.8. </a:t>
            </a:r>
            <a:r>
              <a:rPr lang="pl-PL" sz="3600" b="1" dirty="0" smtClean="0"/>
              <a:t>Czy </a:t>
            </a:r>
            <a:r>
              <a:rPr lang="pl-PL" sz="3600" b="1" dirty="0"/>
              <a:t>projekt jest zgodny ze strategiami regionalnymi, krajowymi i unijnymi</a:t>
            </a:r>
            <a:r>
              <a:rPr lang="pl-PL" sz="3600" b="1" dirty="0" smtClean="0"/>
              <a:t>?</a:t>
            </a:r>
            <a:r>
              <a:rPr lang="pl-PL" sz="3600" b="1" dirty="0">
                <a:solidFill>
                  <a:srgbClr val="C00000"/>
                </a:solidFill>
              </a:rPr>
              <a:t> – max. 3 pkt.</a:t>
            </a:r>
          </a:p>
          <a:p>
            <a:endParaRPr lang="pl-PL" sz="3600" b="1" dirty="0"/>
          </a:p>
          <a:p>
            <a:endParaRPr lang="pl-PL" sz="3600" b="1" dirty="0">
              <a:solidFill>
                <a:srgbClr val="C00000"/>
              </a:solidFill>
            </a:endParaRPr>
          </a:p>
          <a:p>
            <a:endParaRPr lang="pl-PL" sz="3600" b="1" dirty="0">
              <a:solidFill>
                <a:srgbClr val="D8222C"/>
              </a:solidFill>
            </a:endParaRPr>
          </a:p>
          <a:p>
            <a:endParaRPr lang="en-GB" dirty="0"/>
          </a:p>
        </p:txBody>
      </p:sp>
      <p:sp>
        <p:nvSpPr>
          <p:cNvPr id="8" name="AutoShape 6" descr="Newspaper free icon"/>
          <p:cNvSpPr>
            <a:spLocks noChangeAspect="1" noChangeArrowheads="1"/>
          </p:cNvSpPr>
          <p:nvPr/>
        </p:nvSpPr>
        <p:spPr bwMode="auto">
          <a:xfrm>
            <a:off x="155575" y="-1020763"/>
            <a:ext cx="213360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371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6" y="528009"/>
            <a:ext cx="21861705" cy="2215991"/>
          </a:xfrm>
        </p:spPr>
        <p:txBody>
          <a:bodyPr/>
          <a:lstStyle/>
          <a:p>
            <a:pPr algn="ctr"/>
            <a:r>
              <a:rPr lang="pl-PL" sz="7200" dirty="0" smtClean="0">
                <a:solidFill>
                  <a:srgbClr val="0F3C74"/>
                </a:solidFill>
              </a:rPr>
              <a:t>Budżet (Budget)</a:t>
            </a:r>
            <a:r>
              <a:rPr lang="pl-PL" sz="7200" dirty="0">
                <a:solidFill>
                  <a:srgbClr val="0F3C74"/>
                </a:solidFill>
              </a:rPr>
              <a:t/>
            </a:r>
            <a:br>
              <a:rPr lang="pl-PL" sz="7200" dirty="0">
                <a:solidFill>
                  <a:srgbClr val="0F3C74"/>
                </a:solidFill>
              </a:rPr>
            </a:br>
            <a:endParaRPr lang="pl-PL" sz="7200" dirty="0">
              <a:solidFill>
                <a:srgbClr val="0F3C74"/>
              </a:solidFill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260386" y="1877205"/>
            <a:ext cx="22786763" cy="677108"/>
          </a:xfrm>
        </p:spPr>
        <p:txBody>
          <a:bodyPr/>
          <a:lstStyle/>
          <a:p>
            <a:pPr algn="ctr"/>
            <a:r>
              <a:rPr lang="pl-PL" sz="4400" dirty="0"/>
              <a:t>Max. </a:t>
            </a:r>
            <a:r>
              <a:rPr lang="pl-PL" sz="4400" dirty="0" smtClean="0"/>
              <a:t>20 </a:t>
            </a:r>
            <a:r>
              <a:rPr lang="pl-PL" sz="4400" dirty="0"/>
              <a:t>pkt. </a:t>
            </a:r>
            <a:r>
              <a:rPr lang="pl-PL" sz="4400" dirty="0" smtClean="0"/>
              <a:t>/ Min. 10</a:t>
            </a:r>
            <a:endParaRPr lang="pl-PL" u="sng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1260386" y="3091543"/>
            <a:ext cx="21861705" cy="9187986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pl-PL" sz="4800" b="1" dirty="0" smtClean="0">
                <a:solidFill>
                  <a:srgbClr val="3EAF79"/>
                </a:solidFill>
              </a:rPr>
              <a:t>Pkt 2.1. </a:t>
            </a:r>
            <a:r>
              <a:rPr lang="pl-PL" sz="4800" b="1" dirty="0"/>
              <a:t>Czy koszty projektu zaplanowano </a:t>
            </a:r>
            <a:r>
              <a:rPr lang="pl-PL" sz="4800" b="1" dirty="0" smtClean="0"/>
              <a:t>w </a:t>
            </a:r>
            <a:r>
              <a:rPr lang="pl-PL" sz="4800" b="1" dirty="0"/>
              <a:t>sposób celowy, gospodarny, rzetelny </a:t>
            </a:r>
            <a:r>
              <a:rPr lang="pl-PL" sz="4800" b="1" dirty="0" smtClean="0"/>
              <a:t>i </a:t>
            </a:r>
            <a:r>
              <a:rPr lang="pl-PL" sz="4800" b="1" dirty="0"/>
              <a:t>proporcjonalny? </a:t>
            </a:r>
            <a:r>
              <a:rPr lang="pl-PL" sz="4800" b="1" dirty="0" smtClean="0"/>
              <a:t>– </a:t>
            </a:r>
            <a:r>
              <a:rPr lang="pl-PL" sz="4800" b="1" dirty="0" smtClean="0">
                <a:solidFill>
                  <a:srgbClr val="C00000"/>
                </a:solidFill>
              </a:rPr>
              <a:t>max. 6 pkt.</a:t>
            </a:r>
            <a:endParaRPr lang="pl-PL" sz="4800" b="1" u="sng" dirty="0" smtClean="0">
              <a:solidFill>
                <a:srgbClr val="C00000"/>
              </a:solidFill>
            </a:endParaRPr>
          </a:p>
          <a:p>
            <a:pPr algn="just">
              <a:spcAft>
                <a:spcPts val="1800"/>
              </a:spcAft>
            </a:pPr>
            <a:r>
              <a:rPr lang="pl-PL" sz="4800" b="1" dirty="0">
                <a:solidFill>
                  <a:srgbClr val="3EAF79"/>
                </a:solidFill>
              </a:rPr>
              <a:t>Pkt </a:t>
            </a:r>
            <a:r>
              <a:rPr lang="pl-PL" sz="4800" b="1" dirty="0" smtClean="0">
                <a:solidFill>
                  <a:srgbClr val="3EAF79"/>
                </a:solidFill>
              </a:rPr>
              <a:t>2.2. </a:t>
            </a:r>
            <a:r>
              <a:rPr lang="pl-PL" sz="4800" b="1" dirty="0"/>
              <a:t>Czy zastosowane stawki są zgodne </a:t>
            </a:r>
            <a:r>
              <a:rPr lang="pl-PL" sz="4800" b="1" dirty="0" smtClean="0"/>
              <a:t>z </a:t>
            </a:r>
            <a:r>
              <a:rPr lang="pl-PL" sz="4800" b="1" dirty="0"/>
              <a:t>rynkowymi</a:t>
            </a:r>
            <a:r>
              <a:rPr lang="pl-PL" sz="4800" b="1" dirty="0" smtClean="0"/>
              <a:t>? – </a:t>
            </a:r>
            <a:r>
              <a:rPr lang="pl-PL" sz="4800" b="1" dirty="0">
                <a:solidFill>
                  <a:srgbClr val="C00000"/>
                </a:solidFill>
              </a:rPr>
              <a:t>max. 6 pkt</a:t>
            </a:r>
            <a:r>
              <a:rPr lang="pl-PL" sz="4800" b="1" dirty="0" smtClean="0">
                <a:solidFill>
                  <a:srgbClr val="C00000"/>
                </a:solidFill>
              </a:rPr>
              <a:t>.</a:t>
            </a:r>
          </a:p>
          <a:p>
            <a:pPr algn="just">
              <a:spcAft>
                <a:spcPts val="1800"/>
              </a:spcAft>
            </a:pPr>
            <a:r>
              <a:rPr lang="pl-PL" sz="4800" b="1" dirty="0">
                <a:solidFill>
                  <a:srgbClr val="3EAF79"/>
                </a:solidFill>
              </a:rPr>
              <a:t>Pkt </a:t>
            </a:r>
            <a:r>
              <a:rPr lang="pl-PL" sz="4800" b="1" dirty="0" smtClean="0">
                <a:solidFill>
                  <a:srgbClr val="3EAF79"/>
                </a:solidFill>
              </a:rPr>
              <a:t>2.3. </a:t>
            </a:r>
            <a:r>
              <a:rPr lang="pl-PL" sz="4800" b="1" dirty="0"/>
              <a:t>Czy formularz budżetu wniosku aplikacyjnego został wypełniony prawidłowo</a:t>
            </a:r>
            <a:r>
              <a:rPr lang="pl-PL" sz="4800" b="1" dirty="0" smtClean="0"/>
              <a:t>? – </a:t>
            </a:r>
            <a:r>
              <a:rPr lang="pl-PL" sz="4800" b="1" dirty="0">
                <a:solidFill>
                  <a:srgbClr val="C00000"/>
                </a:solidFill>
              </a:rPr>
              <a:t>max. </a:t>
            </a:r>
            <a:r>
              <a:rPr lang="pl-PL" sz="4800" b="1" dirty="0" smtClean="0">
                <a:solidFill>
                  <a:srgbClr val="C00000"/>
                </a:solidFill>
              </a:rPr>
              <a:t>5 </a:t>
            </a:r>
            <a:r>
              <a:rPr lang="pl-PL" sz="4800" b="1" dirty="0">
                <a:solidFill>
                  <a:srgbClr val="C00000"/>
                </a:solidFill>
              </a:rPr>
              <a:t>pkt.</a:t>
            </a:r>
          </a:p>
          <a:p>
            <a:pPr algn="just">
              <a:spcAft>
                <a:spcPts val="1800"/>
              </a:spcAft>
            </a:pPr>
            <a:r>
              <a:rPr lang="pl-PL" sz="4800" b="1" dirty="0">
                <a:solidFill>
                  <a:srgbClr val="3EAF79"/>
                </a:solidFill>
              </a:rPr>
              <a:t>Pkt </a:t>
            </a:r>
            <a:r>
              <a:rPr lang="pl-PL" sz="4800" b="1" dirty="0" smtClean="0">
                <a:solidFill>
                  <a:srgbClr val="3EAF79"/>
                </a:solidFill>
              </a:rPr>
              <a:t>2.4. </a:t>
            </a:r>
            <a:r>
              <a:rPr lang="pl-PL" sz="4800" b="1" dirty="0" smtClean="0"/>
              <a:t>Czy </a:t>
            </a:r>
            <a:r>
              <a:rPr lang="pl-PL" sz="4800" b="1" dirty="0"/>
              <a:t>wszystkie przewidziane wydatki, zgłoszone przez wnioskodawcę jako kwalifikowalne, spełniają zasady kwalifikowalności określone w art. 8.3 </a:t>
            </a:r>
            <a:r>
              <a:rPr lang="pl-PL" sz="4800" b="1" dirty="0" smtClean="0"/>
              <a:t>ust</a:t>
            </a:r>
            <a:r>
              <a:rPr lang="pl-PL" sz="4800" b="1" dirty="0"/>
              <a:t>. 1 </a:t>
            </a:r>
            <a:r>
              <a:rPr lang="pl-PL" sz="4800" b="1" i="1" dirty="0"/>
              <a:t>Regulacji</a:t>
            </a:r>
            <a:r>
              <a:rPr lang="pl-PL" sz="4800" b="1" dirty="0"/>
              <a:t> oraz </a:t>
            </a:r>
            <a:r>
              <a:rPr lang="pl-PL" sz="4800" b="1" i="1" dirty="0"/>
              <a:t>Wytycznych dla Beneficjentów</a:t>
            </a:r>
            <a:r>
              <a:rPr lang="pl-PL" sz="4800" b="1" i="1" dirty="0" smtClean="0"/>
              <a:t>?</a:t>
            </a:r>
            <a:r>
              <a:rPr lang="pl-PL" sz="4800" b="1" dirty="0"/>
              <a:t> </a:t>
            </a:r>
            <a:r>
              <a:rPr lang="pl-PL" sz="4800" b="1" dirty="0" smtClean="0"/>
              <a:t>– </a:t>
            </a:r>
            <a:r>
              <a:rPr lang="pl-PL" sz="4800" b="1" dirty="0">
                <a:solidFill>
                  <a:srgbClr val="C00000"/>
                </a:solidFill>
              </a:rPr>
              <a:t>max. </a:t>
            </a:r>
            <a:r>
              <a:rPr lang="pl-PL" sz="4800" b="1" dirty="0" smtClean="0">
                <a:solidFill>
                  <a:srgbClr val="C00000"/>
                </a:solidFill>
              </a:rPr>
              <a:t>3 </a:t>
            </a:r>
            <a:r>
              <a:rPr lang="pl-PL" sz="4800" b="1" dirty="0">
                <a:solidFill>
                  <a:srgbClr val="C00000"/>
                </a:solidFill>
              </a:rPr>
              <a:t>pkt.</a:t>
            </a:r>
          </a:p>
          <a:p>
            <a:pPr marL="0" indent="0" algn="just">
              <a:buNone/>
            </a:pPr>
            <a:endParaRPr lang="pl-PL" sz="4000" b="1" u="sng" dirty="0">
              <a:solidFill>
                <a:srgbClr val="C00000"/>
              </a:solidFill>
            </a:endParaRPr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74312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60386" y="528009"/>
            <a:ext cx="21861705" cy="2215991"/>
          </a:xfrm>
        </p:spPr>
        <p:txBody>
          <a:bodyPr/>
          <a:lstStyle/>
          <a:p>
            <a:pPr algn="ctr"/>
            <a:r>
              <a:rPr lang="pl-PL" sz="7200" dirty="0" smtClean="0">
                <a:solidFill>
                  <a:srgbClr val="0F3C74"/>
                </a:solidFill>
              </a:rPr>
              <a:t>Spójność (</a:t>
            </a:r>
            <a:r>
              <a:rPr lang="pl-PL" sz="7200" dirty="0" err="1" smtClean="0">
                <a:solidFill>
                  <a:srgbClr val="0F3C74"/>
                </a:solidFill>
              </a:rPr>
              <a:t>Coherence</a:t>
            </a:r>
            <a:r>
              <a:rPr lang="pl-PL" sz="7200" dirty="0" smtClean="0">
                <a:solidFill>
                  <a:srgbClr val="0F3C74"/>
                </a:solidFill>
              </a:rPr>
              <a:t>)</a:t>
            </a:r>
            <a:r>
              <a:rPr lang="pl-PL" sz="7200" dirty="0">
                <a:solidFill>
                  <a:srgbClr val="0F3C74"/>
                </a:solidFill>
              </a:rPr>
              <a:t/>
            </a:r>
            <a:br>
              <a:rPr lang="pl-PL" sz="7200" dirty="0">
                <a:solidFill>
                  <a:srgbClr val="0F3C74"/>
                </a:solidFill>
              </a:rPr>
            </a:br>
            <a:endParaRPr lang="pl-PL" sz="7200" dirty="0">
              <a:solidFill>
                <a:srgbClr val="0F3C74"/>
              </a:solidFill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>
          <a:xfrm>
            <a:off x="1260386" y="1877205"/>
            <a:ext cx="22786763" cy="677108"/>
          </a:xfrm>
        </p:spPr>
        <p:txBody>
          <a:bodyPr/>
          <a:lstStyle/>
          <a:p>
            <a:pPr algn="ctr"/>
            <a:r>
              <a:rPr lang="pl-PL" sz="4400" dirty="0"/>
              <a:t>Max. </a:t>
            </a:r>
            <a:r>
              <a:rPr lang="pl-PL" sz="4400" dirty="0" smtClean="0"/>
              <a:t>17 </a:t>
            </a:r>
            <a:r>
              <a:rPr lang="pl-PL" sz="4400" dirty="0"/>
              <a:t>pkt. </a:t>
            </a:r>
            <a:endParaRPr lang="pl-PL" u="sng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882472" y="3074290"/>
            <a:ext cx="22617531" cy="9187986"/>
          </a:xfrm>
        </p:spPr>
        <p:txBody>
          <a:bodyPr>
            <a:normAutofit fontScale="92500" lnSpcReduction="10000"/>
          </a:bodyPr>
          <a:lstStyle/>
          <a:p>
            <a:r>
              <a:rPr lang="pl-PL" sz="3600" b="1" dirty="0" smtClean="0">
                <a:solidFill>
                  <a:srgbClr val="3EAF79"/>
                </a:solidFill>
              </a:rPr>
              <a:t>Pkt 3.1. </a:t>
            </a:r>
            <a:r>
              <a:rPr lang="pl-PL" sz="3600" b="1" dirty="0"/>
              <a:t>Czy cel projektu został określony w sposób jasny oraz zgodnie </a:t>
            </a: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>z </a:t>
            </a:r>
            <a:r>
              <a:rPr lang="pl-PL" sz="3600" b="1" dirty="0"/>
              <a:t>postulatami koncepcji S.M.A.R.T.?</a:t>
            </a:r>
          </a:p>
          <a:p>
            <a:r>
              <a:rPr lang="pl-PL" dirty="0"/>
              <a:t>akronim od ang. </a:t>
            </a:r>
            <a:r>
              <a:rPr lang="pl-PL" i="1" dirty="0" err="1"/>
              <a:t>Specific</a:t>
            </a:r>
            <a:r>
              <a:rPr lang="pl-PL" i="1" dirty="0"/>
              <a:t>, </a:t>
            </a:r>
            <a:r>
              <a:rPr lang="pl-PL" i="1" dirty="0" err="1"/>
              <a:t>Measurable</a:t>
            </a:r>
            <a:r>
              <a:rPr lang="pl-PL" i="1" dirty="0"/>
              <a:t>, </a:t>
            </a:r>
            <a:r>
              <a:rPr lang="pl-PL" i="1" dirty="0" err="1"/>
              <a:t>Achievable</a:t>
            </a:r>
            <a:r>
              <a:rPr lang="pl-PL" i="1" dirty="0"/>
              <a:t>, </a:t>
            </a:r>
            <a:r>
              <a:rPr lang="pl-PL" i="1" dirty="0" err="1"/>
              <a:t>Relevant</a:t>
            </a:r>
            <a:r>
              <a:rPr lang="pl-PL" i="1" dirty="0"/>
              <a:t>, Time-</a:t>
            </a:r>
            <a:r>
              <a:rPr lang="pl-PL" i="1" dirty="0" err="1"/>
              <a:t>bound</a:t>
            </a:r>
            <a:r>
              <a:rPr lang="pl-PL" dirty="0"/>
              <a:t>; koncepcja formułowania celów w dziedzinie planowania, będąca zbiorem pięciu postulatów dotyczących cech, którymi powinien się charakteryzować poprawnie sformułowany cel</a:t>
            </a:r>
            <a:r>
              <a:rPr lang="pl-PL" dirty="0" smtClean="0"/>
              <a:t>.</a:t>
            </a:r>
            <a:r>
              <a:rPr lang="pl-PL" b="1" dirty="0" smtClean="0"/>
              <a:t> </a:t>
            </a:r>
            <a:r>
              <a:rPr lang="pl-PL" sz="4800" b="1" dirty="0" smtClean="0"/>
              <a:t>– </a:t>
            </a:r>
            <a:r>
              <a:rPr lang="pl-PL" sz="3600" b="1" dirty="0" smtClean="0">
                <a:solidFill>
                  <a:srgbClr val="C00000"/>
                </a:solidFill>
              </a:rPr>
              <a:t>max. 3 pkt.</a:t>
            </a:r>
            <a:endParaRPr lang="pl-PL" sz="3600" b="1" u="sng" dirty="0" smtClean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pl-PL" sz="3600" b="1" dirty="0">
                <a:solidFill>
                  <a:srgbClr val="3EAF79"/>
                </a:solidFill>
              </a:rPr>
              <a:t>Pkt </a:t>
            </a:r>
            <a:r>
              <a:rPr lang="pl-PL" sz="3600" b="1" dirty="0" smtClean="0">
                <a:solidFill>
                  <a:srgbClr val="3EAF79"/>
                </a:solidFill>
              </a:rPr>
              <a:t>3.2. </a:t>
            </a:r>
            <a:r>
              <a:rPr lang="pl-PL" sz="3600" b="1" dirty="0"/>
              <a:t>Czy zaplanowane działania w sposób optymalny przyczyniają się </a:t>
            </a:r>
            <a:r>
              <a:rPr lang="pl-PL" sz="3600" b="1" dirty="0" smtClean="0"/>
              <a:t>do </a:t>
            </a:r>
            <a:r>
              <a:rPr lang="pl-PL" sz="3600" b="1" dirty="0"/>
              <a:t>przewidywanych rezultatów dla projektu?</a:t>
            </a:r>
            <a:r>
              <a:rPr lang="pl-PL" sz="3600" b="1" dirty="0" smtClean="0"/>
              <a:t> – </a:t>
            </a:r>
            <a:r>
              <a:rPr lang="pl-PL" sz="3600" b="1" dirty="0">
                <a:solidFill>
                  <a:srgbClr val="C00000"/>
                </a:solidFill>
              </a:rPr>
              <a:t>max. </a:t>
            </a:r>
            <a:r>
              <a:rPr lang="pl-PL" sz="3600" b="1" dirty="0" smtClean="0">
                <a:solidFill>
                  <a:srgbClr val="C00000"/>
                </a:solidFill>
              </a:rPr>
              <a:t>3 </a:t>
            </a:r>
            <a:r>
              <a:rPr lang="pl-PL" sz="3600" b="1" dirty="0">
                <a:solidFill>
                  <a:srgbClr val="C00000"/>
                </a:solidFill>
              </a:rPr>
              <a:t>pkt</a:t>
            </a:r>
            <a:r>
              <a:rPr lang="pl-PL" sz="3600" b="1" dirty="0" smtClean="0">
                <a:solidFill>
                  <a:srgbClr val="C00000"/>
                </a:solidFill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pl-PL" sz="3600" b="1" dirty="0">
                <a:solidFill>
                  <a:srgbClr val="3EAF79"/>
                </a:solidFill>
              </a:rPr>
              <a:t>Pkt </a:t>
            </a:r>
            <a:r>
              <a:rPr lang="pl-PL" sz="3600" b="1" dirty="0" smtClean="0">
                <a:solidFill>
                  <a:srgbClr val="3EAF79"/>
                </a:solidFill>
              </a:rPr>
              <a:t>3.3. </a:t>
            </a:r>
            <a:r>
              <a:rPr lang="pl-PL" sz="3600" b="1" dirty="0"/>
              <a:t>Czy wskaźnik(i) zaproponowane przez Wnioskodawcę są adekwatne </a:t>
            </a:r>
            <a:r>
              <a:rPr lang="pl-PL" sz="3600" b="1" dirty="0" smtClean="0"/>
              <a:t>do </a:t>
            </a:r>
            <a:r>
              <a:rPr lang="pl-PL" sz="3600" b="1" dirty="0"/>
              <a:t>celu/głównych założeń projektu</a:t>
            </a:r>
            <a:r>
              <a:rPr lang="pl-PL" sz="3600" b="1" dirty="0" smtClean="0"/>
              <a:t>? – </a:t>
            </a:r>
            <a:r>
              <a:rPr lang="pl-PL" sz="3600" b="1" dirty="0">
                <a:solidFill>
                  <a:srgbClr val="C00000"/>
                </a:solidFill>
              </a:rPr>
              <a:t>max. </a:t>
            </a:r>
            <a:r>
              <a:rPr lang="pl-PL" sz="3600" b="1" dirty="0" smtClean="0">
                <a:solidFill>
                  <a:srgbClr val="C00000"/>
                </a:solidFill>
              </a:rPr>
              <a:t>3 </a:t>
            </a:r>
            <a:r>
              <a:rPr lang="pl-PL" sz="3600" b="1" dirty="0">
                <a:solidFill>
                  <a:srgbClr val="C00000"/>
                </a:solidFill>
              </a:rPr>
              <a:t>pkt.</a:t>
            </a:r>
          </a:p>
          <a:p>
            <a:pPr>
              <a:spcAft>
                <a:spcPts val="1800"/>
              </a:spcAft>
            </a:pPr>
            <a:r>
              <a:rPr lang="pl-PL" sz="3600" b="1" dirty="0">
                <a:solidFill>
                  <a:srgbClr val="3EAF79"/>
                </a:solidFill>
              </a:rPr>
              <a:t>Pkt </a:t>
            </a:r>
            <a:r>
              <a:rPr lang="pl-PL" sz="3600" b="1" dirty="0" smtClean="0">
                <a:solidFill>
                  <a:srgbClr val="3EAF79"/>
                </a:solidFill>
              </a:rPr>
              <a:t>3.4. </a:t>
            </a:r>
            <a:r>
              <a:rPr lang="pl-PL" sz="3600" b="1" dirty="0"/>
              <a:t>Czy harmonogram realizacji projektu odzwierciedla kolejność działań </a:t>
            </a:r>
            <a:r>
              <a:rPr lang="pl-PL" sz="3600" b="1" dirty="0" smtClean="0"/>
              <a:t>w </a:t>
            </a:r>
            <a:r>
              <a:rPr lang="pl-PL" sz="3600" b="1" dirty="0"/>
              <a:t>projekcie, uwzględnia kluczowe etapy/kamienie milowe projektu</a:t>
            </a:r>
            <a:r>
              <a:rPr lang="pl-PL" sz="3600" b="1" dirty="0" smtClean="0"/>
              <a:t>? – </a:t>
            </a:r>
            <a:r>
              <a:rPr lang="pl-PL" sz="3600" b="1" dirty="0">
                <a:solidFill>
                  <a:srgbClr val="C00000"/>
                </a:solidFill>
              </a:rPr>
              <a:t>max. </a:t>
            </a:r>
            <a:r>
              <a:rPr lang="pl-PL" sz="3600" b="1" dirty="0" smtClean="0">
                <a:solidFill>
                  <a:srgbClr val="C00000"/>
                </a:solidFill>
              </a:rPr>
              <a:t>3 </a:t>
            </a:r>
            <a:r>
              <a:rPr lang="pl-PL" sz="3600" b="1" dirty="0">
                <a:solidFill>
                  <a:srgbClr val="C00000"/>
                </a:solidFill>
              </a:rPr>
              <a:t>pkt</a:t>
            </a:r>
            <a:r>
              <a:rPr lang="pl-PL" sz="3600" b="1" dirty="0" smtClean="0">
                <a:solidFill>
                  <a:srgbClr val="C00000"/>
                </a:solidFill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pl-PL" sz="3600" b="1" dirty="0">
                <a:solidFill>
                  <a:srgbClr val="3EAF79"/>
                </a:solidFill>
              </a:rPr>
              <a:t>Pkt </a:t>
            </a:r>
            <a:r>
              <a:rPr lang="pl-PL" sz="3600" b="1" dirty="0" smtClean="0">
                <a:solidFill>
                  <a:srgbClr val="3EAF79"/>
                </a:solidFill>
              </a:rPr>
              <a:t>3.5. </a:t>
            </a:r>
            <a:r>
              <a:rPr lang="pl-PL" sz="3500" b="1" dirty="0"/>
              <a:t>Czy wydatki w projekcie są spójne </a:t>
            </a:r>
            <a:r>
              <a:rPr lang="pl-PL" sz="3500" b="1" dirty="0" smtClean="0"/>
              <a:t>z </a:t>
            </a:r>
            <a:r>
              <a:rPr lang="pl-PL" sz="3500" b="1" dirty="0"/>
              <a:t>zaplanowanymi działaniami, harmonogramem i oczekiwanymi rezultatami</a:t>
            </a:r>
            <a:r>
              <a:rPr lang="pl-PL" sz="3500" b="1" dirty="0" smtClean="0"/>
              <a:t>?</a:t>
            </a:r>
            <a:r>
              <a:rPr lang="pl-PL" sz="3200" b="1" dirty="0"/>
              <a:t> </a:t>
            </a:r>
            <a:r>
              <a:rPr lang="pl-PL" sz="3600" b="1" dirty="0" smtClean="0"/>
              <a:t>– </a:t>
            </a:r>
            <a:r>
              <a:rPr lang="pl-PL" sz="3600" b="1" dirty="0">
                <a:solidFill>
                  <a:srgbClr val="C00000"/>
                </a:solidFill>
              </a:rPr>
              <a:t>max. 3 pkt</a:t>
            </a:r>
            <a:r>
              <a:rPr lang="pl-PL" sz="3600" b="1" dirty="0" smtClean="0">
                <a:solidFill>
                  <a:srgbClr val="C00000"/>
                </a:solidFill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pl-PL" sz="3600" b="1" dirty="0">
                <a:solidFill>
                  <a:srgbClr val="3EAF79"/>
                </a:solidFill>
              </a:rPr>
              <a:t>Pkt </a:t>
            </a:r>
            <a:r>
              <a:rPr lang="pl-PL" sz="3600" b="1" dirty="0" smtClean="0">
                <a:solidFill>
                  <a:srgbClr val="3EAF79"/>
                </a:solidFill>
              </a:rPr>
              <a:t>3.6. </a:t>
            </a:r>
            <a:r>
              <a:rPr lang="pl-PL" sz="3500" b="1" dirty="0"/>
              <a:t>Czy zaplanowane narzędzia i działania informacyjno-promocyjne zostały dostosowane w sposób właściwy do założeń </a:t>
            </a:r>
            <a:r>
              <a:rPr lang="pl-PL" sz="3500" b="1" dirty="0" smtClean="0"/>
              <a:t>i </a:t>
            </a:r>
            <a:r>
              <a:rPr lang="pl-PL" sz="3500" b="1" dirty="0"/>
              <a:t>skali projektu</a:t>
            </a:r>
            <a:r>
              <a:rPr lang="pl-PL" sz="3500" b="1" dirty="0" smtClean="0"/>
              <a:t>? </a:t>
            </a:r>
            <a:r>
              <a:rPr lang="pl-PL" sz="3600" b="1" dirty="0" smtClean="0"/>
              <a:t>– </a:t>
            </a:r>
            <a:r>
              <a:rPr lang="pl-PL" sz="3600" b="1" dirty="0">
                <a:solidFill>
                  <a:srgbClr val="C00000"/>
                </a:solidFill>
              </a:rPr>
              <a:t>max. </a:t>
            </a:r>
            <a:r>
              <a:rPr lang="pl-PL" sz="3600" b="1" dirty="0" smtClean="0">
                <a:solidFill>
                  <a:srgbClr val="C00000"/>
                </a:solidFill>
              </a:rPr>
              <a:t>2 </a:t>
            </a:r>
            <a:r>
              <a:rPr lang="pl-PL" sz="3600" b="1" dirty="0">
                <a:solidFill>
                  <a:srgbClr val="C00000"/>
                </a:solidFill>
              </a:rPr>
              <a:t>pkt.</a:t>
            </a:r>
          </a:p>
          <a:p>
            <a:pPr>
              <a:spcAft>
                <a:spcPts val="1800"/>
              </a:spcAft>
            </a:pPr>
            <a:endParaRPr lang="pl-PL" sz="3600" b="1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endParaRPr lang="pl-PL" sz="36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pl-PL" sz="4000" b="1" u="sng" dirty="0">
              <a:solidFill>
                <a:srgbClr val="C00000"/>
              </a:solidFill>
            </a:endParaRPr>
          </a:p>
          <a:p>
            <a:pPr algn="just"/>
            <a:endParaRPr lang="pl-PL" sz="4000" u="sng" dirty="0" smtClean="0"/>
          </a:p>
          <a:p>
            <a:pPr algn="just"/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196799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E1E1C"/>
      </a:dk2>
      <a:lt2>
        <a:srgbClr val="0573BA"/>
      </a:lt2>
      <a:accent1>
        <a:srgbClr val="0573BA"/>
      </a:accent1>
      <a:accent2>
        <a:srgbClr val="E94E2E"/>
      </a:accent2>
      <a:accent3>
        <a:srgbClr val="02AB84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PPT-mal_EØSMidlene</Template>
  <TotalTime>1553</TotalTime>
  <Words>711</Words>
  <Application>Microsoft Office PowerPoint</Application>
  <PresentationFormat>Niestandardowy</PresentationFormat>
  <Paragraphs>131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Office-tema</vt:lpstr>
      <vt:lpstr>Ocena merytoryczna  wniosków aplikacyjnych  o dofinansowanie w ramach  Funduszy Norweskich 2014-2021</vt:lpstr>
      <vt:lpstr>Punktacja</vt:lpstr>
      <vt:lpstr>Kryteria dopuszczające</vt:lpstr>
      <vt:lpstr>Adekwatność projektu (Relevance) </vt:lpstr>
      <vt:lpstr>Adekwatność projektu (Relevance)</vt:lpstr>
      <vt:lpstr>Adekwatność projektu (Relevance)</vt:lpstr>
      <vt:lpstr>Adekwatność projektu (Relevance)</vt:lpstr>
      <vt:lpstr>Budżet (Budget) </vt:lpstr>
      <vt:lpstr>Spójność (Coherence) </vt:lpstr>
      <vt:lpstr>Doświadczenie wnioskodawcy  i partnerów – o ile dotyczy (Experience)  </vt:lpstr>
      <vt:lpstr>Wykonalność (Feasibillty)  </vt:lpstr>
      <vt:lpstr>Trwałość projektu (Sustainability)  </vt:lpstr>
      <vt:lpstr>Kryteria dodatkowe</vt:lpstr>
      <vt:lpstr>Kryteria dodatkowe</vt:lpstr>
      <vt:lpstr>Kryteria dodatkowe</vt:lpstr>
    </vt:vector>
  </TitlesOfParts>
  <Company>EFTA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WEGGERSEN Lillann</dc:creator>
  <cp:lastModifiedBy>Małgorzata Karska</cp:lastModifiedBy>
  <cp:revision>97</cp:revision>
  <cp:lastPrinted>2019-11-13T13:24:10Z</cp:lastPrinted>
  <dcterms:created xsi:type="dcterms:W3CDTF">2017-06-12T12:11:38Z</dcterms:created>
  <dcterms:modified xsi:type="dcterms:W3CDTF">2020-07-21T08:59:27Z</dcterms:modified>
</cp:coreProperties>
</file>