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77" r:id="rId15"/>
    <p:sldId id="269" r:id="rId16"/>
    <p:sldId id="270" r:id="rId17"/>
    <p:sldId id="271" r:id="rId18"/>
    <p:sldId id="273" r:id="rId19"/>
    <p:sldId id="278" r:id="rId20"/>
    <p:sldId id="272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wia Rosiak" initials="SR" lastIdx="1" clrIdx="0">
    <p:extLst>
      <p:ext uri="{19B8F6BF-5375-455C-9EA6-DF929625EA0E}">
        <p15:presenceInfo xmlns:p15="http://schemas.microsoft.com/office/powerpoint/2012/main" userId="S-1-5-21-3331870474-2944262285-440951838-5290" providerId="AD"/>
      </p:ext>
    </p:extLst>
  </p:cmAuthor>
  <p:cmAuthor id="2" name="Joanna Krygielska" initials="JK" lastIdx="0" clrIdx="1">
    <p:extLst>
      <p:ext uri="{19B8F6BF-5375-455C-9EA6-DF929625EA0E}">
        <p15:presenceInfo xmlns:p15="http://schemas.microsoft.com/office/powerpoint/2012/main" userId="S-1-5-21-3331870474-2944262285-440951838-13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23" autoAdjust="0"/>
  </p:normalViewPr>
  <p:slideViewPr>
    <p:cSldViewPr snapToGrid="0">
      <p:cViewPr varScale="1">
        <p:scale>
          <a:sx n="65" d="100"/>
          <a:sy n="65" d="100"/>
        </p:scale>
        <p:origin x="700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1487354567049814"/>
          <c:y val="7.8513770342746009E-2"/>
          <c:w val="0.73841599999999996"/>
          <c:h val="0.746363002437198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27 622 859,00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7DD-4131-96DF-971E6FE576D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26 794 983,28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D13-4BBA-BAAC-2668F1560E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&quot; &quot;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27622859</c:v>
                </c:pt>
                <c:pt idx="1">
                  <c:v>27197166.989999998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AB-427A-BA3C-7F72969462D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0000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23 377225,57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7DD-4131-96DF-971E6FE576D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22 676 594,34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D13-4BBA-BAAC-2668F1560E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u="none" strike="noStrike">
                    <a:solidFill>
                      <a:srgbClr val="FFFFFF"/>
                    </a:solidFill>
                    <a:latin typeface="Calibri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23377225.57</c:v>
                </c:pt>
                <c:pt idx="1">
                  <c:v>23016962.300000001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AB-427A-BA3C-7F72969462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overlap val="-3"/>
        <c:axId val="146853272"/>
        <c:axId val="146855624"/>
      </c:barChart>
      <c:catAx>
        <c:axId val="146853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D9D9D9"/>
            </a:solidFill>
            <a:prstDash val="solid"/>
            <a:round/>
          </a:ln>
        </c:spPr>
        <c:txPr>
          <a:bodyPr rot="0"/>
          <a:lstStyle/>
          <a:p>
            <a:pPr>
              <a:defRPr sz="1600" b="0" i="0" u="none" strike="noStrike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146855624"/>
        <c:crosses val="autoZero"/>
        <c:auto val="1"/>
        <c:lblAlgn val="ctr"/>
        <c:lblOffset val="100"/>
        <c:noMultiLvlLbl val="1"/>
      </c:catAx>
      <c:valAx>
        <c:axId val="146855624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#,##0\ &quot;zł&quot;" sourceLinked="0"/>
        <c:majorTickMark val="none"/>
        <c:minorTickMark val="none"/>
        <c:tickLblPos val="nextTo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595959"/>
                </a:solidFill>
                <a:latin typeface="Calibri"/>
              </a:defRPr>
            </a:pPr>
            <a:endParaRPr lang="pl-PL"/>
          </a:p>
        </c:txPr>
        <c:crossAx val="146853272"/>
        <c:crosses val="autoZero"/>
        <c:crossBetween val="between"/>
        <c:majorUnit val="10000000"/>
        <c:minorUnit val="625000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86979499999999998"/>
          <c:y val="0.43631999999999999"/>
          <c:w val="0.11657227066815663"/>
          <c:h val="0.18314367849488464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900" b="0" i="0" u="none" strike="noStrike">
              <a:solidFill>
                <a:srgbClr val="595959"/>
              </a:solidFill>
              <a:latin typeface="Calibri"/>
            </a:defRPr>
          </a:pPr>
          <a:endParaRPr lang="pl-PL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2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ymbol zastępczy tekstu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ymbol zastępczy tekstu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ymbol zastępczy obrazu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ogin.gov.p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gin.gov.p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ole tekstowe 107"/>
          <p:cNvSpPr txBox="1"/>
          <p:nvPr/>
        </p:nvSpPr>
        <p:spPr>
          <a:xfrm>
            <a:off x="941293" y="2146227"/>
            <a:ext cx="10295275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r>
              <a:rPr lang="pl-PL" dirty="0"/>
              <a:t>Zintegrowany system usług dla </a:t>
            </a:r>
            <a:r>
              <a:rPr lang="pl-PL" dirty="0" smtClean="0"/>
              <a:t>nauki</a:t>
            </a:r>
          </a:p>
          <a:p>
            <a:r>
              <a:rPr lang="pl-PL" dirty="0" smtClean="0"/>
              <a:t>                   etap </a:t>
            </a:r>
            <a:r>
              <a:rPr lang="pl-PL" dirty="0"/>
              <a:t>II (ZSUN II)</a:t>
            </a:r>
          </a:p>
        </p:txBody>
      </p:sp>
      <p:sp>
        <p:nvSpPr>
          <p:cNvPr id="9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Obraz 8" descr="logo_FE_Polska_Cyfrowa_rgb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606" y="5680686"/>
            <a:ext cx="1088390" cy="57150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Obraz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22" y="5680686"/>
            <a:ext cx="1371600" cy="571500"/>
          </a:xfrm>
          <a:prstGeom prst="rect">
            <a:avLst/>
          </a:prstGeom>
          <a:noFill/>
        </p:spPr>
      </p:pic>
      <p:pic>
        <p:nvPicPr>
          <p:cNvPr id="11" name="Obraz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090" y="5680686"/>
            <a:ext cx="1657350" cy="571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0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509677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t>PRODUKTY PROJEKTU </a:t>
            </a:r>
            <a:r>
              <a:rPr sz="2400"/>
              <a:t>– integracja (c.d.)</a:t>
            </a:r>
          </a:p>
        </p:txBody>
      </p:sp>
      <p:graphicFrame>
        <p:nvGraphicFramePr>
          <p:cNvPr id="141" name="Tabela 10"/>
          <p:cNvGraphicFramePr/>
          <p:nvPr>
            <p:extLst>
              <p:ext uri="{D42A27DB-BD31-4B8C-83A1-F6EECF244321}">
                <p14:modId xmlns:p14="http://schemas.microsoft.com/office/powerpoint/2010/main" val="4161525836"/>
              </p:ext>
            </p:extLst>
          </p:nvPr>
        </p:nvGraphicFramePr>
        <p:xfrm>
          <a:off x="695401" y="2191444"/>
          <a:ext cx="10886996" cy="4236618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076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2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940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96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5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produktu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zintegrowanych systemów/ modułów/funkcjonalności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Uwagi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U.2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maszynowe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zasobów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szkolnictwa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wyższego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06.2018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06.2018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10.2019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POL-on -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(PBN)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Ogólnopolskie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Repozytorium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Pisemnych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Prac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Dyplomowych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(ORPPD)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Inventorum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Wspomagania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Wyboru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Recenzentów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(SWWR)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(POL-on 2.0)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i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U.3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Dostęp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do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danych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obywatela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07.2019 – Wersja podstawowa 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07.2019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POL-on -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(PBN)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Inventorum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Obsługa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Strumieni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Finansowania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(ZSUN/OSF)
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Wspomagania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Wyboru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Recenzentów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(SWWR)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(POL-on 2.0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System ZSUN Helpdesk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</a:rPr>
                        <a:t>T.2 Moduł centralnego logowania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Systemy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dziedzinowe</a:t>
                      </a:r>
                      <a:r>
                        <a:rPr i="0" dirty="0"/>
                        <a:t>, w </a:t>
                      </a:r>
                      <a:r>
                        <a:rPr i="0" dirty="0" err="1"/>
                        <a:t>których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są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przetwarzane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dane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pozwalające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identyfikacje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osoby</a:t>
                      </a:r>
                      <a:r>
                        <a:rPr i="0" dirty="0"/>
                        <a:t>.</a:t>
                      </a:r>
                      <a:br>
                        <a:rPr i="0" dirty="0"/>
                      </a:br>
                      <a:r>
                        <a:rPr i="0" dirty="0" err="1"/>
                        <a:t>Dodatkowo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integracja</a:t>
                      </a:r>
                      <a:r>
                        <a:rPr i="0" dirty="0"/>
                        <a:t> </a:t>
                      </a:r>
                      <a:r>
                        <a:rPr i="0" dirty="0" smtClean="0"/>
                        <a:t>z</a:t>
                      </a:r>
                      <a:r>
                        <a:rPr lang="pl-PL" i="0" baseline="0" dirty="0" smtClean="0"/>
                        <a:t> Węzłem Krajowym </a:t>
                      </a:r>
                      <a:r>
                        <a:rPr i="0" dirty="0" smtClean="0"/>
                        <a:t>(KWIE</a:t>
                      </a:r>
                      <a:r>
                        <a:rPr i="0" dirty="0"/>
                        <a:t>, </a:t>
                      </a:r>
                      <a:r>
                        <a:rPr i="0" u="sng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hlinkClick r:id="rId3"/>
                        </a:rPr>
                        <a:t>login.gov.pl</a:t>
                      </a:r>
                      <a:r>
                        <a:rPr i="0" dirty="0"/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509677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t>PRODUKTY PROJEKTU </a:t>
            </a:r>
            <a:r>
              <a:rPr sz="2400"/>
              <a:t>– integracja (c.d.)</a:t>
            </a:r>
          </a:p>
        </p:txBody>
      </p:sp>
      <p:graphicFrame>
        <p:nvGraphicFramePr>
          <p:cNvPr id="145" name="Tabela 10"/>
          <p:cNvGraphicFramePr/>
          <p:nvPr>
            <p:extLst>
              <p:ext uri="{D42A27DB-BD31-4B8C-83A1-F6EECF244321}">
                <p14:modId xmlns:p14="http://schemas.microsoft.com/office/powerpoint/2010/main" val="548551900"/>
              </p:ext>
            </p:extLst>
          </p:nvPr>
        </p:nvGraphicFramePr>
        <p:xfrm>
          <a:off x="695401" y="2347558"/>
          <a:ext cx="10886996" cy="2442743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076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2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940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596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5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produktu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zintegrowanych systemów/ modułów/funkcjonalności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Uwagi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U.4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metadanych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06.2019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06.2019 – Wersja podstawowa 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Wszystkie systemy dziedzinowe - jak dla ISP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Dodatkowo integracja z CRIP</a:t>
                      </a:r>
                      <a:endParaRPr i="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U.5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Zdalna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sprawozdawczość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oraz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automatyczne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zasilanie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rejestrów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szkolnictwa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wyższego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09.2018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09.2018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POL-on -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(PBN)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Ogólnopolskie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Repozytorium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Pisemnych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Prac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Dyplomowych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(ORPPD)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(POL-on 2.0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T.2 Moduł centralnego logowania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Systemy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dziedzinowe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zasilane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przez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podmioty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wyższego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640961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rPr dirty="0"/>
              <a:t>PRODUKTY PROJEKTU </a:t>
            </a:r>
            <a:r>
              <a:rPr sz="2400" dirty="0"/>
              <a:t>– </a:t>
            </a:r>
            <a:r>
              <a:rPr sz="2400" dirty="0" err="1"/>
              <a:t>interoperacyjność</a:t>
            </a:r>
            <a:r>
              <a:rPr sz="2400" dirty="0"/>
              <a:t>*</a:t>
            </a:r>
          </a:p>
        </p:txBody>
      </p:sp>
      <p:grpSp>
        <p:nvGrpSpPr>
          <p:cNvPr id="156" name="Prostokąt 42"/>
          <p:cNvGrpSpPr/>
          <p:nvPr/>
        </p:nvGrpSpPr>
        <p:grpSpPr>
          <a:xfrm>
            <a:off x="6606108" y="3476769"/>
            <a:ext cx="1494001" cy="792091"/>
            <a:chOff x="0" y="48411"/>
            <a:chExt cx="1494000" cy="792089"/>
          </a:xfrm>
        </p:grpSpPr>
        <p:sp>
          <p:nvSpPr>
            <p:cNvPr id="154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5" name="&lt;&lt;Nazwa systemu, modułu systemu lub funkcjonalności systemu interoperacyjnych względem produktu&gt;&gt;"/>
            <p:cNvSpPr txBox="1"/>
            <p:nvPr/>
          </p:nvSpPr>
          <p:spPr>
            <a:xfrm>
              <a:off x="78195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ORPPD, SEDN, </a:t>
              </a:r>
            </a:p>
            <a:p>
              <a:r>
                <a:rPr lang="pl-PL" dirty="0" smtClean="0"/>
                <a:t>ZSUN/OSF</a:t>
              </a:r>
              <a:endParaRPr dirty="0"/>
            </a:p>
          </p:txBody>
        </p:sp>
      </p:grpSp>
      <p:grpSp>
        <p:nvGrpSpPr>
          <p:cNvPr id="162" name="Prostokąt 44"/>
          <p:cNvGrpSpPr/>
          <p:nvPr/>
        </p:nvGrpSpPr>
        <p:grpSpPr>
          <a:xfrm>
            <a:off x="4654541" y="3022970"/>
            <a:ext cx="1494002" cy="792090"/>
            <a:chOff x="0" y="0"/>
            <a:chExt cx="1494000" cy="792088"/>
          </a:xfrm>
        </p:grpSpPr>
        <p:sp>
          <p:nvSpPr>
            <p:cNvPr id="160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&lt;&lt;Należy wpisać nazwę produktu, w przypadku niejednoznaczności nazwy krótki opis&gt;&gt;"/>
            <p:cNvSpPr txBox="1"/>
            <p:nvPr/>
          </p:nvSpPr>
          <p:spPr>
            <a:xfrm>
              <a:off x="52070" y="280629"/>
              <a:ext cx="1389861" cy="2308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 smtClean="0"/>
                <a:t>U.1 Baza wiedzy</a:t>
              </a:r>
              <a:endParaRPr lang="pl-PL" dirty="0"/>
            </a:p>
          </p:txBody>
        </p:sp>
      </p:grpSp>
      <p:grpSp>
        <p:nvGrpSpPr>
          <p:cNvPr id="3" name="Grupa 2"/>
          <p:cNvGrpSpPr/>
          <p:nvPr/>
        </p:nvGrpSpPr>
        <p:grpSpPr>
          <a:xfrm>
            <a:off x="4233878" y="2727004"/>
            <a:ext cx="421962" cy="507833"/>
            <a:chOff x="4233878" y="2994628"/>
            <a:chExt cx="421962" cy="507833"/>
          </a:xfrm>
        </p:grpSpPr>
        <p:sp>
          <p:nvSpPr>
            <p:cNvPr id="169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70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71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178" name="Łącznik prosty 59"/>
          <p:cNvSpPr/>
          <p:nvPr/>
        </p:nvSpPr>
        <p:spPr>
          <a:xfrm flipV="1">
            <a:off x="6312024" y="3528000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9" name="Łącznik prosty ze strzałką 60"/>
          <p:cNvSpPr/>
          <p:nvPr/>
        </p:nvSpPr>
        <p:spPr>
          <a:xfrm flipH="1">
            <a:off x="6149840" y="3528000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0" name="Łącznik prosty 82"/>
          <p:cNvSpPr/>
          <p:nvPr/>
        </p:nvSpPr>
        <p:spPr>
          <a:xfrm flipH="1">
            <a:off x="6312024" y="4077072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1" name="pole tekstowe 83"/>
          <p:cNvSpPr txBox="1"/>
          <p:nvPr/>
        </p:nvSpPr>
        <p:spPr>
          <a:xfrm>
            <a:off x="8756774" y="2486799"/>
            <a:ext cx="1685998" cy="143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Oznaczenia powiązanych 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systemów: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planowany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modyfikowany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istniejący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dot. systemów własnych oraz innych jednostek</a:t>
            </a:r>
          </a:p>
        </p:txBody>
      </p:sp>
      <p:sp>
        <p:nvSpPr>
          <p:cNvPr id="212" name="Prostokąt 84"/>
          <p:cNvSpPr/>
          <p:nvPr/>
        </p:nvSpPr>
        <p:spPr>
          <a:xfrm>
            <a:off x="8832304" y="2924943"/>
            <a:ext cx="144017" cy="144001"/>
          </a:xfrm>
          <a:prstGeom prst="rect">
            <a:avLst/>
          </a:prstGeom>
          <a:solidFill>
            <a:srgbClr val="00B050"/>
          </a:solidFill>
          <a:ln w="12700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Prostokąt 85"/>
          <p:cNvSpPr/>
          <p:nvPr/>
        </p:nvSpPr>
        <p:spPr>
          <a:xfrm>
            <a:off x="8832304" y="3114000"/>
            <a:ext cx="144017" cy="144001"/>
          </a:xfrm>
          <a:prstGeom prst="rect">
            <a:avLst/>
          </a:prstGeom>
          <a:solidFill>
            <a:srgbClr val="0071E2"/>
          </a:solidFill>
          <a:ln w="12700">
            <a:solidFill>
              <a:srgbClr val="0071E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Prostokąt 86"/>
          <p:cNvSpPr/>
          <p:nvPr/>
        </p:nvSpPr>
        <p:spPr>
          <a:xfrm>
            <a:off x="8832304" y="3301200"/>
            <a:ext cx="144017" cy="144001"/>
          </a:xfrm>
          <a:prstGeom prst="rect">
            <a:avLst/>
          </a:prstGeom>
          <a:solidFill>
            <a:srgbClr val="FF33CC"/>
          </a:solidFill>
          <a:ln w="12700">
            <a:solidFill>
              <a:srgbClr val="FF33CC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9" name="Prostokąt 42"/>
          <p:cNvGrpSpPr/>
          <p:nvPr/>
        </p:nvGrpSpPr>
        <p:grpSpPr>
          <a:xfrm>
            <a:off x="2728439" y="2429794"/>
            <a:ext cx="1494001" cy="792091"/>
            <a:chOff x="0" y="48411"/>
            <a:chExt cx="1494000" cy="792089"/>
          </a:xfrm>
        </p:grpSpPr>
        <p:sp>
          <p:nvSpPr>
            <p:cNvPr id="70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err="1"/>
                <a:t>Inventorum</a:t>
              </a:r>
              <a:r>
                <a:rPr lang="pl-PL" dirty="0"/>
                <a:t>, </a:t>
              </a:r>
            </a:p>
            <a:p>
              <a:r>
                <a:rPr lang="pl-PL" dirty="0"/>
                <a:t>Nauka Polska</a:t>
              </a:r>
            </a:p>
          </p:txBody>
        </p:sp>
      </p:grpSp>
      <p:sp>
        <p:nvSpPr>
          <p:cNvPr id="73" name="Rectangle"/>
          <p:cNvSpPr/>
          <p:nvPr/>
        </p:nvSpPr>
        <p:spPr>
          <a:xfrm>
            <a:off x="6592145" y="2441821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&lt;&lt;Nazwa systemu, modułu systemu lub funkcjonalności systemu interoperacyjnych względem produktu&gt;&gt;"/>
          <p:cNvSpPr txBox="1"/>
          <p:nvPr/>
        </p:nvSpPr>
        <p:spPr>
          <a:xfrm>
            <a:off x="6612721" y="2661802"/>
            <a:ext cx="138986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</a:t>
            </a:r>
            <a:br>
              <a:rPr lang="pl-PL" dirty="0" smtClean="0"/>
            </a:br>
            <a:r>
              <a:rPr lang="pl-PL" dirty="0" err="1" smtClean="0"/>
              <a:t>POL-on</a:t>
            </a:r>
            <a:r>
              <a:rPr lang="pl-PL" dirty="0" smtClean="0"/>
              <a:t> 2.0, PBN</a:t>
            </a:r>
            <a:endParaRPr dirty="0"/>
          </a:p>
        </p:txBody>
      </p:sp>
      <p:grpSp>
        <p:nvGrpSpPr>
          <p:cNvPr id="77" name="Prostokąt 42"/>
          <p:cNvGrpSpPr/>
          <p:nvPr/>
        </p:nvGrpSpPr>
        <p:grpSpPr>
          <a:xfrm>
            <a:off x="2726745" y="3444468"/>
            <a:ext cx="1494001" cy="792091"/>
            <a:chOff x="0" y="48411"/>
            <a:chExt cx="1494000" cy="792089"/>
          </a:xfrm>
        </p:grpSpPr>
        <p:sp>
          <p:nvSpPr>
            <p:cNvPr id="78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&lt;&lt;Nazwa systemu, modułu systemu lub funkcjonalności systemu interoperacyjnych względem produktu&gt;&gt;"/>
            <p:cNvSpPr txBox="1"/>
            <p:nvPr/>
          </p:nvSpPr>
          <p:spPr>
            <a:xfrm>
              <a:off x="52069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SWWR, ELA</a:t>
              </a:r>
              <a:endParaRPr dirty="0"/>
            </a:p>
          </p:txBody>
        </p:sp>
      </p:grpSp>
      <p:grpSp>
        <p:nvGrpSpPr>
          <p:cNvPr id="4" name="Grupa 3"/>
          <p:cNvGrpSpPr/>
          <p:nvPr/>
        </p:nvGrpSpPr>
        <p:grpSpPr>
          <a:xfrm>
            <a:off x="4229751" y="3583873"/>
            <a:ext cx="478024" cy="519486"/>
            <a:chOff x="4207449" y="3684232"/>
            <a:chExt cx="478024" cy="519486"/>
          </a:xfrm>
        </p:grpSpPr>
        <p:sp>
          <p:nvSpPr>
            <p:cNvPr id="43" name="Łącznik prosty ze strzałką 52"/>
            <p:cNvSpPr/>
            <p:nvPr/>
          </p:nvSpPr>
          <p:spPr>
            <a:xfrm>
              <a:off x="4410176" y="3684232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44" name="Łącznik prosty 51"/>
            <p:cNvSpPr/>
            <p:nvPr/>
          </p:nvSpPr>
          <p:spPr>
            <a:xfrm>
              <a:off x="4414283" y="369477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45" name="Łącznik prosty 82"/>
            <p:cNvSpPr/>
            <p:nvPr/>
          </p:nvSpPr>
          <p:spPr>
            <a:xfrm flipH="1">
              <a:off x="4207449" y="4203717"/>
              <a:ext cx="216025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54" name="Grupa 53"/>
          <p:cNvGrpSpPr/>
          <p:nvPr/>
        </p:nvGrpSpPr>
        <p:grpSpPr>
          <a:xfrm flipH="1">
            <a:off x="6155345" y="2713723"/>
            <a:ext cx="421962" cy="507833"/>
            <a:chOff x="4233878" y="2994628"/>
            <a:chExt cx="421962" cy="507833"/>
          </a:xfrm>
        </p:grpSpPr>
        <p:sp>
          <p:nvSpPr>
            <p:cNvPr id="55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56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57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63" name="Prostokąt 42"/>
          <p:cNvGrpSpPr/>
          <p:nvPr/>
        </p:nvGrpSpPr>
        <p:grpSpPr>
          <a:xfrm>
            <a:off x="6658177" y="5652840"/>
            <a:ext cx="1494001" cy="792091"/>
            <a:chOff x="0" y="48411"/>
            <a:chExt cx="1494000" cy="792089"/>
          </a:xfrm>
        </p:grpSpPr>
        <p:sp>
          <p:nvSpPr>
            <p:cNvPr id="164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5" name="&lt;&lt;Nazwa systemu, modułu systemu lub funkcjonalności systemu interoperacyjnych względem produktu&gt;&gt;"/>
            <p:cNvSpPr txBox="1"/>
            <p:nvPr/>
          </p:nvSpPr>
          <p:spPr>
            <a:xfrm>
              <a:off x="78195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/>
                <a:t>PBN </a:t>
              </a:r>
              <a:r>
                <a:rPr lang="pl-PL" dirty="0" smtClean="0"/>
                <a:t>,</a:t>
              </a:r>
            </a:p>
            <a:p>
              <a:r>
                <a:rPr lang="pl-PL" dirty="0" smtClean="0"/>
                <a:t>ORPPD</a:t>
              </a:r>
            </a:p>
          </p:txBody>
        </p:sp>
      </p:grpSp>
      <p:grpSp>
        <p:nvGrpSpPr>
          <p:cNvPr id="166" name="Prostokąt 44"/>
          <p:cNvGrpSpPr/>
          <p:nvPr/>
        </p:nvGrpSpPr>
        <p:grpSpPr>
          <a:xfrm>
            <a:off x="4706610" y="5199041"/>
            <a:ext cx="1494002" cy="792090"/>
            <a:chOff x="0" y="0"/>
            <a:chExt cx="1494000" cy="792088"/>
          </a:xfrm>
        </p:grpSpPr>
        <p:sp>
          <p:nvSpPr>
            <p:cNvPr id="167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8" name="&lt;&lt;Należy wpisać nazwę produktu, w przypadku niejednoznaczności nazwy krótki opis&gt;&gt;"/>
            <p:cNvSpPr txBox="1"/>
            <p:nvPr/>
          </p:nvSpPr>
          <p:spPr>
            <a:xfrm>
              <a:off x="52070" y="72881"/>
              <a:ext cx="1389861" cy="646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/>
                <a:t>U.2 Udostępnianie maszynowe zasobów szkolnictwa wyższego i nauki</a:t>
              </a:r>
            </a:p>
          </p:txBody>
        </p:sp>
      </p:grpSp>
      <p:grpSp>
        <p:nvGrpSpPr>
          <p:cNvPr id="175" name="Grupa 174"/>
          <p:cNvGrpSpPr/>
          <p:nvPr/>
        </p:nvGrpSpPr>
        <p:grpSpPr>
          <a:xfrm>
            <a:off x="4285947" y="4903075"/>
            <a:ext cx="421962" cy="507833"/>
            <a:chOff x="4233878" y="2994628"/>
            <a:chExt cx="421962" cy="507833"/>
          </a:xfrm>
        </p:grpSpPr>
        <p:sp>
          <p:nvSpPr>
            <p:cNvPr id="176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77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80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181" name="Łącznik prosty 59"/>
          <p:cNvSpPr/>
          <p:nvPr/>
        </p:nvSpPr>
        <p:spPr>
          <a:xfrm flipV="1">
            <a:off x="6364093" y="5704071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2" name="Łącznik prosty ze strzałką 60"/>
          <p:cNvSpPr/>
          <p:nvPr/>
        </p:nvSpPr>
        <p:spPr>
          <a:xfrm flipH="1">
            <a:off x="6201909" y="5704071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3" name="Łącznik prosty 82"/>
          <p:cNvSpPr/>
          <p:nvPr/>
        </p:nvSpPr>
        <p:spPr>
          <a:xfrm flipH="1">
            <a:off x="6364093" y="6253143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84" name="Prostokąt 42"/>
          <p:cNvGrpSpPr/>
          <p:nvPr/>
        </p:nvGrpSpPr>
        <p:grpSpPr>
          <a:xfrm>
            <a:off x="2780508" y="4605865"/>
            <a:ext cx="1494001" cy="792091"/>
            <a:chOff x="0" y="48411"/>
            <a:chExt cx="1494000" cy="792089"/>
          </a:xfrm>
        </p:grpSpPr>
        <p:sp>
          <p:nvSpPr>
            <p:cNvPr id="185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6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err="1"/>
                <a:t>Inventorum</a:t>
              </a:r>
              <a:r>
                <a:rPr lang="pl-PL" dirty="0"/>
                <a:t>, </a:t>
              </a:r>
            </a:p>
            <a:p>
              <a:r>
                <a:rPr lang="pl-PL" dirty="0"/>
                <a:t>Nauka Polska</a:t>
              </a:r>
            </a:p>
          </p:txBody>
        </p:sp>
      </p:grpSp>
      <p:sp>
        <p:nvSpPr>
          <p:cNvPr id="187" name="Rectangle"/>
          <p:cNvSpPr/>
          <p:nvPr/>
        </p:nvSpPr>
        <p:spPr>
          <a:xfrm>
            <a:off x="6644214" y="4617892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&lt;&lt;Nazwa systemu, modułu systemu lub funkcjonalności systemu interoperacyjnych względem produktu&gt;&gt;"/>
          <p:cNvSpPr txBox="1"/>
          <p:nvPr/>
        </p:nvSpPr>
        <p:spPr>
          <a:xfrm>
            <a:off x="6664790" y="4837873"/>
            <a:ext cx="138986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</a:t>
            </a:r>
            <a:br>
              <a:rPr lang="pl-PL" dirty="0" smtClean="0"/>
            </a:br>
            <a:r>
              <a:rPr lang="pl-PL" dirty="0" err="1" smtClean="0"/>
              <a:t>POL-on</a:t>
            </a:r>
            <a:r>
              <a:rPr lang="pl-PL" dirty="0" smtClean="0"/>
              <a:t> 2.0</a:t>
            </a:r>
            <a:endParaRPr dirty="0"/>
          </a:p>
        </p:txBody>
      </p:sp>
      <p:grpSp>
        <p:nvGrpSpPr>
          <p:cNvPr id="189" name="Prostokąt 42"/>
          <p:cNvGrpSpPr/>
          <p:nvPr/>
        </p:nvGrpSpPr>
        <p:grpSpPr>
          <a:xfrm>
            <a:off x="2778814" y="5620539"/>
            <a:ext cx="1494001" cy="792091"/>
            <a:chOff x="0" y="48411"/>
            <a:chExt cx="1494000" cy="792089"/>
          </a:xfrm>
        </p:grpSpPr>
        <p:sp>
          <p:nvSpPr>
            <p:cNvPr id="190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&lt;&lt;Nazwa systemu, modułu systemu lub funkcjonalności systemu interoperacyjnych względem produktu&gt;&gt;"/>
            <p:cNvSpPr txBox="1"/>
            <p:nvPr/>
          </p:nvSpPr>
          <p:spPr>
            <a:xfrm>
              <a:off x="52069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SWWR</a:t>
              </a:r>
              <a:endParaRPr dirty="0"/>
            </a:p>
          </p:txBody>
        </p:sp>
      </p:grpSp>
      <p:grpSp>
        <p:nvGrpSpPr>
          <p:cNvPr id="192" name="Grupa 191"/>
          <p:cNvGrpSpPr/>
          <p:nvPr/>
        </p:nvGrpSpPr>
        <p:grpSpPr>
          <a:xfrm>
            <a:off x="4281820" y="5759944"/>
            <a:ext cx="478024" cy="519486"/>
            <a:chOff x="4207449" y="3684232"/>
            <a:chExt cx="478024" cy="519486"/>
          </a:xfrm>
        </p:grpSpPr>
        <p:sp>
          <p:nvSpPr>
            <p:cNvPr id="193" name="Łącznik prosty ze strzałką 52"/>
            <p:cNvSpPr/>
            <p:nvPr/>
          </p:nvSpPr>
          <p:spPr>
            <a:xfrm>
              <a:off x="4410176" y="3684232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94" name="Łącznik prosty 51"/>
            <p:cNvSpPr/>
            <p:nvPr/>
          </p:nvSpPr>
          <p:spPr>
            <a:xfrm>
              <a:off x="4414283" y="369477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95" name="Łącznik prosty 82"/>
            <p:cNvSpPr/>
            <p:nvPr/>
          </p:nvSpPr>
          <p:spPr>
            <a:xfrm flipH="1">
              <a:off x="4207449" y="4203717"/>
              <a:ext cx="216025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96" name="Grupa 195"/>
          <p:cNvGrpSpPr/>
          <p:nvPr/>
        </p:nvGrpSpPr>
        <p:grpSpPr>
          <a:xfrm flipH="1">
            <a:off x="6207414" y="4889794"/>
            <a:ext cx="421962" cy="507833"/>
            <a:chOff x="4233878" y="2994628"/>
            <a:chExt cx="421962" cy="507833"/>
          </a:xfrm>
        </p:grpSpPr>
        <p:sp>
          <p:nvSpPr>
            <p:cNvPr id="197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98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99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02709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640961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rPr dirty="0"/>
              <a:t>PRODUKTY PROJEKTU </a:t>
            </a:r>
            <a:r>
              <a:rPr sz="2400" dirty="0"/>
              <a:t>– </a:t>
            </a:r>
            <a:r>
              <a:rPr sz="2400" dirty="0" err="1"/>
              <a:t>interoperacyjność</a:t>
            </a:r>
            <a:r>
              <a:rPr sz="2400" dirty="0"/>
              <a:t>*</a:t>
            </a:r>
          </a:p>
        </p:txBody>
      </p:sp>
      <p:grpSp>
        <p:nvGrpSpPr>
          <p:cNvPr id="156" name="Prostokąt 42"/>
          <p:cNvGrpSpPr/>
          <p:nvPr/>
        </p:nvGrpSpPr>
        <p:grpSpPr>
          <a:xfrm>
            <a:off x="6606108" y="3476769"/>
            <a:ext cx="1494001" cy="792091"/>
            <a:chOff x="0" y="48411"/>
            <a:chExt cx="1494000" cy="792089"/>
          </a:xfrm>
        </p:grpSpPr>
        <p:sp>
          <p:nvSpPr>
            <p:cNvPr id="154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5" name="&lt;&lt;Nazwa systemu, modułu systemu lub funkcjonalności systemu interoperacyjnych względem produktu&gt;&gt;"/>
            <p:cNvSpPr txBox="1"/>
            <p:nvPr/>
          </p:nvSpPr>
          <p:spPr>
            <a:xfrm>
              <a:off x="78195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KWIE (login.gov.pl)</a:t>
              </a:r>
            </a:p>
          </p:txBody>
        </p:sp>
      </p:grpSp>
      <p:grpSp>
        <p:nvGrpSpPr>
          <p:cNvPr id="162" name="Prostokąt 44"/>
          <p:cNvGrpSpPr/>
          <p:nvPr/>
        </p:nvGrpSpPr>
        <p:grpSpPr>
          <a:xfrm>
            <a:off x="4654541" y="3022970"/>
            <a:ext cx="1494002" cy="792090"/>
            <a:chOff x="0" y="0"/>
            <a:chExt cx="1494000" cy="792088"/>
          </a:xfrm>
        </p:grpSpPr>
        <p:sp>
          <p:nvSpPr>
            <p:cNvPr id="160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&lt;&lt;Należy wpisać nazwę produktu, w przypadku niejednoznaczności nazwy krótki opis&gt;&gt;"/>
            <p:cNvSpPr txBox="1"/>
            <p:nvPr/>
          </p:nvSpPr>
          <p:spPr>
            <a:xfrm>
              <a:off x="52070" y="211379"/>
              <a:ext cx="1389861" cy="369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 smtClean="0"/>
                <a:t>U.3 Dostęp do danych obywatela</a:t>
              </a:r>
              <a:endParaRPr lang="pl-PL" dirty="0"/>
            </a:p>
          </p:txBody>
        </p:sp>
      </p:grpSp>
      <p:sp>
        <p:nvSpPr>
          <p:cNvPr id="211" name="pole tekstowe 83"/>
          <p:cNvSpPr txBox="1"/>
          <p:nvPr/>
        </p:nvSpPr>
        <p:spPr>
          <a:xfrm>
            <a:off x="8756774" y="2486799"/>
            <a:ext cx="1685998" cy="143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Oznaczenia powiązanych 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systemów: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planowany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modyfikowany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istniejący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dot. systemów własnych oraz innych jednostek</a:t>
            </a:r>
          </a:p>
        </p:txBody>
      </p:sp>
      <p:sp>
        <p:nvSpPr>
          <p:cNvPr id="212" name="Prostokąt 84"/>
          <p:cNvSpPr/>
          <p:nvPr/>
        </p:nvSpPr>
        <p:spPr>
          <a:xfrm>
            <a:off x="8832304" y="2924943"/>
            <a:ext cx="144017" cy="144001"/>
          </a:xfrm>
          <a:prstGeom prst="rect">
            <a:avLst/>
          </a:prstGeom>
          <a:solidFill>
            <a:srgbClr val="00B050"/>
          </a:solidFill>
          <a:ln w="12700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Prostokąt 85"/>
          <p:cNvSpPr/>
          <p:nvPr/>
        </p:nvSpPr>
        <p:spPr>
          <a:xfrm>
            <a:off x="8832304" y="3114000"/>
            <a:ext cx="144017" cy="144001"/>
          </a:xfrm>
          <a:prstGeom prst="rect">
            <a:avLst/>
          </a:prstGeom>
          <a:solidFill>
            <a:srgbClr val="0071E2"/>
          </a:solidFill>
          <a:ln w="12700">
            <a:solidFill>
              <a:srgbClr val="0071E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Prostokąt 86"/>
          <p:cNvSpPr/>
          <p:nvPr/>
        </p:nvSpPr>
        <p:spPr>
          <a:xfrm>
            <a:off x="8832304" y="3301200"/>
            <a:ext cx="144017" cy="144001"/>
          </a:xfrm>
          <a:prstGeom prst="rect">
            <a:avLst/>
          </a:prstGeom>
          <a:solidFill>
            <a:srgbClr val="FF33CC"/>
          </a:solidFill>
          <a:ln w="12700">
            <a:solidFill>
              <a:srgbClr val="FF33CC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9" name="Prostokąt 42"/>
          <p:cNvGrpSpPr/>
          <p:nvPr/>
        </p:nvGrpSpPr>
        <p:grpSpPr>
          <a:xfrm>
            <a:off x="2728439" y="2429794"/>
            <a:ext cx="1494001" cy="792091"/>
            <a:chOff x="0" y="48411"/>
            <a:chExt cx="1494000" cy="792089"/>
          </a:xfrm>
        </p:grpSpPr>
        <p:sp>
          <p:nvSpPr>
            <p:cNvPr id="70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err="1"/>
                <a:t>Inventorum</a:t>
              </a:r>
              <a:r>
                <a:rPr lang="pl-PL" dirty="0"/>
                <a:t>, </a:t>
              </a:r>
            </a:p>
            <a:p>
              <a:r>
                <a:rPr lang="pl-PL" dirty="0"/>
                <a:t>Nauka </a:t>
              </a:r>
              <a:r>
                <a:rPr lang="pl-PL" dirty="0" smtClean="0"/>
                <a:t>Polska, SWWR</a:t>
              </a:r>
              <a:endParaRPr lang="pl-PL" dirty="0"/>
            </a:p>
          </p:txBody>
        </p:sp>
      </p:grpSp>
      <p:sp>
        <p:nvSpPr>
          <p:cNvPr id="73" name="Rectangle"/>
          <p:cNvSpPr/>
          <p:nvPr/>
        </p:nvSpPr>
        <p:spPr>
          <a:xfrm>
            <a:off x="6592145" y="2441821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&lt;&lt;Nazwa systemu, modułu systemu lub funkcjonalności systemu interoperacyjnych względem produktu&gt;&gt;"/>
          <p:cNvSpPr txBox="1"/>
          <p:nvPr/>
        </p:nvSpPr>
        <p:spPr>
          <a:xfrm>
            <a:off x="6612721" y="2584858"/>
            <a:ext cx="1389862" cy="553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</a:t>
            </a:r>
            <a:br>
              <a:rPr lang="pl-PL" dirty="0" smtClean="0"/>
            </a:br>
            <a:r>
              <a:rPr lang="pl-PL" dirty="0" err="1" smtClean="0"/>
              <a:t>POL-on</a:t>
            </a:r>
            <a:r>
              <a:rPr lang="pl-PL" dirty="0" smtClean="0"/>
              <a:t> 2.0</a:t>
            </a:r>
            <a:r>
              <a:rPr lang="pl-PL" dirty="0"/>
              <a:t>, PBN, </a:t>
            </a:r>
            <a:r>
              <a:rPr lang="pl-PL" dirty="0" smtClean="0"/>
              <a:t>ZSUN/OSF</a:t>
            </a:r>
            <a:endParaRPr lang="pl-PL" dirty="0"/>
          </a:p>
        </p:txBody>
      </p:sp>
      <p:grpSp>
        <p:nvGrpSpPr>
          <p:cNvPr id="77" name="Prostokąt 42"/>
          <p:cNvGrpSpPr/>
          <p:nvPr/>
        </p:nvGrpSpPr>
        <p:grpSpPr>
          <a:xfrm>
            <a:off x="2726745" y="3444468"/>
            <a:ext cx="1494001" cy="792091"/>
            <a:chOff x="0" y="48411"/>
            <a:chExt cx="1494000" cy="792089"/>
          </a:xfrm>
        </p:grpSpPr>
        <p:sp>
          <p:nvSpPr>
            <p:cNvPr id="78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&lt;&lt;Nazwa systemu, modułu systemu lub funkcjonalności systemu interoperacyjnych względem produktu&gt;&gt;"/>
            <p:cNvSpPr txBox="1"/>
            <p:nvPr/>
          </p:nvSpPr>
          <p:spPr>
            <a:xfrm>
              <a:off x="52069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ZSUN Helpdesk</a:t>
              </a:r>
              <a:endParaRPr dirty="0"/>
            </a:p>
          </p:txBody>
        </p:sp>
      </p:grpSp>
      <p:grpSp>
        <p:nvGrpSpPr>
          <p:cNvPr id="206" name="Prostokąt 42"/>
          <p:cNvGrpSpPr/>
          <p:nvPr/>
        </p:nvGrpSpPr>
        <p:grpSpPr>
          <a:xfrm>
            <a:off x="6577307" y="5814876"/>
            <a:ext cx="1494001" cy="792091"/>
            <a:chOff x="0" y="48411"/>
            <a:chExt cx="1494000" cy="792089"/>
          </a:xfrm>
        </p:grpSpPr>
        <p:sp>
          <p:nvSpPr>
            <p:cNvPr id="207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8" name="&lt;&lt;Nazwa systemu, modułu systemu lub funkcjonalności systemu interoperacyjnych względem produktu&gt;&gt;"/>
            <p:cNvSpPr txBox="1"/>
            <p:nvPr/>
          </p:nvSpPr>
          <p:spPr>
            <a:xfrm>
              <a:off x="78195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ORPPD, SEDN,  ELA</a:t>
              </a:r>
            </a:p>
          </p:txBody>
        </p:sp>
      </p:grpSp>
      <p:grpSp>
        <p:nvGrpSpPr>
          <p:cNvPr id="209" name="Prostokąt 44"/>
          <p:cNvGrpSpPr/>
          <p:nvPr/>
        </p:nvGrpSpPr>
        <p:grpSpPr>
          <a:xfrm>
            <a:off x="4625740" y="5361077"/>
            <a:ext cx="1494002" cy="792090"/>
            <a:chOff x="0" y="0"/>
            <a:chExt cx="1494000" cy="792088"/>
          </a:xfrm>
        </p:grpSpPr>
        <p:sp>
          <p:nvSpPr>
            <p:cNvPr id="215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6" name="&lt;&lt;Należy wpisać nazwę produktu, w przypadku niejednoznaczności nazwy krótki opis&gt;&gt;"/>
            <p:cNvSpPr txBox="1"/>
            <p:nvPr/>
          </p:nvSpPr>
          <p:spPr>
            <a:xfrm>
              <a:off x="52070" y="211379"/>
              <a:ext cx="1389861" cy="369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 smtClean="0"/>
                <a:t>U.4 Udostępnianie metadanych</a:t>
              </a:r>
              <a:endParaRPr lang="pl-PL" dirty="0"/>
            </a:p>
          </p:txBody>
        </p:sp>
      </p:grpSp>
      <p:sp>
        <p:nvSpPr>
          <p:cNvPr id="225" name="Łącznik prosty 59"/>
          <p:cNvSpPr/>
          <p:nvPr/>
        </p:nvSpPr>
        <p:spPr>
          <a:xfrm flipV="1">
            <a:off x="6283223" y="5866107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6" name="Łącznik prosty ze strzałką 60"/>
          <p:cNvSpPr/>
          <p:nvPr/>
        </p:nvSpPr>
        <p:spPr>
          <a:xfrm flipH="1">
            <a:off x="6121039" y="5866107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7" name="Łącznik prosty 82"/>
          <p:cNvSpPr/>
          <p:nvPr/>
        </p:nvSpPr>
        <p:spPr>
          <a:xfrm flipH="1">
            <a:off x="6283223" y="6415179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28" name="Prostokąt 42"/>
          <p:cNvGrpSpPr/>
          <p:nvPr/>
        </p:nvGrpSpPr>
        <p:grpSpPr>
          <a:xfrm>
            <a:off x="2699638" y="4767901"/>
            <a:ext cx="1494001" cy="792091"/>
            <a:chOff x="0" y="48411"/>
            <a:chExt cx="1494000" cy="792089"/>
          </a:xfrm>
        </p:grpSpPr>
        <p:sp>
          <p:nvSpPr>
            <p:cNvPr id="229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0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Otwarte Dane (dane.gov.pl)</a:t>
              </a:r>
              <a:endParaRPr dirty="0"/>
            </a:p>
          </p:txBody>
        </p:sp>
      </p:grpSp>
      <p:sp>
        <p:nvSpPr>
          <p:cNvPr id="231" name="Rectangle"/>
          <p:cNvSpPr/>
          <p:nvPr/>
        </p:nvSpPr>
        <p:spPr>
          <a:xfrm>
            <a:off x="6563344" y="4779928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2" name="&lt;&lt;Nazwa systemu, modułu systemu lub funkcjonalności systemu interoperacyjnych względem produktu&gt;&gt;"/>
          <p:cNvSpPr txBox="1"/>
          <p:nvPr/>
        </p:nvSpPr>
        <p:spPr>
          <a:xfrm>
            <a:off x="6583920" y="4922965"/>
            <a:ext cx="1389862" cy="553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</a:t>
            </a:r>
            <a:br>
              <a:rPr lang="pl-PL" dirty="0" smtClean="0"/>
            </a:br>
            <a:r>
              <a:rPr lang="pl-PL" dirty="0" err="1" smtClean="0"/>
              <a:t>POL-on</a:t>
            </a:r>
            <a:r>
              <a:rPr lang="pl-PL" dirty="0" smtClean="0"/>
              <a:t> 2.0, PBN, ZSUN/OSF</a:t>
            </a:r>
            <a:endParaRPr dirty="0"/>
          </a:p>
        </p:txBody>
      </p:sp>
      <p:grpSp>
        <p:nvGrpSpPr>
          <p:cNvPr id="233" name="Prostokąt 42"/>
          <p:cNvGrpSpPr/>
          <p:nvPr/>
        </p:nvGrpSpPr>
        <p:grpSpPr>
          <a:xfrm>
            <a:off x="2697944" y="5782575"/>
            <a:ext cx="1494001" cy="792091"/>
            <a:chOff x="0" y="48411"/>
            <a:chExt cx="1494000" cy="792089"/>
          </a:xfrm>
        </p:grpSpPr>
        <p:sp>
          <p:nvSpPr>
            <p:cNvPr id="234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5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err="1" smtClean="0"/>
                <a:t>Inventorum</a:t>
              </a:r>
              <a:r>
                <a:rPr lang="pl-PL" dirty="0" smtClean="0"/>
                <a:t>, </a:t>
              </a:r>
            </a:p>
            <a:p>
              <a:r>
                <a:rPr lang="pl-PL" dirty="0" smtClean="0"/>
                <a:t>Nauka Polska, SWWR</a:t>
              </a:r>
              <a:endParaRPr dirty="0"/>
            </a:p>
          </p:txBody>
        </p:sp>
      </p:grpSp>
      <p:grpSp>
        <p:nvGrpSpPr>
          <p:cNvPr id="236" name="Grupa 235"/>
          <p:cNvGrpSpPr/>
          <p:nvPr/>
        </p:nvGrpSpPr>
        <p:grpSpPr>
          <a:xfrm>
            <a:off x="4200950" y="5921980"/>
            <a:ext cx="478024" cy="519486"/>
            <a:chOff x="4207449" y="3684232"/>
            <a:chExt cx="478024" cy="519486"/>
          </a:xfrm>
        </p:grpSpPr>
        <p:sp>
          <p:nvSpPr>
            <p:cNvPr id="237" name="Łącznik prosty ze strzałką 52"/>
            <p:cNvSpPr/>
            <p:nvPr/>
          </p:nvSpPr>
          <p:spPr>
            <a:xfrm>
              <a:off x="4410176" y="3684232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38" name="Łącznik prosty 51"/>
            <p:cNvSpPr/>
            <p:nvPr/>
          </p:nvSpPr>
          <p:spPr>
            <a:xfrm>
              <a:off x="4414283" y="369477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39" name="Łącznik prosty 82"/>
            <p:cNvSpPr/>
            <p:nvPr/>
          </p:nvSpPr>
          <p:spPr>
            <a:xfrm flipH="1">
              <a:off x="4207449" y="4203717"/>
              <a:ext cx="216025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40" name="Grupa 239"/>
          <p:cNvGrpSpPr/>
          <p:nvPr/>
        </p:nvGrpSpPr>
        <p:grpSpPr>
          <a:xfrm flipH="1">
            <a:off x="4258018" y="5003369"/>
            <a:ext cx="360041" cy="571009"/>
            <a:chOff x="6168008" y="2556000"/>
            <a:chExt cx="360041" cy="571009"/>
          </a:xfrm>
        </p:grpSpPr>
        <p:sp>
          <p:nvSpPr>
            <p:cNvPr id="241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42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43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44" name="Grupa 243"/>
          <p:cNvGrpSpPr/>
          <p:nvPr/>
        </p:nvGrpSpPr>
        <p:grpSpPr>
          <a:xfrm flipH="1">
            <a:off x="6126544" y="5051830"/>
            <a:ext cx="421962" cy="507833"/>
            <a:chOff x="4233878" y="2994628"/>
            <a:chExt cx="421962" cy="507833"/>
          </a:xfrm>
        </p:grpSpPr>
        <p:sp>
          <p:nvSpPr>
            <p:cNvPr id="245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46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47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56" name="Grupa 255"/>
          <p:cNvGrpSpPr/>
          <p:nvPr/>
        </p:nvGrpSpPr>
        <p:grpSpPr>
          <a:xfrm>
            <a:off x="4233680" y="2698638"/>
            <a:ext cx="421962" cy="507833"/>
            <a:chOff x="4233878" y="2994628"/>
            <a:chExt cx="421962" cy="507833"/>
          </a:xfrm>
        </p:grpSpPr>
        <p:sp>
          <p:nvSpPr>
            <p:cNvPr id="257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8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9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60" name="Grupa 259"/>
          <p:cNvGrpSpPr/>
          <p:nvPr/>
        </p:nvGrpSpPr>
        <p:grpSpPr>
          <a:xfrm>
            <a:off x="6167810" y="2527634"/>
            <a:ext cx="360041" cy="571009"/>
            <a:chOff x="6168008" y="2556000"/>
            <a:chExt cx="360041" cy="571009"/>
          </a:xfrm>
        </p:grpSpPr>
        <p:sp>
          <p:nvSpPr>
            <p:cNvPr id="261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62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63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264" name="Łącznik prosty 59"/>
          <p:cNvSpPr/>
          <p:nvPr/>
        </p:nvSpPr>
        <p:spPr>
          <a:xfrm flipV="1">
            <a:off x="6311826" y="3499634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5" name="Łącznik prosty ze strzałką 60"/>
          <p:cNvSpPr/>
          <p:nvPr/>
        </p:nvSpPr>
        <p:spPr>
          <a:xfrm flipH="1">
            <a:off x="6149642" y="3499634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6" name="Łącznik prosty 82"/>
          <p:cNvSpPr/>
          <p:nvPr/>
        </p:nvSpPr>
        <p:spPr>
          <a:xfrm flipH="1">
            <a:off x="6311826" y="4048706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71" name="Grupa 270"/>
          <p:cNvGrpSpPr/>
          <p:nvPr/>
        </p:nvGrpSpPr>
        <p:grpSpPr>
          <a:xfrm flipH="1">
            <a:off x="4286621" y="2536537"/>
            <a:ext cx="360041" cy="571009"/>
            <a:chOff x="6168008" y="2556000"/>
            <a:chExt cx="360041" cy="571009"/>
          </a:xfrm>
        </p:grpSpPr>
        <p:sp>
          <p:nvSpPr>
            <p:cNvPr id="272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3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4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75" name="Grupa 274"/>
          <p:cNvGrpSpPr/>
          <p:nvPr/>
        </p:nvGrpSpPr>
        <p:grpSpPr>
          <a:xfrm flipH="1">
            <a:off x="6155147" y="2685357"/>
            <a:ext cx="421962" cy="507833"/>
            <a:chOff x="4233878" y="2994628"/>
            <a:chExt cx="421962" cy="507833"/>
          </a:xfrm>
        </p:grpSpPr>
        <p:sp>
          <p:nvSpPr>
            <p:cNvPr id="276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7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8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79" name="Grupa 278"/>
          <p:cNvGrpSpPr/>
          <p:nvPr/>
        </p:nvGrpSpPr>
        <p:grpSpPr>
          <a:xfrm flipH="1" flipV="1">
            <a:off x="4170696" y="3356834"/>
            <a:ext cx="490316" cy="571009"/>
            <a:chOff x="6037733" y="2556000"/>
            <a:chExt cx="490316" cy="571009"/>
          </a:xfrm>
        </p:grpSpPr>
        <p:sp>
          <p:nvSpPr>
            <p:cNvPr id="280" name="Łącznik prosty 53"/>
            <p:cNvSpPr/>
            <p:nvPr/>
          </p:nvSpPr>
          <p:spPr>
            <a:xfrm>
              <a:off x="6037733" y="3111086"/>
              <a:ext cx="292462" cy="2916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1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2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83" name="Grupa 282"/>
          <p:cNvGrpSpPr/>
          <p:nvPr/>
        </p:nvGrpSpPr>
        <p:grpSpPr>
          <a:xfrm flipV="1">
            <a:off x="6155275" y="3297015"/>
            <a:ext cx="476086" cy="571009"/>
            <a:chOff x="6051963" y="2556000"/>
            <a:chExt cx="476086" cy="571009"/>
          </a:xfrm>
        </p:grpSpPr>
        <p:sp>
          <p:nvSpPr>
            <p:cNvPr id="284" name="Łącznik prosty 53"/>
            <p:cNvSpPr/>
            <p:nvPr/>
          </p:nvSpPr>
          <p:spPr>
            <a:xfrm flipV="1">
              <a:off x="6051963" y="3114002"/>
              <a:ext cx="278231" cy="4173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5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6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851312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640961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rPr dirty="0"/>
              <a:t>PRODUKTY PROJEKTU </a:t>
            </a:r>
            <a:r>
              <a:rPr sz="2400" dirty="0"/>
              <a:t>– </a:t>
            </a:r>
            <a:r>
              <a:rPr sz="2400" dirty="0" err="1"/>
              <a:t>interoperacyjność</a:t>
            </a:r>
            <a:r>
              <a:rPr sz="2400" dirty="0"/>
              <a:t>*</a:t>
            </a:r>
          </a:p>
        </p:txBody>
      </p:sp>
      <p:grpSp>
        <p:nvGrpSpPr>
          <p:cNvPr id="156" name="Prostokąt 42"/>
          <p:cNvGrpSpPr/>
          <p:nvPr/>
        </p:nvGrpSpPr>
        <p:grpSpPr>
          <a:xfrm>
            <a:off x="6606108" y="3476769"/>
            <a:ext cx="1494001" cy="792091"/>
            <a:chOff x="0" y="48411"/>
            <a:chExt cx="1494000" cy="792089"/>
          </a:xfrm>
        </p:grpSpPr>
        <p:sp>
          <p:nvSpPr>
            <p:cNvPr id="154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5" name="&lt;&lt;Nazwa systemu, modułu systemu lub funkcjonalności systemu interoperacyjnych względem produktu&gt;&gt;"/>
            <p:cNvSpPr txBox="1"/>
            <p:nvPr/>
          </p:nvSpPr>
          <p:spPr>
            <a:xfrm>
              <a:off x="78195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PBN</a:t>
              </a:r>
            </a:p>
          </p:txBody>
        </p:sp>
      </p:grpSp>
      <p:grpSp>
        <p:nvGrpSpPr>
          <p:cNvPr id="162" name="Prostokąt 44"/>
          <p:cNvGrpSpPr/>
          <p:nvPr/>
        </p:nvGrpSpPr>
        <p:grpSpPr>
          <a:xfrm>
            <a:off x="4654541" y="3022970"/>
            <a:ext cx="1494002" cy="792090"/>
            <a:chOff x="0" y="0"/>
            <a:chExt cx="1494000" cy="792088"/>
          </a:xfrm>
        </p:grpSpPr>
        <p:sp>
          <p:nvSpPr>
            <p:cNvPr id="160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&lt;&lt;Należy wpisać nazwę produktu, w przypadku niejednoznaczności nazwy krótki opis&gt;&gt;"/>
            <p:cNvSpPr txBox="1"/>
            <p:nvPr/>
          </p:nvSpPr>
          <p:spPr>
            <a:xfrm>
              <a:off x="52070" y="3631"/>
              <a:ext cx="1389861" cy="7848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 smtClean="0"/>
                <a:t>U.5 Zdalna </a:t>
              </a:r>
              <a:r>
                <a:rPr lang="pl-PL" dirty="0"/>
                <a:t>sprawozdawczość oraz automatyczne zasilanie rejestrów szkolnictwa wyższego i nauki</a:t>
              </a:r>
            </a:p>
          </p:txBody>
        </p:sp>
      </p:grpSp>
      <p:sp>
        <p:nvSpPr>
          <p:cNvPr id="211" name="pole tekstowe 83"/>
          <p:cNvSpPr txBox="1"/>
          <p:nvPr/>
        </p:nvSpPr>
        <p:spPr>
          <a:xfrm>
            <a:off x="8756774" y="2486799"/>
            <a:ext cx="1685998" cy="1438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Oznaczenia powiązanych 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systemów: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planowany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modyfikowany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        istniejący</a:t>
            </a:r>
          </a:p>
          <a:p>
            <a:pPr>
              <a:lnSpc>
                <a:spcPct val="104999"/>
              </a:lnSpc>
              <a:defRPr sz="1200">
                <a:solidFill>
                  <a:srgbClr val="44546A"/>
                </a:solidFill>
              </a:defRPr>
            </a:pPr>
            <a:r>
              <a:t>dot. systemów własnych oraz innych jednostek</a:t>
            </a:r>
          </a:p>
        </p:txBody>
      </p:sp>
      <p:sp>
        <p:nvSpPr>
          <p:cNvPr id="212" name="Prostokąt 84"/>
          <p:cNvSpPr/>
          <p:nvPr/>
        </p:nvSpPr>
        <p:spPr>
          <a:xfrm>
            <a:off x="8832304" y="2924943"/>
            <a:ext cx="144017" cy="144001"/>
          </a:xfrm>
          <a:prstGeom prst="rect">
            <a:avLst/>
          </a:prstGeom>
          <a:solidFill>
            <a:srgbClr val="00B050"/>
          </a:solidFill>
          <a:ln w="12700">
            <a:solidFill>
              <a:srgbClr val="00B050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Prostokąt 85"/>
          <p:cNvSpPr/>
          <p:nvPr/>
        </p:nvSpPr>
        <p:spPr>
          <a:xfrm>
            <a:off x="8832304" y="3114000"/>
            <a:ext cx="144017" cy="144001"/>
          </a:xfrm>
          <a:prstGeom prst="rect">
            <a:avLst/>
          </a:prstGeom>
          <a:solidFill>
            <a:srgbClr val="0071E2"/>
          </a:solidFill>
          <a:ln w="12700">
            <a:solidFill>
              <a:srgbClr val="0071E2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Prostokąt 86"/>
          <p:cNvSpPr/>
          <p:nvPr/>
        </p:nvSpPr>
        <p:spPr>
          <a:xfrm>
            <a:off x="8832304" y="3301200"/>
            <a:ext cx="144017" cy="144001"/>
          </a:xfrm>
          <a:prstGeom prst="rect">
            <a:avLst/>
          </a:prstGeom>
          <a:solidFill>
            <a:srgbClr val="FF33CC"/>
          </a:solidFill>
          <a:ln w="12700">
            <a:solidFill>
              <a:srgbClr val="FF33CC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9" name="Prostokąt 42"/>
          <p:cNvGrpSpPr/>
          <p:nvPr/>
        </p:nvGrpSpPr>
        <p:grpSpPr>
          <a:xfrm>
            <a:off x="2728439" y="2429794"/>
            <a:ext cx="1494001" cy="792091"/>
            <a:chOff x="0" y="48411"/>
            <a:chExt cx="1494000" cy="792089"/>
          </a:xfrm>
        </p:grpSpPr>
        <p:sp>
          <p:nvSpPr>
            <p:cNvPr id="70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" name="&lt;&lt;Nazwa systemu, modułu systemu lub funkcjonalności systemu interoperacyjnych względem produktu&gt;&gt;"/>
            <p:cNvSpPr txBox="1"/>
            <p:nvPr/>
          </p:nvSpPr>
          <p:spPr>
            <a:xfrm>
              <a:off x="52069" y="90515"/>
              <a:ext cx="1389861" cy="7078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Wewnętrzne systemy podmiotów nauki i szkolnictwa wyższego (np. uczelni)</a:t>
              </a:r>
              <a:endParaRPr lang="pl-PL" dirty="0"/>
            </a:p>
          </p:txBody>
        </p:sp>
      </p:grpSp>
      <p:sp>
        <p:nvSpPr>
          <p:cNvPr id="73" name="Rectangle"/>
          <p:cNvSpPr/>
          <p:nvPr/>
        </p:nvSpPr>
        <p:spPr>
          <a:xfrm>
            <a:off x="6592145" y="2441821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&lt;&lt;Nazwa systemu, modułu systemu lub funkcjonalności systemu interoperacyjnych względem produktu&gt;&gt;"/>
          <p:cNvSpPr txBox="1"/>
          <p:nvPr/>
        </p:nvSpPr>
        <p:spPr>
          <a:xfrm>
            <a:off x="6612721" y="2661802"/>
            <a:ext cx="138986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POL-on,</a:t>
            </a:r>
            <a:br>
              <a:rPr lang="pl-PL" dirty="0" smtClean="0"/>
            </a:br>
            <a:r>
              <a:rPr lang="pl-PL" dirty="0" smtClean="0"/>
              <a:t>POL-on 2.0</a:t>
            </a:r>
            <a:endParaRPr lang="pl-PL" dirty="0"/>
          </a:p>
        </p:txBody>
      </p:sp>
      <p:grpSp>
        <p:nvGrpSpPr>
          <p:cNvPr id="77" name="Prostokąt 42"/>
          <p:cNvGrpSpPr/>
          <p:nvPr/>
        </p:nvGrpSpPr>
        <p:grpSpPr>
          <a:xfrm>
            <a:off x="2726745" y="3444468"/>
            <a:ext cx="1494001" cy="792091"/>
            <a:chOff x="0" y="48411"/>
            <a:chExt cx="1494000" cy="792089"/>
          </a:xfrm>
        </p:grpSpPr>
        <p:sp>
          <p:nvSpPr>
            <p:cNvPr id="78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&lt;&lt;Nazwa systemu, modułu systemu lub funkcjonalności systemu interoperacyjnych względem produktu&gt;&gt;"/>
            <p:cNvSpPr txBox="1"/>
            <p:nvPr/>
          </p:nvSpPr>
          <p:spPr>
            <a:xfrm>
              <a:off x="52069" y="321346"/>
              <a:ext cx="1389861" cy="246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ORPPD</a:t>
              </a:r>
              <a:endParaRPr dirty="0"/>
            </a:p>
          </p:txBody>
        </p:sp>
      </p:grpSp>
      <p:grpSp>
        <p:nvGrpSpPr>
          <p:cNvPr id="256" name="Grupa 255"/>
          <p:cNvGrpSpPr/>
          <p:nvPr/>
        </p:nvGrpSpPr>
        <p:grpSpPr>
          <a:xfrm>
            <a:off x="4233680" y="2698638"/>
            <a:ext cx="421962" cy="507833"/>
            <a:chOff x="4233878" y="2994628"/>
            <a:chExt cx="421962" cy="507833"/>
          </a:xfrm>
        </p:grpSpPr>
        <p:sp>
          <p:nvSpPr>
            <p:cNvPr id="257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8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9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60" name="Grupa 259"/>
          <p:cNvGrpSpPr/>
          <p:nvPr/>
        </p:nvGrpSpPr>
        <p:grpSpPr>
          <a:xfrm>
            <a:off x="6167810" y="2527634"/>
            <a:ext cx="360041" cy="571009"/>
            <a:chOff x="6168008" y="2556000"/>
            <a:chExt cx="360041" cy="571009"/>
          </a:xfrm>
        </p:grpSpPr>
        <p:sp>
          <p:nvSpPr>
            <p:cNvPr id="261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62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63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264" name="Łącznik prosty 59"/>
          <p:cNvSpPr/>
          <p:nvPr/>
        </p:nvSpPr>
        <p:spPr>
          <a:xfrm flipV="1">
            <a:off x="6311826" y="3499634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5" name="Łącznik prosty ze strzałką 60"/>
          <p:cNvSpPr/>
          <p:nvPr/>
        </p:nvSpPr>
        <p:spPr>
          <a:xfrm flipH="1">
            <a:off x="6149642" y="3499634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6" name="Łącznik prosty 82"/>
          <p:cNvSpPr/>
          <p:nvPr/>
        </p:nvSpPr>
        <p:spPr>
          <a:xfrm flipH="1">
            <a:off x="6311826" y="4048706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71" name="Grupa 270"/>
          <p:cNvGrpSpPr/>
          <p:nvPr/>
        </p:nvGrpSpPr>
        <p:grpSpPr>
          <a:xfrm flipH="1">
            <a:off x="4286621" y="2536537"/>
            <a:ext cx="360041" cy="571009"/>
            <a:chOff x="6168008" y="2556000"/>
            <a:chExt cx="360041" cy="571009"/>
          </a:xfrm>
        </p:grpSpPr>
        <p:sp>
          <p:nvSpPr>
            <p:cNvPr id="272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3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4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75" name="Grupa 274"/>
          <p:cNvGrpSpPr/>
          <p:nvPr/>
        </p:nvGrpSpPr>
        <p:grpSpPr>
          <a:xfrm flipH="1">
            <a:off x="6155147" y="2685357"/>
            <a:ext cx="421962" cy="507833"/>
            <a:chOff x="4233878" y="2994628"/>
            <a:chExt cx="421962" cy="507833"/>
          </a:xfrm>
        </p:grpSpPr>
        <p:sp>
          <p:nvSpPr>
            <p:cNvPr id="276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7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8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79" name="Grupa 278"/>
          <p:cNvGrpSpPr/>
          <p:nvPr/>
        </p:nvGrpSpPr>
        <p:grpSpPr>
          <a:xfrm flipH="1" flipV="1">
            <a:off x="4170696" y="3356834"/>
            <a:ext cx="490316" cy="571009"/>
            <a:chOff x="6037733" y="2556000"/>
            <a:chExt cx="490316" cy="571009"/>
          </a:xfrm>
        </p:grpSpPr>
        <p:sp>
          <p:nvSpPr>
            <p:cNvPr id="280" name="Łącznik prosty 53"/>
            <p:cNvSpPr/>
            <p:nvPr/>
          </p:nvSpPr>
          <p:spPr>
            <a:xfrm>
              <a:off x="6037733" y="3111086"/>
              <a:ext cx="292462" cy="2916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1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2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283" name="Grupa 282"/>
          <p:cNvGrpSpPr/>
          <p:nvPr/>
        </p:nvGrpSpPr>
        <p:grpSpPr>
          <a:xfrm flipV="1">
            <a:off x="6155275" y="3297015"/>
            <a:ext cx="476086" cy="571009"/>
            <a:chOff x="6051963" y="2556000"/>
            <a:chExt cx="476086" cy="571009"/>
          </a:xfrm>
        </p:grpSpPr>
        <p:sp>
          <p:nvSpPr>
            <p:cNvPr id="284" name="Łącznik prosty 53"/>
            <p:cNvSpPr/>
            <p:nvPr/>
          </p:nvSpPr>
          <p:spPr>
            <a:xfrm flipV="1">
              <a:off x="6051963" y="3114002"/>
              <a:ext cx="278231" cy="4173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5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6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80" name="Prostokąt 42"/>
          <p:cNvGrpSpPr/>
          <p:nvPr/>
        </p:nvGrpSpPr>
        <p:grpSpPr>
          <a:xfrm>
            <a:off x="6631361" y="5715709"/>
            <a:ext cx="1494001" cy="792091"/>
            <a:chOff x="0" y="48411"/>
            <a:chExt cx="1494000" cy="792089"/>
          </a:xfrm>
        </p:grpSpPr>
        <p:sp>
          <p:nvSpPr>
            <p:cNvPr id="81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" name="&lt;&lt;Nazwa systemu, modułu systemu lub funkcjonalności systemu interoperacyjnych względem produktu&gt;&gt;"/>
            <p:cNvSpPr txBox="1"/>
            <p:nvPr/>
          </p:nvSpPr>
          <p:spPr>
            <a:xfrm>
              <a:off x="78195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PBN, </a:t>
              </a:r>
            </a:p>
            <a:p>
              <a:r>
                <a:rPr lang="pl-PL" dirty="0" smtClean="0"/>
                <a:t>JSA, ZSUN/OSF</a:t>
              </a:r>
              <a:endParaRPr dirty="0"/>
            </a:p>
          </p:txBody>
        </p:sp>
      </p:grpSp>
      <p:grpSp>
        <p:nvGrpSpPr>
          <p:cNvPr id="83" name="Prostokąt 44"/>
          <p:cNvGrpSpPr/>
          <p:nvPr/>
        </p:nvGrpSpPr>
        <p:grpSpPr>
          <a:xfrm>
            <a:off x="4679794" y="5261910"/>
            <a:ext cx="1494002" cy="792090"/>
            <a:chOff x="0" y="0"/>
            <a:chExt cx="1494000" cy="792088"/>
          </a:xfrm>
        </p:grpSpPr>
        <p:sp>
          <p:nvSpPr>
            <p:cNvPr id="84" name="Rectangle"/>
            <p:cNvSpPr/>
            <p:nvPr/>
          </p:nvSpPr>
          <p:spPr>
            <a:xfrm>
              <a:off x="0" y="0"/>
              <a:ext cx="1494000" cy="792088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" name="&lt;&lt;Należy wpisać nazwę produktu, w przypadku niejednoznaczności nazwy krótki opis&gt;&gt;"/>
            <p:cNvSpPr txBox="1"/>
            <p:nvPr/>
          </p:nvSpPr>
          <p:spPr>
            <a:xfrm>
              <a:off x="52070" y="211379"/>
              <a:ext cx="1389861" cy="369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900" b="1" i="1">
                  <a:solidFill>
                    <a:srgbClr val="44546A"/>
                  </a:solidFill>
                </a:defRPr>
              </a:lvl1pPr>
            </a:lstStyle>
            <a:p>
              <a:r>
                <a:rPr lang="pl-PL" dirty="0"/>
                <a:t>T.2 Moduł centralnego logowania</a:t>
              </a:r>
            </a:p>
          </p:txBody>
        </p:sp>
      </p:grpSp>
      <p:grpSp>
        <p:nvGrpSpPr>
          <p:cNvPr id="86" name="Grupa 85"/>
          <p:cNvGrpSpPr/>
          <p:nvPr/>
        </p:nvGrpSpPr>
        <p:grpSpPr>
          <a:xfrm>
            <a:off x="4259131" y="4965944"/>
            <a:ext cx="421962" cy="507833"/>
            <a:chOff x="4233878" y="2994628"/>
            <a:chExt cx="421962" cy="507833"/>
          </a:xfrm>
        </p:grpSpPr>
        <p:sp>
          <p:nvSpPr>
            <p:cNvPr id="87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88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89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6193261" y="4794940"/>
            <a:ext cx="360041" cy="571009"/>
            <a:chOff x="6168008" y="2556000"/>
            <a:chExt cx="360041" cy="571009"/>
          </a:xfrm>
        </p:grpSpPr>
        <p:sp>
          <p:nvSpPr>
            <p:cNvPr id="91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92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93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94" name="Łącznik prosty 59"/>
          <p:cNvSpPr/>
          <p:nvPr/>
        </p:nvSpPr>
        <p:spPr>
          <a:xfrm flipV="1">
            <a:off x="6337277" y="5766940"/>
            <a:ext cx="1" cy="549073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Łącznik prosty ze strzałką 60"/>
          <p:cNvSpPr/>
          <p:nvPr/>
        </p:nvSpPr>
        <p:spPr>
          <a:xfrm flipH="1">
            <a:off x="6175093" y="5766940"/>
            <a:ext cx="155648" cy="1"/>
          </a:xfrm>
          <a:prstGeom prst="line">
            <a:avLst/>
          </a:prstGeom>
          <a:ln w="25400">
            <a:solidFill>
              <a:srgbClr val="0070C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Łącznik prosty 82"/>
          <p:cNvSpPr/>
          <p:nvPr/>
        </p:nvSpPr>
        <p:spPr>
          <a:xfrm flipH="1">
            <a:off x="6337277" y="6316012"/>
            <a:ext cx="216025" cy="1"/>
          </a:xfrm>
          <a:prstGeom prst="line">
            <a:avLst/>
          </a:prstGeom>
          <a:ln w="25400">
            <a:solidFill>
              <a:srgbClr val="0070C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97" name="Prostokąt 42"/>
          <p:cNvGrpSpPr/>
          <p:nvPr/>
        </p:nvGrpSpPr>
        <p:grpSpPr>
          <a:xfrm>
            <a:off x="2753692" y="4668734"/>
            <a:ext cx="1494001" cy="792091"/>
            <a:chOff x="0" y="48411"/>
            <a:chExt cx="1494000" cy="792089"/>
          </a:xfrm>
        </p:grpSpPr>
        <p:sp>
          <p:nvSpPr>
            <p:cNvPr id="98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9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smtClean="0"/>
                <a:t>Węzeł Krajowy (login.gov.pl)</a:t>
              </a:r>
              <a:endParaRPr dirty="0"/>
            </a:p>
          </p:txBody>
        </p:sp>
      </p:grpSp>
      <p:sp>
        <p:nvSpPr>
          <p:cNvPr id="100" name="Rectangle"/>
          <p:cNvSpPr/>
          <p:nvPr/>
        </p:nvSpPr>
        <p:spPr>
          <a:xfrm>
            <a:off x="6617398" y="4680761"/>
            <a:ext cx="1494001" cy="792091"/>
          </a:xfrm>
          <a:prstGeom prst="rect">
            <a:avLst/>
          </a:prstGeom>
          <a:solidFill>
            <a:srgbClr val="FF33CC"/>
          </a:solidFill>
          <a:ln w="12700" cap="flat">
            <a:solidFill>
              <a:srgbClr val="FF33CC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 sz="1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&lt;&lt;Nazwa systemu, modułu systemu lub funkcjonalności systemu interoperacyjnych względem produktu&gt;&gt;"/>
          <p:cNvSpPr txBox="1"/>
          <p:nvPr/>
        </p:nvSpPr>
        <p:spPr>
          <a:xfrm>
            <a:off x="6637974" y="4900742"/>
            <a:ext cx="138986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>
            <a:lvl1pPr algn="ctr">
              <a:defRPr sz="1000" i="1">
                <a:solidFill>
                  <a:srgbClr val="FFFFFF"/>
                </a:solidFill>
              </a:defRPr>
            </a:lvl1pPr>
          </a:lstStyle>
          <a:p>
            <a:r>
              <a:rPr lang="pl-PL" dirty="0" smtClean="0"/>
              <a:t>POL-on</a:t>
            </a:r>
            <a:br>
              <a:rPr lang="pl-PL" dirty="0" smtClean="0"/>
            </a:br>
            <a:r>
              <a:rPr lang="pl-PL" dirty="0" err="1" smtClean="0"/>
              <a:t>POL-on</a:t>
            </a:r>
            <a:r>
              <a:rPr lang="pl-PL" dirty="0" smtClean="0"/>
              <a:t> 2.0</a:t>
            </a:r>
            <a:endParaRPr dirty="0"/>
          </a:p>
        </p:txBody>
      </p:sp>
      <p:grpSp>
        <p:nvGrpSpPr>
          <p:cNvPr id="102" name="Prostokąt 42"/>
          <p:cNvGrpSpPr/>
          <p:nvPr/>
        </p:nvGrpSpPr>
        <p:grpSpPr>
          <a:xfrm>
            <a:off x="2751998" y="5683408"/>
            <a:ext cx="1494001" cy="792091"/>
            <a:chOff x="0" y="48411"/>
            <a:chExt cx="1494000" cy="792089"/>
          </a:xfrm>
        </p:grpSpPr>
        <p:sp>
          <p:nvSpPr>
            <p:cNvPr id="103" name="Rectangle"/>
            <p:cNvSpPr/>
            <p:nvPr/>
          </p:nvSpPr>
          <p:spPr>
            <a:xfrm>
              <a:off x="0" y="48411"/>
              <a:ext cx="1494000" cy="792089"/>
            </a:xfrm>
            <a:prstGeom prst="rect">
              <a:avLst/>
            </a:prstGeom>
            <a:solidFill>
              <a:srgbClr val="FF33CC"/>
            </a:solidFill>
            <a:ln w="12700" cap="flat">
              <a:solidFill>
                <a:srgbClr val="FF33C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4" name="&lt;&lt;Nazwa systemu, modułu systemu lub funkcjonalności systemu interoperacyjnych względem produktu&gt;&gt;"/>
            <p:cNvSpPr txBox="1"/>
            <p:nvPr/>
          </p:nvSpPr>
          <p:spPr>
            <a:xfrm>
              <a:off x="52069" y="244403"/>
              <a:ext cx="1389861" cy="4001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000" i="1">
                  <a:solidFill>
                    <a:srgbClr val="FFFFFF"/>
                  </a:solidFill>
                </a:defRPr>
              </a:lvl1pPr>
            </a:lstStyle>
            <a:p>
              <a:r>
                <a:rPr lang="pl-PL" dirty="0" err="1" smtClean="0"/>
                <a:t>Inventorum</a:t>
              </a:r>
              <a:r>
                <a:rPr lang="pl-PL" dirty="0" smtClean="0"/>
                <a:t>, </a:t>
              </a:r>
            </a:p>
            <a:p>
              <a:r>
                <a:rPr lang="pl-PL" dirty="0" smtClean="0"/>
                <a:t>Nauka Polska</a:t>
              </a:r>
              <a:endParaRPr dirty="0"/>
            </a:p>
          </p:txBody>
        </p:sp>
      </p:grpSp>
      <p:grpSp>
        <p:nvGrpSpPr>
          <p:cNvPr id="105" name="Grupa 104"/>
          <p:cNvGrpSpPr/>
          <p:nvPr/>
        </p:nvGrpSpPr>
        <p:grpSpPr>
          <a:xfrm>
            <a:off x="4255004" y="5822813"/>
            <a:ext cx="478024" cy="519486"/>
            <a:chOff x="4207449" y="3684232"/>
            <a:chExt cx="478024" cy="519486"/>
          </a:xfrm>
        </p:grpSpPr>
        <p:sp>
          <p:nvSpPr>
            <p:cNvPr id="106" name="Łącznik prosty ze strzałką 52"/>
            <p:cNvSpPr/>
            <p:nvPr/>
          </p:nvSpPr>
          <p:spPr>
            <a:xfrm>
              <a:off x="4410176" y="3684232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07" name="Łącznik prosty 51"/>
            <p:cNvSpPr/>
            <p:nvPr/>
          </p:nvSpPr>
          <p:spPr>
            <a:xfrm>
              <a:off x="4414283" y="369477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08" name="Łącznik prosty 82"/>
            <p:cNvSpPr/>
            <p:nvPr/>
          </p:nvSpPr>
          <p:spPr>
            <a:xfrm flipH="1">
              <a:off x="4207449" y="4203717"/>
              <a:ext cx="216025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09" name="Grupa 108"/>
          <p:cNvGrpSpPr/>
          <p:nvPr/>
        </p:nvGrpSpPr>
        <p:grpSpPr>
          <a:xfrm flipH="1">
            <a:off x="4312072" y="4803843"/>
            <a:ext cx="360041" cy="571009"/>
            <a:chOff x="6168008" y="2556000"/>
            <a:chExt cx="360041" cy="571009"/>
          </a:xfrm>
        </p:grpSpPr>
        <p:sp>
          <p:nvSpPr>
            <p:cNvPr id="110" name="Łącznik prosty 53"/>
            <p:cNvSpPr/>
            <p:nvPr/>
          </p:nvSpPr>
          <p:spPr>
            <a:xfrm>
              <a:off x="6168008" y="3114000"/>
              <a:ext cx="144017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11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12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13" name="Grupa 112"/>
          <p:cNvGrpSpPr/>
          <p:nvPr/>
        </p:nvGrpSpPr>
        <p:grpSpPr>
          <a:xfrm flipH="1">
            <a:off x="6180598" y="4952663"/>
            <a:ext cx="421962" cy="507833"/>
            <a:chOff x="4233878" y="2994628"/>
            <a:chExt cx="421962" cy="507833"/>
          </a:xfrm>
        </p:grpSpPr>
        <p:sp>
          <p:nvSpPr>
            <p:cNvPr id="114" name="Łącznik prosty 50"/>
            <p:cNvSpPr/>
            <p:nvPr/>
          </p:nvSpPr>
          <p:spPr>
            <a:xfrm>
              <a:off x="4233878" y="2994628"/>
              <a:ext cx="146670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15" name="Łącznik prosty 51"/>
            <p:cNvSpPr/>
            <p:nvPr/>
          </p:nvSpPr>
          <p:spPr>
            <a:xfrm>
              <a:off x="4380543" y="2994628"/>
              <a:ext cx="1" cy="507833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16" name="Łącznik prosty ze strzałką 52"/>
            <p:cNvSpPr/>
            <p:nvPr/>
          </p:nvSpPr>
          <p:spPr>
            <a:xfrm>
              <a:off x="4380543" y="3502459"/>
              <a:ext cx="275297" cy="1"/>
            </a:xfrm>
            <a:prstGeom prst="line">
              <a:avLst/>
            </a:prstGeom>
            <a:ln w="25400">
              <a:solidFill>
                <a:srgbClr val="0070C0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17" name="Grupa 116"/>
          <p:cNvGrpSpPr/>
          <p:nvPr/>
        </p:nvGrpSpPr>
        <p:grpSpPr>
          <a:xfrm flipH="1" flipV="1">
            <a:off x="4196147" y="5624140"/>
            <a:ext cx="490316" cy="571009"/>
            <a:chOff x="6037733" y="2556000"/>
            <a:chExt cx="490316" cy="571009"/>
          </a:xfrm>
        </p:grpSpPr>
        <p:sp>
          <p:nvSpPr>
            <p:cNvPr id="118" name="Łącznik prosty 53"/>
            <p:cNvSpPr/>
            <p:nvPr/>
          </p:nvSpPr>
          <p:spPr>
            <a:xfrm>
              <a:off x="6037733" y="3111086"/>
              <a:ext cx="292462" cy="2916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19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20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  <p:grpSp>
        <p:nvGrpSpPr>
          <p:cNvPr id="121" name="Grupa 120"/>
          <p:cNvGrpSpPr/>
          <p:nvPr/>
        </p:nvGrpSpPr>
        <p:grpSpPr>
          <a:xfrm flipV="1">
            <a:off x="6180726" y="5564321"/>
            <a:ext cx="476086" cy="571009"/>
            <a:chOff x="6051963" y="2556000"/>
            <a:chExt cx="476086" cy="571009"/>
          </a:xfrm>
        </p:grpSpPr>
        <p:sp>
          <p:nvSpPr>
            <p:cNvPr id="122" name="Łącznik prosty 53"/>
            <p:cNvSpPr/>
            <p:nvPr/>
          </p:nvSpPr>
          <p:spPr>
            <a:xfrm flipV="1">
              <a:off x="6051963" y="3114002"/>
              <a:ext cx="278231" cy="4173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23" name="Łącznik prosty 54"/>
            <p:cNvSpPr/>
            <p:nvPr/>
          </p:nvSpPr>
          <p:spPr>
            <a:xfrm flipV="1">
              <a:off x="6312024" y="2556000"/>
              <a:ext cx="1" cy="571009"/>
            </a:xfrm>
            <a:prstGeom prst="line">
              <a:avLst/>
            </a:prstGeom>
            <a:ln w="25400">
              <a:solidFill>
                <a:srgbClr val="0070C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24" name="Łącznik prosty ze strzałką 55"/>
            <p:cNvSpPr/>
            <p:nvPr/>
          </p:nvSpPr>
          <p:spPr>
            <a:xfrm>
              <a:off x="6312024" y="2564903"/>
              <a:ext cx="216025" cy="1"/>
            </a:xfrm>
            <a:prstGeom prst="line">
              <a:avLst/>
            </a:prstGeom>
            <a:ln w="25400">
              <a:solidFill>
                <a:schemeClr val="accent1"/>
              </a:solidFill>
              <a:miter/>
              <a:tailEnd type="triangle"/>
            </a:ln>
          </p:spPr>
          <p:txBody>
            <a:bodyPr lIns="45719" rIns="45719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086231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8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REALIZACJA ZALECEŃ KRMC</a:t>
            </a:r>
          </a:p>
        </p:txBody>
      </p:sp>
      <p:graphicFrame>
        <p:nvGraphicFramePr>
          <p:cNvPr id="219" name="Tabela 4"/>
          <p:cNvGraphicFramePr/>
          <p:nvPr>
            <p:extLst>
              <p:ext uri="{D42A27DB-BD31-4B8C-83A1-F6EECF244321}">
                <p14:modId xmlns:p14="http://schemas.microsoft.com/office/powerpoint/2010/main" val="4275457004"/>
              </p:ext>
            </p:extLst>
          </p:nvPr>
        </p:nvGraphicFramePr>
        <p:xfrm>
          <a:off x="695398" y="2235380"/>
          <a:ext cx="10801198" cy="220299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6826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0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Zalecenie KRMC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Wyjaśnienia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just">
                        <a:defRPr sz="1800"/>
                      </a:pP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Korzyści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wynikające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z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projektu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-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Należy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zweryfikować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określoną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w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projekcie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wartość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docelową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wskaźnika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„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Liczba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pobrań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/odtworzeń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dokumentów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zawierających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ISP”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tak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, aby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uwzględniała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wartości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aktualnej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Wykonane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w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całości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defRPr sz="1800"/>
                      </a:pP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
</a:t>
                      </a:r>
                      <a:r>
                        <a:rPr sz="1100" b="0" i="0" u="none" strike="noStrike" cap="none" spc="0" baseline="0" dirty="0" err="1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Skorygowano</a:t>
                      </a:r>
                      <a:r>
                        <a:rPr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wartość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aktualną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wskaźnika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przy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zachowaniu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wartości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docelowej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.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just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Udostępnione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usługi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-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Prezentowany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opis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usług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błędnie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zakłada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,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że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umożliwienie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dostępu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do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informacji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jest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tożsame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z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wszczęciem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procedury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urzędowej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niezbędnej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dla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załatwienia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konkretnej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sprawy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.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Należy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usunąć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opis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usług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wpisać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w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tabeli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„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dotyczy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”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Wykonane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w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całości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defRPr sz="1800"/>
                      </a:pP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Zgodnie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z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uwagą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MR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usunięto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opis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usług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oraz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wpisano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w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tabeli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: „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nie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 </a:t>
                      </a:r>
                      <a:r>
                        <a:rPr sz="1100" b="0" i="0" u="none" strike="noStrike" cap="none" spc="0" baseline="0" dirty="0" err="1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dotyczy</a:t>
                      </a:r>
                      <a:r>
                        <a:rPr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”.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2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BEZPIECZEŃSTWO SYSTEMU I DANYCH</a:t>
            </a:r>
          </a:p>
        </p:txBody>
      </p:sp>
      <p:graphicFrame>
        <p:nvGraphicFramePr>
          <p:cNvPr id="223" name="Tabela 4"/>
          <p:cNvGraphicFramePr/>
          <p:nvPr>
            <p:extLst>
              <p:ext uri="{D42A27DB-BD31-4B8C-83A1-F6EECF244321}">
                <p14:modId xmlns:p14="http://schemas.microsoft.com/office/powerpoint/2010/main" val="3190733529"/>
              </p:ext>
            </p:extLst>
          </p:nvPr>
        </p:nvGraphicFramePr>
        <p:xfrm>
          <a:off x="695399" y="2360334"/>
          <a:ext cx="10801198" cy="3855827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30864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produktu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49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Kategorie ISP: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Kapitał ludzki nauki i szkolnictwa wyższego oraz przedsiębiorstw innowacyjnych,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Zasoby niematerialne nauki i szkolnictwa wyższego oraz przedsiębiorstw innowacyjnych, 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Zasoby materialne nauki i szkolnictwa wyższego, 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Podmioty szkolnictwa wyższego i nauki, podmioty innowacyjne oraz wspierające naukę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Potencjał naukowy i kształcenie 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lang="pl-PL" i="0" dirty="0" smtClean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Partner</a:t>
                      </a:r>
                      <a:r>
                        <a:rPr lang="pl-PL" sz="1100" baseline="0" dirty="0" smtClean="0"/>
                        <a:t> stosuje </a:t>
                      </a:r>
                      <a:r>
                        <a:rPr lang="pl-PL" sz="1100" dirty="0" smtClean="0"/>
                        <a:t>system zarządzania bezpieczeństwem informacji,</a:t>
                      </a:r>
                      <a:r>
                        <a:rPr lang="pl-PL" sz="1100" baseline="0" dirty="0" smtClean="0"/>
                        <a:t> zgodny z wymogami rozporządzenia RM w sprawie KRI. Najważniejsze funkcjonujące polityki i procedury:</a:t>
                      </a:r>
                    </a:p>
                    <a:p>
                      <a:pPr algn="l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lang="pl-PL" sz="1100" dirty="0" smtClean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Polityka Bezpieczeństwa Danych Osobowych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Polityka bezpieczeństwa informacji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Polityka bezpieczeństwa teleinformatycznego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Procedura zarządzania konfiguracją CMDB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Procedura monitorowania wydajności, pojemności i integralności systemów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Procedura postępowania z incydentami i naruszeniami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Polityka bezpieczeństwa informacji w pracy zdalnej COVID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lang="pl-PL" sz="11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lang="pl-PL" sz="1100" dirty="0" smtClean="0"/>
                        <a:t>Zgodnie z Polityką bezpieczeństwa Partnera, OPI PIB wykonuje okresowe audyty bezpieczeństwa i określa w planach tych audytów zakres weryfikacji,</a:t>
                      </a:r>
                      <a:r>
                        <a:rPr lang="pl-PL" sz="1100" baseline="0" dirty="0" smtClean="0"/>
                        <a:t> w tym </a:t>
                      </a:r>
                      <a:r>
                        <a:rPr lang="pl-PL" sz="1100" dirty="0" smtClean="0"/>
                        <a:t>bezpieczeństwo systemów teleinformatycznych. W ramach projektu przeprowadzono</a:t>
                      </a:r>
                      <a:r>
                        <a:rPr lang="pl-PL" sz="1100" baseline="0" dirty="0" smtClean="0"/>
                        <a:t> 2 </a:t>
                      </a:r>
                      <a:r>
                        <a:rPr lang="pl-PL" sz="1100" dirty="0" smtClean="0"/>
                        <a:t>audyty bezpieczeństwa systemu.</a:t>
                      </a:r>
                      <a:r>
                        <a:rPr lang="pl-PL" sz="1100" baseline="0" dirty="0" smtClean="0"/>
                        <a:t> </a:t>
                      </a:r>
                      <a:r>
                        <a:rPr lang="pl-PL" sz="1100" dirty="0" smtClean="0"/>
                        <a:t>Audyty bezpieczeństwa</a:t>
                      </a:r>
                      <a:r>
                        <a:rPr lang="pl-PL" sz="1100" baseline="0" dirty="0" smtClean="0"/>
                        <a:t> </a:t>
                      </a:r>
                      <a:r>
                        <a:rPr lang="pl-PL" sz="1100" dirty="0" smtClean="0"/>
                        <a:t>zostały</a:t>
                      </a:r>
                      <a:r>
                        <a:rPr lang="pl-PL" sz="1100" baseline="0" dirty="0" smtClean="0"/>
                        <a:t> każdorazowo </a:t>
                      </a:r>
                      <a:r>
                        <a:rPr lang="pl-PL" sz="1100" dirty="0" smtClean="0"/>
                        <a:t>zrealizowane przez wykonawcę zewnętrznego, wyłonionego zgodnie z procedurą PZP. Należyte wykonanie usługi nadzorowane przez Administratora wdrożeń i utrzymania zasobów oraz IOD</a:t>
                      </a:r>
                      <a:r>
                        <a:rPr lang="pl-PL" sz="1100" baseline="0" dirty="0" smtClean="0"/>
                        <a:t> </a:t>
                      </a:r>
                      <a:r>
                        <a:rPr lang="pl-PL" sz="1100" dirty="0" smtClean="0"/>
                        <a:t>Partnera. Partner każdorazowo przeprowadził weryfikację otrzymanych uwag i przygotował harmonogram wdrażania zmian,</a:t>
                      </a:r>
                      <a:r>
                        <a:rPr lang="pl-PL" sz="1100" baseline="0" dirty="0" smtClean="0"/>
                        <a:t> rozpoczynając realizację </a:t>
                      </a:r>
                      <a:r>
                        <a:rPr lang="pl-PL" sz="1100" dirty="0" smtClean="0"/>
                        <a:t>od uwag o najwyższym stopniu ryzyka.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6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TRWAŁOŚĆ PROJEKTU</a:t>
            </a:r>
          </a:p>
        </p:txBody>
      </p:sp>
      <p:sp>
        <p:nvSpPr>
          <p:cNvPr id="227" name="pole tekstowe 4"/>
          <p:cNvSpPr txBox="1"/>
          <p:nvPr/>
        </p:nvSpPr>
        <p:spPr>
          <a:xfrm>
            <a:off x="741119" y="2264238"/>
            <a:ext cx="10696498" cy="1128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/>
              <a:t>Okres</a:t>
            </a:r>
            <a:r>
              <a:rPr dirty="0"/>
              <a:t> </a:t>
            </a:r>
            <a:r>
              <a:rPr dirty="0" err="1"/>
              <a:t>trwałości</a:t>
            </a:r>
            <a:r>
              <a:rPr dirty="0" smtClean="0"/>
              <a:t>:</a:t>
            </a:r>
            <a:r>
              <a:rPr lang="pl-PL" dirty="0" smtClean="0"/>
              <a:t> 5 lat od daty zatwierdzenia Wniosku o płatność końcową projektu</a:t>
            </a:r>
          </a:p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 smtClean="0"/>
              <a:t>Źródło</a:t>
            </a:r>
            <a:r>
              <a:rPr dirty="0" smtClean="0"/>
              <a:t> </a:t>
            </a:r>
            <a:r>
              <a:rPr dirty="0" err="1"/>
              <a:t>finansowania</a:t>
            </a:r>
            <a:r>
              <a:rPr dirty="0"/>
              <a:t> </a:t>
            </a:r>
            <a:r>
              <a:rPr dirty="0" err="1"/>
              <a:t>utrzymania</a:t>
            </a:r>
            <a:r>
              <a:rPr dirty="0"/>
              <a:t> </a:t>
            </a:r>
            <a:r>
              <a:rPr dirty="0" err="1"/>
              <a:t>produktów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 smtClean="0"/>
              <a:t>:</a:t>
            </a:r>
            <a:r>
              <a:rPr lang="pl-PL" dirty="0" smtClean="0"/>
              <a:t> dotacja celowa OPI PIB</a:t>
            </a:r>
          </a:p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 smtClean="0"/>
              <a:t>Najważniejsze</a:t>
            </a:r>
            <a:r>
              <a:rPr dirty="0" smtClean="0"/>
              <a:t> </a:t>
            </a:r>
            <a:r>
              <a:rPr dirty="0" err="1"/>
              <a:t>ryzyka</a:t>
            </a:r>
            <a:r>
              <a:rPr dirty="0"/>
              <a:t>:</a:t>
            </a:r>
          </a:p>
        </p:txBody>
      </p:sp>
      <p:graphicFrame>
        <p:nvGraphicFramePr>
          <p:cNvPr id="228" name="Tabela 5"/>
          <p:cNvGraphicFramePr/>
          <p:nvPr>
            <p:extLst>
              <p:ext uri="{D42A27DB-BD31-4B8C-83A1-F6EECF244321}">
                <p14:modId xmlns:p14="http://schemas.microsoft.com/office/powerpoint/2010/main" val="4176443395"/>
              </p:ext>
            </p:extLst>
          </p:nvPr>
        </p:nvGraphicFramePr>
        <p:xfrm>
          <a:off x="741119" y="3421610"/>
          <a:ext cx="10696498" cy="277368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7125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77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87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375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Siła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oddziaływania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Prawdopodobieństwo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wystąpienia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Reakcja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ryzyko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Brak użyteczności interfejsów maszynowego udostępniania danych</a:t>
                      </a:r>
                      <a:endParaRPr sz="1100" b="1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średnia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niskie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Unikanie zagrożenia: Zastosowanie neutralnych technologicznie interfejsów. Konsultowanie rozwiązań technologicznych z potencjalnymi odbiorcami usług. Zwracanie uwagi na potencjalne koszty po stronie odbiorców usług i stosowanie rozwiązań je minimalizujących. Czytelna dokumentacja techniczna i jej publikacja. Szybkie wprowadzanie usług na rynek, weryfikacja założeń przez wybrane grupy użytkowników i ich korekta.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4546A"/>
                      </a:solidFill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Brak użyteczności interfejsów www użytkownika, powodujący znikomy zakres użytkowania systemu</a:t>
                      </a:r>
                      <a:endParaRPr sz="1100" b="1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średnia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niskie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Zmniejszenie zagrożenia: Projektowanie interfejsów metodami zorientowanymi na użytkownika. Cykliczne badania użyteczności interfejsów. Szybkie wprowadzanie produktów na rynek. Śledzenie aktywności użytkowników, badanie częstotliwości odwiedzin. Korekta interfejsów pod wpływem analizy systemu na produkcji.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6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TRWAŁOŚĆ </a:t>
            </a:r>
            <a:r>
              <a:rPr dirty="0" smtClean="0"/>
              <a:t>PROJEKTU</a:t>
            </a:r>
            <a:r>
              <a:rPr lang="pl-PL" dirty="0" smtClean="0"/>
              <a:t> cd.</a:t>
            </a:r>
            <a:endParaRPr dirty="0"/>
          </a:p>
        </p:txBody>
      </p:sp>
      <p:sp>
        <p:nvSpPr>
          <p:cNvPr id="227" name="pole tekstowe 4"/>
          <p:cNvSpPr txBox="1"/>
          <p:nvPr/>
        </p:nvSpPr>
        <p:spPr>
          <a:xfrm>
            <a:off x="741119" y="2264238"/>
            <a:ext cx="8130207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 smtClean="0"/>
              <a:t>Najważniejsze</a:t>
            </a:r>
            <a:r>
              <a:rPr dirty="0" smtClean="0"/>
              <a:t> </a:t>
            </a:r>
            <a:r>
              <a:rPr dirty="0" err="1" smtClean="0"/>
              <a:t>ryzyka</a:t>
            </a:r>
            <a:r>
              <a:rPr lang="pl-PL" dirty="0" smtClean="0"/>
              <a:t> cd.</a:t>
            </a:r>
            <a:r>
              <a:rPr dirty="0" smtClean="0"/>
              <a:t>:</a:t>
            </a:r>
            <a:endParaRPr dirty="0"/>
          </a:p>
        </p:txBody>
      </p:sp>
      <p:graphicFrame>
        <p:nvGraphicFramePr>
          <p:cNvPr id="228" name="Tabela 5"/>
          <p:cNvGraphicFramePr/>
          <p:nvPr>
            <p:extLst>
              <p:ext uri="{D42A27DB-BD31-4B8C-83A1-F6EECF244321}">
                <p14:modId xmlns:p14="http://schemas.microsoft.com/office/powerpoint/2010/main" val="1160409095"/>
              </p:ext>
            </p:extLst>
          </p:nvPr>
        </p:nvGraphicFramePr>
        <p:xfrm>
          <a:off x="741119" y="2622419"/>
          <a:ext cx="10729194" cy="32004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9499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8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88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Siła oddziaływania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Prawdopodobieństwo wystąpienia ryzyka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Reakcja na ryzyko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Problemy z dotarciem do użytkowników końcowych</a:t>
                      </a:r>
                      <a:endParaRPr lang="pl-PL" sz="1100" b="1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średnia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niskie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Zmniejszenie zagrożenia: działania promocyjne ukierunkowane na dotarcie do jak największej liczby odbiorców. Ponadto użytkownicy mogą uzyskać szczegółowe informacje o zasobach systemu poprzez usługę udostępniania metadanych. Dodatkowo będą prowadzone szkolenia dla użytkowników dotyczące systemu.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4546A"/>
                      </a:solidFill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445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Niedostępność usług ze względu na awarie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średnia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niskie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Zmniejszenie zagrożenia: System umieszczony w zapasowym centrum danych OPI PIB. Działanie systemu monitorowane przez zespół ds. utrzymania systemów, składający się z administratorów systemów i baz danych o wieloletnim doświadczeniu.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95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Naruszenie prawa podczas udostępniania danych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średnia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niskie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Współdzielenie ryzyka: współpraca partnerów w obszarze projektowania usług na poziomie prawnym i organizacyjnym. Każdorazowo wykonywana pogłębiona analiza podstaw prawnych dla udostępnienia nowych zasobów. Analiza zgodności z otoczeniem prawnym wykonywana przed dostarczeniem produktów na rynek.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731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790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6" name="Podtytuł 2"/>
          <p:cNvSpPr txBox="1"/>
          <p:nvPr/>
        </p:nvSpPr>
        <p:spPr>
          <a:xfrm>
            <a:off x="1821242" y="1484783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TRWAŁOŚĆ </a:t>
            </a:r>
            <a:r>
              <a:rPr dirty="0" smtClean="0"/>
              <a:t>PROJEKTU</a:t>
            </a:r>
            <a:r>
              <a:rPr lang="pl-PL" dirty="0" smtClean="0"/>
              <a:t> cd.</a:t>
            </a:r>
            <a:endParaRPr dirty="0"/>
          </a:p>
        </p:txBody>
      </p:sp>
      <p:sp>
        <p:nvSpPr>
          <p:cNvPr id="227" name="pole tekstowe 4"/>
          <p:cNvSpPr txBox="1"/>
          <p:nvPr/>
        </p:nvSpPr>
        <p:spPr>
          <a:xfrm>
            <a:off x="741119" y="2264238"/>
            <a:ext cx="8130207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 smtClean="0"/>
              <a:t>Najważniejsze</a:t>
            </a:r>
            <a:r>
              <a:rPr dirty="0" smtClean="0"/>
              <a:t> </a:t>
            </a:r>
            <a:r>
              <a:rPr dirty="0" err="1" smtClean="0"/>
              <a:t>ryzyka</a:t>
            </a:r>
            <a:r>
              <a:rPr lang="pl-PL" dirty="0" smtClean="0"/>
              <a:t> cd.</a:t>
            </a:r>
            <a:r>
              <a:rPr dirty="0" smtClean="0"/>
              <a:t>:</a:t>
            </a:r>
            <a:endParaRPr dirty="0"/>
          </a:p>
        </p:txBody>
      </p:sp>
      <p:graphicFrame>
        <p:nvGraphicFramePr>
          <p:cNvPr id="228" name="Tabela 5"/>
          <p:cNvGraphicFramePr/>
          <p:nvPr>
            <p:extLst>
              <p:ext uri="{D42A27DB-BD31-4B8C-83A1-F6EECF244321}">
                <p14:modId xmlns:p14="http://schemas.microsoft.com/office/powerpoint/2010/main" val="2303588937"/>
              </p:ext>
            </p:extLst>
          </p:nvPr>
        </p:nvGraphicFramePr>
        <p:xfrm>
          <a:off x="741119" y="2622419"/>
          <a:ext cx="10729194" cy="1284867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9499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88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88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7696"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600" b="1" dirty="0" err="1">
                          <a:solidFill>
                            <a:srgbClr val="FFFFFF"/>
                          </a:solidFill>
                        </a:rPr>
                        <a:t>ryzyka</a:t>
                      </a:r>
                      <a:endParaRPr sz="1600"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Siła oddziaływania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Prawdopodobieństwo wystąpienia ryzyka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</a:rPr>
                        <a:t>Reakcja na ryzyko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>
                      <a:solidFill>
                        <a:srgbClr val="44546A"/>
                      </a:solidFill>
                    </a:lnR>
                    <a:lnT w="12700">
                      <a:solidFill>
                        <a:srgbClr val="44546A"/>
                      </a:solidFill>
                    </a:lnT>
                    <a:lnB w="1270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1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Brak środków finansowych na zapewnienie utrzymania systemu w okresie trwałości projektu</a:t>
                      </a:r>
                      <a:endParaRPr lang="pl-PL" sz="1100" b="1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44546A"/>
                      </a:solidFill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duża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znikome</a:t>
                      </a:r>
                      <a:endParaRPr sz="1100" b="0" i="0" u="none" strike="noStrike" cap="none" spc="0" baseline="0" dirty="0">
                        <a:solidFill>
                          <a:srgbClr val="002060"/>
                        </a:solidFill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Współdzielenie ryzyka: współpraca partnerów w obszarze zapewnienia finansowania utrzymania systemu ze środków budżetu państwa w okresie trwałości projektu.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44546A"/>
                      </a:solidFill>
                    </a:lnR>
                    <a:lnT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546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4450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2752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843022" y="1485063"/>
            <a:ext cx="8429446" cy="1224138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 sz="4000" i="1">
                <a:solidFill>
                  <a:srgbClr val="00206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Zintegrowany</a:t>
            </a:r>
            <a:r>
              <a:rPr dirty="0"/>
              <a:t> system </a:t>
            </a:r>
            <a:r>
              <a:rPr dirty="0" err="1"/>
              <a:t>usług</a:t>
            </a:r>
            <a:r>
              <a:rPr dirty="0"/>
              <a:t> </a:t>
            </a:r>
            <a:r>
              <a:rPr dirty="0" err="1"/>
              <a:t>dla</a:t>
            </a:r>
            <a:r>
              <a:rPr dirty="0"/>
              <a:t> </a:t>
            </a:r>
            <a:r>
              <a:rPr dirty="0" err="1"/>
              <a:t>nauki</a:t>
            </a:r>
            <a:r>
              <a:rPr dirty="0"/>
              <a:t> – </a:t>
            </a:r>
            <a:r>
              <a:rPr dirty="0" err="1"/>
              <a:t>etap</a:t>
            </a:r>
            <a:r>
              <a:rPr dirty="0"/>
              <a:t> II (ZSUN II)</a:t>
            </a:r>
          </a:p>
        </p:txBody>
      </p:sp>
      <p:sp>
        <p:nvSpPr>
          <p:cNvPr id="99" name="pole tekstowe 4"/>
          <p:cNvSpPr txBox="1"/>
          <p:nvPr/>
        </p:nvSpPr>
        <p:spPr>
          <a:xfrm>
            <a:off x="669996" y="2861833"/>
            <a:ext cx="8336383" cy="1128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>
                <a:solidFill>
                  <a:srgbClr val="09205C"/>
                </a:solidFill>
              </a:rPr>
              <a:t>Wnioskodawca</a:t>
            </a:r>
            <a:r>
              <a:rPr dirty="0" smtClean="0"/>
              <a:t>:</a:t>
            </a:r>
            <a:r>
              <a:rPr lang="pl-PL" dirty="0" smtClean="0"/>
              <a:t> </a:t>
            </a:r>
            <a:r>
              <a:rPr lang="pl-PL" b="1" dirty="0" smtClean="0"/>
              <a:t>Minister Nauki </a:t>
            </a:r>
            <a:r>
              <a:rPr lang="pl-PL" b="1" dirty="0"/>
              <a:t>i Szkolnictwa Wyższego </a:t>
            </a:r>
            <a:endParaRPr b="1" dirty="0"/>
          </a:p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/>
              <a:t>Beneficjent</a:t>
            </a:r>
            <a:r>
              <a:rPr dirty="0" smtClean="0"/>
              <a:t>:</a:t>
            </a:r>
            <a:r>
              <a:rPr lang="pl-PL" dirty="0" smtClean="0"/>
              <a:t> </a:t>
            </a:r>
            <a:r>
              <a:rPr lang="pl-PL" b="1" dirty="0" smtClean="0"/>
              <a:t>Ministerstwo Edukacji i Nauki</a:t>
            </a:r>
            <a:endParaRPr b="1" dirty="0"/>
          </a:p>
          <a:p>
            <a:pPr marL="269875" indent="-269875">
              <a:spcBef>
                <a:spcPts val="800"/>
              </a:spcBef>
              <a:buSzPct val="100000"/>
              <a:buChar char="▪"/>
              <a:defRPr>
                <a:solidFill>
                  <a:srgbClr val="002060"/>
                </a:solidFill>
              </a:defRPr>
            </a:pPr>
            <a:r>
              <a:rPr dirty="0" err="1"/>
              <a:t>Partnerzy</a:t>
            </a:r>
            <a:r>
              <a:rPr dirty="0" smtClean="0"/>
              <a:t>:</a:t>
            </a:r>
            <a:r>
              <a:rPr lang="pl-PL" dirty="0"/>
              <a:t> </a:t>
            </a:r>
            <a:r>
              <a:rPr lang="pl-PL" b="1" dirty="0" smtClean="0"/>
              <a:t>Ośrodek </a:t>
            </a:r>
            <a:r>
              <a:rPr lang="pl-PL" b="1" dirty="0"/>
              <a:t>Przetwarzania Informacji – Państwowy Instytut Badawczy</a:t>
            </a:r>
            <a:endParaRPr b="1" dirty="0"/>
          </a:p>
        </p:txBody>
      </p:sp>
      <p:sp>
        <p:nvSpPr>
          <p:cNvPr id="100" name="Podtytuł 2"/>
          <p:cNvSpPr txBox="1"/>
          <p:nvPr/>
        </p:nvSpPr>
        <p:spPr>
          <a:xfrm>
            <a:off x="45719" y="4396154"/>
            <a:ext cx="12100561" cy="606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 fontScale="92500" lnSpcReduction="10000"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CEL PROJEKTU</a:t>
            </a:r>
          </a:p>
        </p:txBody>
      </p:sp>
      <p:sp>
        <p:nvSpPr>
          <p:cNvPr id="101" name="pole tekstowe 6"/>
          <p:cNvSpPr txBox="1"/>
          <p:nvPr/>
        </p:nvSpPr>
        <p:spPr>
          <a:xfrm>
            <a:off x="666614" y="5093644"/>
            <a:ext cx="10956817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just">
              <a:defRPr sz="1600">
                <a:solidFill>
                  <a:srgbClr val="08205C"/>
                </a:solidFill>
              </a:defRPr>
            </a:pPr>
            <a:r>
              <a:rPr dirty="0" err="1"/>
              <a:t>Stworzenie</a:t>
            </a:r>
            <a:r>
              <a:rPr dirty="0"/>
              <a:t> </a:t>
            </a:r>
            <a:r>
              <a:rPr dirty="0" err="1"/>
              <a:t>zintegrowanej</a:t>
            </a:r>
            <a:r>
              <a:rPr dirty="0"/>
              <a:t> </a:t>
            </a:r>
            <a:r>
              <a:rPr dirty="0" err="1"/>
              <a:t>platformy</a:t>
            </a:r>
            <a:r>
              <a:rPr dirty="0"/>
              <a:t> </a:t>
            </a:r>
            <a:r>
              <a:rPr dirty="0" err="1"/>
              <a:t>informacyjnej</a:t>
            </a:r>
            <a:r>
              <a:rPr dirty="0"/>
              <a:t> do </a:t>
            </a:r>
            <a:r>
              <a:rPr dirty="0" err="1"/>
              <a:t>gromadzenia</a:t>
            </a:r>
            <a:r>
              <a:rPr dirty="0"/>
              <a:t>, </a:t>
            </a:r>
            <a:r>
              <a:rPr dirty="0" err="1"/>
              <a:t>przetwarzania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udostępniania</a:t>
            </a:r>
            <a:r>
              <a:rPr dirty="0"/>
              <a:t> </a:t>
            </a:r>
            <a:r>
              <a:rPr dirty="0" err="1"/>
              <a:t>danych</a:t>
            </a:r>
            <a:r>
              <a:rPr dirty="0"/>
              <a:t> </a:t>
            </a:r>
            <a:br>
              <a:rPr dirty="0"/>
            </a:b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informacji</a:t>
            </a:r>
            <a:r>
              <a:rPr dirty="0"/>
              <a:t> o </a:t>
            </a:r>
            <a:r>
              <a:rPr dirty="0" err="1"/>
              <a:t>szkolnictwie</a:t>
            </a:r>
            <a:r>
              <a:rPr dirty="0"/>
              <a:t> </a:t>
            </a:r>
            <a:r>
              <a:rPr dirty="0" err="1"/>
              <a:t>wyższym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nauce</a:t>
            </a:r>
            <a:r>
              <a:rPr dirty="0"/>
              <a:t> w </a:t>
            </a:r>
            <a:r>
              <a:rPr dirty="0" err="1"/>
              <a:t>Polsce</a:t>
            </a:r>
            <a:r>
              <a:rPr dirty="0"/>
              <a:t>. </a:t>
            </a:r>
            <a:r>
              <a:rPr dirty="0" err="1"/>
              <a:t>Integracja</a:t>
            </a:r>
            <a:r>
              <a:rPr dirty="0"/>
              <a:t> </a:t>
            </a:r>
            <a:r>
              <a:rPr dirty="0" err="1"/>
              <a:t>dziedzinowych</a:t>
            </a:r>
            <a:r>
              <a:rPr dirty="0"/>
              <a:t> </a:t>
            </a:r>
            <a:r>
              <a:rPr dirty="0" err="1"/>
              <a:t>systemów</a:t>
            </a:r>
            <a:r>
              <a:rPr dirty="0"/>
              <a:t> </a:t>
            </a:r>
            <a:r>
              <a:rPr dirty="0" err="1"/>
              <a:t>źródłowych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pomocą</a:t>
            </a:r>
            <a:r>
              <a:rPr dirty="0"/>
              <a:t> </a:t>
            </a:r>
            <a:r>
              <a:rPr dirty="0" err="1"/>
              <a:t>jednorodnych</a:t>
            </a:r>
            <a:r>
              <a:rPr dirty="0"/>
              <a:t> </a:t>
            </a:r>
            <a:r>
              <a:rPr dirty="0" err="1"/>
              <a:t>interfejsów</a:t>
            </a:r>
            <a:r>
              <a:rPr dirty="0"/>
              <a:t> (POL-on, </a:t>
            </a:r>
            <a:r>
              <a:rPr lang="pl-PL" dirty="0" smtClean="0"/>
              <a:t>POL-on 2.0, </a:t>
            </a:r>
            <a:r>
              <a:rPr dirty="0" smtClean="0"/>
              <a:t>PBN</a:t>
            </a:r>
            <a:r>
              <a:rPr dirty="0"/>
              <a:t>, </a:t>
            </a:r>
            <a:r>
              <a:rPr dirty="0" err="1"/>
              <a:t>Inventorum</a:t>
            </a:r>
            <a:r>
              <a:rPr dirty="0"/>
              <a:t>, </a:t>
            </a:r>
            <a:r>
              <a:rPr dirty="0" err="1"/>
              <a:t>Nauka</a:t>
            </a:r>
            <a:r>
              <a:rPr dirty="0"/>
              <a:t> </a:t>
            </a:r>
            <a:r>
              <a:rPr dirty="0" err="1"/>
              <a:t>Polska</a:t>
            </a:r>
            <a:r>
              <a:rPr dirty="0"/>
              <a:t>, ORPPD, ZSUN/OSF, SEDN, </a:t>
            </a:r>
            <a:r>
              <a:rPr lang="pl-PL" dirty="0" smtClean="0"/>
              <a:t>SWW</a:t>
            </a:r>
            <a:r>
              <a:rPr dirty="0" smtClean="0"/>
              <a:t>R</a:t>
            </a:r>
            <a:r>
              <a:rPr dirty="0"/>
              <a:t>, ELA). Dane z </a:t>
            </a:r>
            <a:r>
              <a:rPr dirty="0" err="1"/>
              <a:t>systemów</a:t>
            </a:r>
            <a:r>
              <a:rPr dirty="0"/>
              <a:t> </a:t>
            </a:r>
            <a:r>
              <a:rPr dirty="0" err="1"/>
              <a:t>dziedzinowych</a:t>
            </a:r>
            <a:r>
              <a:rPr dirty="0"/>
              <a:t>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informacje</a:t>
            </a:r>
            <a:r>
              <a:rPr dirty="0"/>
              <a:t> z </a:t>
            </a:r>
            <a:r>
              <a:rPr dirty="0" err="1"/>
              <a:t>nich</a:t>
            </a:r>
            <a:r>
              <a:rPr dirty="0"/>
              <a:t> </a:t>
            </a:r>
            <a:r>
              <a:rPr dirty="0" err="1"/>
              <a:t>wytworzone</a:t>
            </a:r>
            <a:r>
              <a:rPr dirty="0"/>
              <a:t> </a:t>
            </a:r>
            <a:r>
              <a:rPr dirty="0" err="1"/>
              <a:t>udostępniane</a:t>
            </a:r>
            <a:r>
              <a:rPr dirty="0"/>
              <a:t> </a:t>
            </a:r>
            <a:r>
              <a:rPr dirty="0" err="1"/>
              <a:t>następnie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pomocą</a:t>
            </a:r>
            <a:r>
              <a:rPr dirty="0"/>
              <a:t> </a:t>
            </a:r>
            <a:r>
              <a:rPr dirty="0" err="1"/>
              <a:t>usług</a:t>
            </a:r>
            <a:r>
              <a:rPr dirty="0"/>
              <a:t>, </a:t>
            </a:r>
            <a:r>
              <a:rPr dirty="0" err="1"/>
              <a:t>wytworzonych</a:t>
            </a:r>
            <a:r>
              <a:rPr dirty="0"/>
              <a:t> w </a:t>
            </a:r>
            <a:r>
              <a:rPr dirty="0" err="1"/>
              <a:t>ramach</a:t>
            </a:r>
            <a:r>
              <a:rPr dirty="0"/>
              <a:t> </a:t>
            </a:r>
            <a:r>
              <a:rPr dirty="0" err="1"/>
              <a:t>realizacji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.</a:t>
            </a:r>
          </a:p>
          <a:p>
            <a:pPr>
              <a:defRPr sz="1600" i="1">
                <a:solidFill>
                  <a:srgbClr val="0070C0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ole tekstowe 107"/>
          <p:cNvSpPr txBox="1"/>
          <p:nvPr/>
        </p:nvSpPr>
        <p:spPr>
          <a:xfrm>
            <a:off x="914399" y="2843037"/>
            <a:ext cx="7881761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4800" b="1">
                <a:solidFill>
                  <a:srgbClr val="FFFFFF"/>
                </a:solidFill>
              </a:defRPr>
            </a:lvl1pPr>
          </a:lstStyle>
          <a:p>
            <a:r>
              <a:rPr dirty="0" err="1"/>
              <a:t>Dziękuję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uwagę</a:t>
            </a:r>
            <a:endParaRPr dirty="0"/>
          </a:p>
        </p:txBody>
      </p:sp>
      <p:sp>
        <p:nvSpPr>
          <p:cNvPr id="231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" name="Obraz 6" descr="logo_FE_Polska_Cyfrowa_rgb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76" y="5610610"/>
            <a:ext cx="1103532" cy="619257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Obraz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740" y="5610609"/>
            <a:ext cx="1547446" cy="619257"/>
          </a:xfrm>
          <a:prstGeom prst="rect">
            <a:avLst/>
          </a:prstGeom>
          <a:noFill/>
        </p:spPr>
      </p:pic>
      <p:pic>
        <p:nvPicPr>
          <p:cNvPr id="9" name="Obraz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971" y="5610610"/>
            <a:ext cx="1846385" cy="619257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4" name="Podtytuł 2"/>
          <p:cNvSpPr txBox="1"/>
          <p:nvPr/>
        </p:nvSpPr>
        <p:spPr>
          <a:xfrm>
            <a:off x="1880518" y="1395291"/>
            <a:ext cx="8418237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OKRES REALIZACJI PROJEKTU</a:t>
            </a:r>
          </a:p>
        </p:txBody>
      </p:sp>
      <p:graphicFrame>
        <p:nvGraphicFramePr>
          <p:cNvPr id="105" name="Tabela 9"/>
          <p:cNvGraphicFramePr/>
          <p:nvPr>
            <p:extLst>
              <p:ext uri="{D42A27DB-BD31-4B8C-83A1-F6EECF244321}">
                <p14:modId xmlns:p14="http://schemas.microsoft.com/office/powerpoint/2010/main" val="3381987851"/>
              </p:ext>
            </p:extLst>
          </p:nvPr>
        </p:nvGraphicFramePr>
        <p:xfrm>
          <a:off x="635726" y="2132856"/>
          <a:ext cx="10946674" cy="107197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1015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Planowany: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od 2017-11-01</a:t>
                      </a:r>
                      <a:endParaRPr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do 2020-10-31</a:t>
                      </a:r>
                      <a:endParaRPr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Faktyczny: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od 2017-11-01</a:t>
                      </a:r>
                      <a:endParaRPr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pl-PL" sz="1200" i="0" dirty="0" smtClean="0">
                          <a:solidFill>
                            <a:schemeClr val="tx1"/>
                          </a:solidFill>
                        </a:rPr>
                        <a:t>do 2021-01-29</a:t>
                      </a:r>
                      <a:endParaRPr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6" name="Podtytuł 2"/>
          <p:cNvSpPr txBox="1"/>
          <p:nvPr/>
        </p:nvSpPr>
        <p:spPr>
          <a:xfrm>
            <a:off x="45719" y="3573016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rPr dirty="0"/>
              <a:t>KOSZT REALIZACJI PROJEKTU</a:t>
            </a:r>
          </a:p>
        </p:txBody>
      </p:sp>
      <p:graphicFrame>
        <p:nvGraphicFramePr>
          <p:cNvPr id="107" name="Wykres 11"/>
          <p:cNvGraphicFramePr/>
          <p:nvPr>
            <p:extLst>
              <p:ext uri="{D42A27DB-BD31-4B8C-83A1-F6EECF244321}">
                <p14:modId xmlns:p14="http://schemas.microsoft.com/office/powerpoint/2010/main" val="4001013207"/>
              </p:ext>
            </p:extLst>
          </p:nvPr>
        </p:nvGraphicFramePr>
        <p:xfrm>
          <a:off x="1612490" y="4460426"/>
          <a:ext cx="8189083" cy="234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0" name="Podtytuł 2"/>
          <p:cNvSpPr txBox="1"/>
          <p:nvPr/>
        </p:nvSpPr>
        <p:spPr>
          <a:xfrm>
            <a:off x="45719" y="1495934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ZAKRES PROJEKTU</a:t>
            </a:r>
          </a:p>
        </p:txBody>
      </p:sp>
      <p:graphicFrame>
        <p:nvGraphicFramePr>
          <p:cNvPr id="111" name="Tabela 10"/>
          <p:cNvGraphicFramePr/>
          <p:nvPr>
            <p:extLst>
              <p:ext uri="{D42A27DB-BD31-4B8C-83A1-F6EECF244321}">
                <p14:modId xmlns:p14="http://schemas.microsoft.com/office/powerpoint/2010/main" val="446409436"/>
              </p:ext>
            </p:extLst>
          </p:nvPr>
        </p:nvGraphicFramePr>
        <p:xfrm>
          <a:off x="640652" y="2362893"/>
          <a:ext cx="10644120" cy="4308329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351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70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36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278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07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zadania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zakończenia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Faktyczny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termin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zakończenia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Kamień milowy potwierdzający zakończenie zadania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Zadanie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1.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Organizacja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środowiska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projektowego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29.01.2021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*wynik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a z przedłużenia projektu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dotyczy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4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Zadanie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2.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Projektowanie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usług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na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poziomie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prawnym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organizacyjnym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29.01.2021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*wynik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a z przedłużenia projektu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dotyczy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82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3. Hurtownia i model wymiany danych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KM 3.4 Hurtownia i model wymiany danych zostały wdrożone (realizacja zadania została zakończona).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7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4. Centralne logowanie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31.01.2019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28.02.2019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*wynik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a z </a:t>
                      </a:r>
                      <a:r>
                        <a:rPr lang="pl-PL" sz="1100" b="0" i="0" u="none" strike="noStrike" cap="none" spc="0" baseline="0" dirty="0" smtClean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dodatkowych prac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KM 4.2 -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Moduł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jest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dostosowany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zoptymalizowany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wdrożony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produkcyjnie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realizacja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zadania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zakończona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31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5. Zdalna sprawozdawczości oraz automatyczne zasilanie rejestrów szkolnictwa wyższego i nauki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31.10.2020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KM 5.3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serwisy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5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zoptymalizowane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działają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produkcyjne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realizacja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zadania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zakończona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89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6. Udostępnianie maszynowe zasobów szkolnictwa wyższego i nauki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31.10.2019</a:t>
                      </a:r>
                      <a:endParaRPr lang="pl-PL" i="0"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31.10.2019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KM 6.3 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serwisy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2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dostosowane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do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potrzeb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działają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produkcyjne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 (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realizacja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zadania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zakończona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2" name="pole tekstowe 4"/>
          <p:cNvSpPr txBox="1"/>
          <p:nvPr/>
        </p:nvSpPr>
        <p:spPr>
          <a:xfrm>
            <a:off x="622603" y="2031454"/>
            <a:ext cx="83363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>
                <a:solidFill>
                  <a:srgbClr val="002060"/>
                </a:solidFill>
              </a:defRPr>
            </a:lvl1pPr>
          </a:lstStyle>
          <a:p>
            <a:pPr>
              <a:defRPr b="0"/>
            </a:pPr>
            <a:r>
              <a:rPr b="1"/>
              <a:t>Stan realizacji zadań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Podtytuł 2"/>
          <p:cNvSpPr txBox="1"/>
          <p:nvPr/>
        </p:nvSpPr>
        <p:spPr>
          <a:xfrm>
            <a:off x="45719" y="1484783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ZAKRES PROJEKTU cd.</a:t>
            </a:r>
          </a:p>
        </p:txBody>
      </p:sp>
      <p:graphicFrame>
        <p:nvGraphicFramePr>
          <p:cNvPr id="116" name="Tabela 10"/>
          <p:cNvGraphicFramePr/>
          <p:nvPr>
            <p:extLst>
              <p:ext uri="{D42A27DB-BD31-4B8C-83A1-F6EECF244321}">
                <p14:modId xmlns:p14="http://schemas.microsoft.com/office/powerpoint/2010/main" val="1731345809"/>
              </p:ext>
            </p:extLst>
          </p:nvPr>
        </p:nvGraphicFramePr>
        <p:xfrm>
          <a:off x="640652" y="2385195"/>
          <a:ext cx="10644121" cy="3792580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570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5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80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497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1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zadania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zakończenia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zakończenia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Kamień milowy potwierdzający zakończenie zadania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6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Zadanie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7. Portal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obywatelski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30.04.2019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30.04.2019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KM 7.2 Portal jest dostosowany, zoptymalizowany i wdrożony produkcyjnie (realizacja zadania została zakończona).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1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Zadanie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8.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Baza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wiedzy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31.10.2020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31.10.2020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KM 8.3 Baza wiedzy została zoptymalizowana i uzupełniona (realizacja zadania została zakończona, usługa jest kompletna).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7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9. Udostępnianie metadanych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31.10.2020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31.10.2020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KM 9.4 Katalog usług został zoptymalizowany i zawiera kompletne informacje (realizacja zadania została zakończona, usługa jest kompletna).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63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10. Dostęp do danych obywatela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31.10.2020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31.10.2020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KM 10.3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zoptymalizowana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pod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kątem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użyteczności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jakości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wydajności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realizacja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zadania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została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zakończona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jest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kompletna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).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96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11. Utrzymanie systemu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31.10.2020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29.01.2021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*wynik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a z przedłużenia projektu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dotyczy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93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Zadanie 12. Działania informacyjno-promocyjne i szkolenia dla użytkowników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cap="none" spc="0" baseline="0" dirty="0">
                          <a:solidFill>
                            <a:srgbClr val="00206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Calibri"/>
                        </a:rPr>
                        <a:t>31.10.2020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29.01.2021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*wynik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a z przedłużenia projektu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dotyczy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7" name="pole tekstowe 4"/>
          <p:cNvSpPr txBox="1"/>
          <p:nvPr/>
        </p:nvSpPr>
        <p:spPr>
          <a:xfrm>
            <a:off x="622603" y="2031454"/>
            <a:ext cx="83363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>
                <a:solidFill>
                  <a:srgbClr val="002060"/>
                </a:solidFill>
              </a:defRPr>
            </a:lvl1pPr>
          </a:lstStyle>
          <a:p>
            <a:pPr>
              <a:defRPr b="0"/>
            </a:pPr>
            <a:r>
              <a:rPr b="1"/>
              <a:t>Stan realizacji zadań cd.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Podtytuł 2"/>
          <p:cNvSpPr txBox="1"/>
          <p:nvPr/>
        </p:nvSpPr>
        <p:spPr>
          <a:xfrm>
            <a:off x="45719" y="1484783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ZAKRES PROJEKTU cd.</a:t>
            </a:r>
          </a:p>
        </p:txBody>
      </p:sp>
      <p:sp>
        <p:nvSpPr>
          <p:cNvPr id="121" name="pole tekstowe 4"/>
          <p:cNvSpPr txBox="1"/>
          <p:nvPr/>
        </p:nvSpPr>
        <p:spPr>
          <a:xfrm>
            <a:off x="622603" y="2171154"/>
            <a:ext cx="83363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>
                <a:solidFill>
                  <a:srgbClr val="002060"/>
                </a:solidFill>
              </a:defRPr>
            </a:lvl1pPr>
          </a:lstStyle>
          <a:p>
            <a:pPr>
              <a:defRPr b="0"/>
            </a:pPr>
            <a:r>
              <a:rPr b="1"/>
              <a:t>Wskaźniki produktu (stan na koniec projektu):</a:t>
            </a:r>
          </a:p>
        </p:txBody>
      </p:sp>
      <p:graphicFrame>
        <p:nvGraphicFramePr>
          <p:cNvPr id="122" name="Tabela 10"/>
          <p:cNvGraphicFramePr/>
          <p:nvPr>
            <p:extLst>
              <p:ext uri="{D42A27DB-BD31-4B8C-83A1-F6EECF244321}">
                <p14:modId xmlns:p14="http://schemas.microsoft.com/office/powerpoint/2010/main" val="2979228630"/>
              </p:ext>
            </p:extLst>
          </p:nvPr>
        </p:nvGraphicFramePr>
        <p:xfrm>
          <a:off x="652500" y="2679313"/>
          <a:ext cx="10886997" cy="3476160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4543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9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83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0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wskaźnika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Jednostka miary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docelowa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osiągnięta od początku realizacji projektu (narastająco)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Stopień realizacji (%)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Liczba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baz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danych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udostępnionych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on-line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poprzez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API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szt.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100%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3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Liczba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podmiotów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które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udostępniły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on-line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informacje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sektora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publicznego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szt.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100%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Liczba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udostępnionych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on-line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dokumentów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zawierających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informacje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sektora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publicznego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szt.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19 000 000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19 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77</a:t>
                      </a: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065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104,08%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3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Liczba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utworzonych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API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szt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.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100%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39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Rozmiar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udostępnionych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on-line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sektora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publicznego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TB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2,1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11,09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528,10%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5" name="Podtytuł 2"/>
          <p:cNvSpPr txBox="1"/>
          <p:nvPr/>
        </p:nvSpPr>
        <p:spPr>
          <a:xfrm>
            <a:off x="45719" y="1484783"/>
            <a:ext cx="12100561" cy="750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ctr"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lvl1pPr>
          </a:lstStyle>
          <a:p>
            <a:r>
              <a:t>ZAKRES PROJEKTU cd.</a:t>
            </a:r>
          </a:p>
        </p:txBody>
      </p:sp>
      <p:sp>
        <p:nvSpPr>
          <p:cNvPr id="126" name="pole tekstowe 4"/>
          <p:cNvSpPr txBox="1"/>
          <p:nvPr/>
        </p:nvSpPr>
        <p:spPr>
          <a:xfrm>
            <a:off x="622603" y="2171154"/>
            <a:ext cx="83363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>
                <a:solidFill>
                  <a:srgbClr val="002060"/>
                </a:solidFill>
              </a:defRPr>
            </a:lvl1pPr>
          </a:lstStyle>
          <a:p>
            <a:pPr>
              <a:defRPr b="0"/>
            </a:pPr>
            <a:r>
              <a:rPr b="1" dirty="0" err="1"/>
              <a:t>Wskaźnik</a:t>
            </a:r>
            <a:r>
              <a:rPr b="1" dirty="0"/>
              <a:t> </a:t>
            </a:r>
            <a:r>
              <a:rPr b="1" dirty="0" err="1"/>
              <a:t>rezultatu</a:t>
            </a:r>
            <a:r>
              <a:rPr b="1" dirty="0"/>
              <a:t> (</a:t>
            </a:r>
            <a:r>
              <a:rPr b="1" dirty="0" err="1"/>
              <a:t>pomiar</a:t>
            </a:r>
            <a:r>
              <a:rPr b="1" dirty="0"/>
              <a:t> </a:t>
            </a:r>
            <a:r>
              <a:rPr b="1" dirty="0" err="1"/>
              <a:t>za</a:t>
            </a:r>
            <a:r>
              <a:rPr b="1" dirty="0"/>
              <a:t> 2020 </a:t>
            </a:r>
            <a:r>
              <a:rPr b="1" dirty="0" err="1"/>
              <a:t>rok</a:t>
            </a:r>
            <a:r>
              <a:rPr b="1" dirty="0"/>
              <a:t>):</a:t>
            </a:r>
          </a:p>
        </p:txBody>
      </p:sp>
      <p:graphicFrame>
        <p:nvGraphicFramePr>
          <p:cNvPr id="127" name="Tabela 10"/>
          <p:cNvGraphicFramePr/>
          <p:nvPr>
            <p:extLst>
              <p:ext uri="{D42A27DB-BD31-4B8C-83A1-F6EECF244321}">
                <p14:modId xmlns:p14="http://schemas.microsoft.com/office/powerpoint/2010/main" val="3248917915"/>
              </p:ext>
            </p:extLst>
          </p:nvPr>
        </p:nvGraphicFramePr>
        <p:xfrm>
          <a:off x="663388" y="2679313"/>
          <a:ext cx="10876108" cy="1204402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4532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96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83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0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87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wskaźnika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Jednostka miary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docelowa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Wartość osiągnięta  w wyniku zrealizowania projektu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Stopień realizacji (%)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Liczba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pobrań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/ odtworzeń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dokumentów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zawierających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informacje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sektora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publicznego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szt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./
</a:t>
                      </a:r>
                      <a:r>
                        <a:rPr sz="1100" i="0" dirty="0" err="1" smtClean="0">
                          <a:solidFill>
                            <a:srgbClr val="002060"/>
                          </a:solidFill>
                        </a:rPr>
                        <a:t>rok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5 900 000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25 363 810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430%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8" name="pole tekstowe 4"/>
          <p:cNvSpPr txBox="1"/>
          <p:nvPr/>
        </p:nvSpPr>
        <p:spPr>
          <a:xfrm>
            <a:off x="622603" y="4327649"/>
            <a:ext cx="8336383" cy="333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800"/>
              </a:spcBef>
              <a:defRPr b="1">
                <a:solidFill>
                  <a:srgbClr val="002060"/>
                </a:solidFill>
              </a:defRPr>
            </a:lvl1pPr>
          </a:lstStyle>
          <a:p>
            <a:pPr>
              <a:defRPr b="0"/>
            </a:pPr>
            <a:r>
              <a:rPr b="1"/>
              <a:t>Kamienie milowe</a:t>
            </a:r>
          </a:p>
        </p:txBody>
      </p:sp>
      <p:sp>
        <p:nvSpPr>
          <p:cNvPr id="129" name="pole tekstowe 4"/>
          <p:cNvSpPr txBox="1"/>
          <p:nvPr/>
        </p:nvSpPr>
        <p:spPr>
          <a:xfrm>
            <a:off x="647634" y="4752402"/>
            <a:ext cx="10891862" cy="917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spcBef>
                <a:spcPts val="800"/>
              </a:spcBef>
              <a:defRPr>
                <a:solidFill>
                  <a:srgbClr val="002060"/>
                </a:solidFill>
              </a:defRPr>
            </a:lvl1pPr>
          </a:lstStyle>
          <a:p>
            <a:pPr algn="just"/>
            <a:r>
              <a:rPr dirty="0" err="1"/>
              <a:t>Osiągnięto</a:t>
            </a:r>
            <a:r>
              <a:rPr dirty="0"/>
              <a:t> </a:t>
            </a:r>
            <a:r>
              <a:rPr dirty="0" err="1"/>
              <a:t>wszystkie</a:t>
            </a:r>
            <a:r>
              <a:rPr dirty="0"/>
              <a:t> </a:t>
            </a:r>
            <a:r>
              <a:rPr dirty="0" err="1"/>
              <a:t>kamienie</a:t>
            </a:r>
            <a:r>
              <a:rPr dirty="0"/>
              <a:t> </a:t>
            </a:r>
            <a:r>
              <a:rPr dirty="0" err="1"/>
              <a:t>milowe</a:t>
            </a:r>
            <a:r>
              <a:rPr dirty="0"/>
              <a:t> </a:t>
            </a:r>
            <a:r>
              <a:rPr dirty="0" err="1"/>
              <a:t>zaplanowane</a:t>
            </a:r>
            <a:r>
              <a:rPr dirty="0"/>
              <a:t> w </a:t>
            </a:r>
            <a:r>
              <a:rPr dirty="0" err="1"/>
              <a:t>ramach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dirty="0" err="1" smtClean="0"/>
              <a:t>Kamienie</a:t>
            </a:r>
            <a:r>
              <a:rPr dirty="0" smtClean="0"/>
              <a:t> </a:t>
            </a:r>
            <a:r>
              <a:rPr dirty="0" err="1"/>
              <a:t>milowe</a:t>
            </a:r>
            <a:r>
              <a:rPr dirty="0"/>
              <a:t> </a:t>
            </a:r>
            <a:r>
              <a:rPr dirty="0" err="1"/>
              <a:t>zostały</a:t>
            </a:r>
            <a:r>
              <a:rPr dirty="0"/>
              <a:t> </a:t>
            </a:r>
            <a:r>
              <a:rPr dirty="0" err="1"/>
              <a:t>zatwierdzone</a:t>
            </a:r>
            <a:r>
              <a:rPr dirty="0"/>
              <a:t> w </a:t>
            </a:r>
            <a:r>
              <a:rPr dirty="0" err="1"/>
              <a:t>toku</a:t>
            </a:r>
            <a:r>
              <a:rPr dirty="0"/>
              <a:t> </a:t>
            </a:r>
            <a:r>
              <a:rPr dirty="0" err="1"/>
              <a:t>realizacji</a:t>
            </a:r>
            <a:r>
              <a:rPr dirty="0"/>
              <a:t> </a:t>
            </a:r>
            <a:r>
              <a:rPr dirty="0" err="1"/>
              <a:t>projektu</a:t>
            </a:r>
            <a:r>
              <a:rPr dirty="0"/>
              <a:t> </a:t>
            </a:r>
            <a:r>
              <a:rPr dirty="0" err="1"/>
              <a:t>przez</a:t>
            </a:r>
            <a:r>
              <a:rPr dirty="0"/>
              <a:t> </a:t>
            </a:r>
            <a:r>
              <a:rPr dirty="0" err="1"/>
              <a:t>Komitet</a:t>
            </a:r>
            <a:r>
              <a:rPr dirty="0"/>
              <a:t> </a:t>
            </a:r>
            <a:r>
              <a:rPr dirty="0" err="1"/>
              <a:t>Sterujący</a:t>
            </a:r>
            <a:r>
              <a:rPr dirty="0"/>
              <a:t> ZSUN II. </a:t>
            </a:r>
            <a:r>
              <a:rPr dirty="0" err="1"/>
              <a:t>Żaden</a:t>
            </a:r>
            <a:r>
              <a:rPr dirty="0"/>
              <a:t> z </a:t>
            </a:r>
            <a:r>
              <a:rPr lang="pl-PL" dirty="0" smtClean="0"/>
              <a:t>kamieni milowych</a:t>
            </a:r>
            <a:r>
              <a:rPr dirty="0" smtClean="0"/>
              <a:t>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przekroczył</a:t>
            </a:r>
            <a:r>
              <a:rPr dirty="0"/>
              <a:t> </a:t>
            </a:r>
            <a:r>
              <a:rPr dirty="0" err="1"/>
              <a:t>punktu</a:t>
            </a:r>
            <a:r>
              <a:rPr dirty="0"/>
              <a:t> </a:t>
            </a:r>
            <a:r>
              <a:rPr dirty="0" err="1"/>
              <a:t>ostatecznego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2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484783"/>
            <a:ext cx="8509677" cy="75059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t>PRODUKTY PROJEKTU </a:t>
            </a:r>
            <a:r>
              <a:rPr sz="2400"/>
              <a:t>– integracja</a:t>
            </a:r>
          </a:p>
        </p:txBody>
      </p:sp>
      <p:graphicFrame>
        <p:nvGraphicFramePr>
          <p:cNvPr id="133" name="Tabela 10"/>
          <p:cNvGraphicFramePr/>
          <p:nvPr>
            <p:extLst>
              <p:ext uri="{D42A27DB-BD31-4B8C-83A1-F6EECF244321}">
                <p14:modId xmlns:p14="http://schemas.microsoft.com/office/powerpoint/2010/main" val="543724437"/>
              </p:ext>
            </p:extLst>
          </p:nvPr>
        </p:nvGraphicFramePr>
        <p:xfrm>
          <a:off x="695401" y="2372958"/>
          <a:ext cx="10886997" cy="3908960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24169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5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597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764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produktu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zintegrowanych systemów/ modułów/funkcjonalności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Uwagi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Kategorie</a:t>
                      </a:r>
                      <a:r>
                        <a:rPr i="0" dirty="0"/>
                        <a:t> ISP: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Kapitał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ludzki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szkolnictwa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wyższego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oraz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przedsiębiorstw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innowacyjnych</a:t>
                      </a:r>
                      <a:r>
                        <a:rPr i="0" dirty="0"/>
                        <a:t>,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Zasoby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niematerialne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szkolnictwa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wyższego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oraz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przedsiębiorstw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innowacyjnych</a:t>
                      </a:r>
                      <a:r>
                        <a:rPr i="0" dirty="0"/>
                        <a:t>, 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Zasoby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materialne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szkolnictwa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wyższego</a:t>
                      </a:r>
                      <a:r>
                        <a:rPr i="0" dirty="0"/>
                        <a:t>, 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Podmioty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szkolnictwa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wyższego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nauki</a:t>
                      </a:r>
                      <a:r>
                        <a:rPr i="0" dirty="0"/>
                        <a:t>, </a:t>
                      </a:r>
                      <a:r>
                        <a:rPr i="0" dirty="0" err="1"/>
                        <a:t>podmioty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innowacyjne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oraz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wspierające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naukę</a:t>
                      </a:r>
                      <a:endParaRPr i="0" dirty="0"/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i="0" dirty="0" err="1"/>
                        <a:t>Potencjał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naukowy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kształcenie</a:t>
                      </a:r>
                      <a:r>
                        <a:rPr i="0" dirty="0"/>
                        <a:t> 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10-2019	
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06-2018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07-2019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POL-on -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(PBN)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Ogólnopolskie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Repozytorium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Pisemnych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Prac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Dyplomowych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(ORPPD)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Inventorum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Obsługa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Strumieni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Finansowania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(ZSUN/OSF)
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Ewaluacji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Dorobku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Naukowego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(SEDN)
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Wspomagania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Wyboru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Recenzentów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(SWWR)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Ogólnopolski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monitorowania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Ekonomicznych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Losów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Absolwentów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szkół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(ELA)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(POL-on 2.0)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endParaRPr sz="1100" i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T.1 Model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wymiany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danych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04.2018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04.2018 – Wersja podstawowa 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j.w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Pozostałe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 produkty techniczne i usługi ZSUN II.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Łącznik prosty ze strzałką 66"/>
          <p:cNvSpPr/>
          <p:nvPr/>
        </p:nvSpPr>
        <p:spPr>
          <a:xfrm flipH="1">
            <a:off x="11796474" y="13034154"/>
            <a:ext cx="623365" cy="336168"/>
          </a:xfrm>
          <a:prstGeom prst="line">
            <a:avLst/>
          </a:prstGeom>
          <a:ln w="635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Podtytuł 2"/>
          <p:cNvSpPr txBox="1">
            <a:spLocks noGrp="1"/>
          </p:cNvSpPr>
          <p:nvPr>
            <p:ph type="subTitle" sz="quarter" idx="1"/>
          </p:nvPr>
        </p:nvSpPr>
        <p:spPr>
          <a:xfrm>
            <a:off x="1775522" y="1345223"/>
            <a:ext cx="8509677" cy="54512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defRPr sz="4000" b="1">
                <a:solidFill>
                  <a:srgbClr val="002060"/>
                </a:solidFill>
              </a:defRPr>
            </a:pPr>
            <a:r>
              <a:rPr dirty="0"/>
              <a:t>PRODUKTY PROJEKTU </a:t>
            </a:r>
            <a:r>
              <a:rPr sz="2400" dirty="0"/>
              <a:t>– </a:t>
            </a:r>
            <a:r>
              <a:rPr sz="2400" dirty="0" err="1"/>
              <a:t>integracja</a:t>
            </a:r>
            <a:r>
              <a:rPr sz="2400" dirty="0"/>
              <a:t> (c.d.)</a:t>
            </a:r>
          </a:p>
        </p:txBody>
      </p:sp>
      <p:graphicFrame>
        <p:nvGraphicFramePr>
          <p:cNvPr id="137" name="Tabela 10"/>
          <p:cNvGraphicFramePr/>
          <p:nvPr>
            <p:extLst>
              <p:ext uri="{D42A27DB-BD31-4B8C-83A1-F6EECF244321}">
                <p14:modId xmlns:p14="http://schemas.microsoft.com/office/powerpoint/2010/main" val="2552780642"/>
              </p:ext>
            </p:extLst>
          </p:nvPr>
        </p:nvGraphicFramePr>
        <p:xfrm>
          <a:off x="695401" y="2013439"/>
          <a:ext cx="10886995" cy="4674232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1701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16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92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67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68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5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Nazwa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400" b="1" dirty="0" err="1">
                          <a:solidFill>
                            <a:srgbClr val="FFFFFF"/>
                          </a:solidFill>
                        </a:rPr>
                        <a:t>produktu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Planowany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Faktyczny termin wdrożenia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Nazwa zintegrowanych systemów/ modułów/funkcjonalności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>
                          <a:solidFill>
                            <a:srgbClr val="FFFFFF"/>
                          </a:solidFill>
                        </a:rPr>
                        <a:t>Uwagi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64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T.2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Moduł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centralnego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logowania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05.2018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01.2019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05.2018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01.2019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POL-on -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Bibliografia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(PBN)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Ogólnopolskie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Repozytorium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Pisemnych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Prac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Dyplomowych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(ORPPD)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Inventorum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Polska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Usług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Nauki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/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Obsługa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Strumieni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Finansowania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(ZSUN/OSF)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Zintegrowany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Informacji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o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Szkolnictwie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Wyższym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i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Nauce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(POL-on 2.0)
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Jednolity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System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Antyplagiatowy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(JSA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</a:rPr>
                        <a:t>U.3 Dostęp do danych obywatela, U.5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</a:rPr>
                        <a:t> Zdalna sprawozdawczość</a:t>
                      </a:r>
                      <a:endParaRPr lang="pl-PL" sz="1100" b="0" i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r>
                        <a:rPr lang="pl-PL" i="0" dirty="0" smtClean="0"/>
                        <a:t>Dodatkowo integracja z</a:t>
                      </a:r>
                      <a:r>
                        <a:rPr lang="pl-PL" i="0" baseline="0" dirty="0" smtClean="0"/>
                        <a:t> Węzłem Krajowym </a:t>
                      </a:r>
                      <a:r>
                        <a:rPr lang="pl-PL" i="0" dirty="0" smtClean="0"/>
                        <a:t>(KWIE, </a:t>
                      </a:r>
                      <a:r>
                        <a:rPr lang="pl-PL" i="0" u="sng" dirty="0" smtClean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hlinkClick r:id="rId3"/>
                        </a:rPr>
                        <a:t>login.gov.pl</a:t>
                      </a:r>
                      <a:r>
                        <a:rPr lang="pl-PL" i="0" dirty="0" smtClean="0"/>
                        <a:t>)</a:t>
                      </a:r>
                    </a:p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i="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40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T.3 Portal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obywatelski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08.2018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04.2019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08.2018  – Wersja podstawowa
04.2019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systemy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dziedzinowe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jak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ISP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System ZSUN Helpdesk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</a:rPr>
                        <a:t>U.1 Baza wiedzy,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</a:rPr>
                        <a:t> U.3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</a:rPr>
                        <a:t>Dostęp do danych obywatela</a:t>
                      </a:r>
                      <a:r>
                        <a:rPr lang="pl-PL" sz="1100" b="0" i="0" baseline="0" dirty="0" smtClean="0">
                          <a:solidFill>
                            <a:srgbClr val="002060"/>
                          </a:solidFill>
                        </a:rPr>
                        <a:t>, U.4 </a:t>
                      </a:r>
                      <a:r>
                        <a:rPr lang="pl-PL" sz="1100" b="0" i="0" dirty="0" smtClean="0">
                          <a:solidFill>
                            <a:srgbClr val="002060"/>
                          </a:solidFill>
                        </a:rPr>
                        <a:t>Udostępnianie metadanych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i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40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>
                          <a:solidFill>
                            <a:srgbClr val="002060"/>
                          </a:solidFill>
                        </a:rPr>
                        <a:t>T.4 Hurtownia danych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04.2019 – Wersja podstawowa 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04.2019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podstawowa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
10.2020 –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Wersja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pełna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systemy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dziedzinowe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jak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smtClean="0">
                          <a:solidFill>
                            <a:srgbClr val="002060"/>
                          </a:solidFill>
                        </a:rPr>
                        <a:t>ISP</a:t>
                      </a:r>
                      <a:endParaRPr lang="pl-PL" sz="110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lang="pl-PL" sz="1100" i="0" dirty="0" smtClean="0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lang="pl-PL" sz="1100" i="0" baseline="0" dirty="0" smtClean="0">
                          <a:solidFill>
                            <a:srgbClr val="002060"/>
                          </a:solidFill>
                        </a:rPr>
                        <a:t> usługi ZSUN II.</a:t>
                      </a:r>
                      <a:endParaRPr sz="1100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i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0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U.1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Baza</a:t>
                      </a:r>
                      <a:r>
                        <a:rPr sz="1100" b="1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b="1" i="0" dirty="0" err="1">
                          <a:solidFill>
                            <a:srgbClr val="002060"/>
                          </a:solidFill>
                        </a:rPr>
                        <a:t>wiedzy</a:t>
                      </a:r>
                      <a:endParaRPr sz="1100" b="1" i="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10.2019 – Wersja podstawowa 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>
                          <a:solidFill>
                            <a:srgbClr val="002060"/>
                          </a:solidFill>
                        </a:rPr>
                        <a:t>10.2019 – Wersja podstawowa
10.2020 – Wersja pełna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800"/>
                      </a:pP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Wszystkie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systemy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dziedzinowe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-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jak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sz="1100" i="0" dirty="0" err="1">
                          <a:solidFill>
                            <a:srgbClr val="002060"/>
                          </a:solidFill>
                        </a:rPr>
                        <a:t>dla</a:t>
                      </a:r>
                      <a:r>
                        <a:rPr sz="1100" i="0" dirty="0">
                          <a:solidFill>
                            <a:srgbClr val="002060"/>
                          </a:solidFill>
                        </a:rPr>
                        <a:t> ISP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defRPr sz="1100" i="1">
                          <a:solidFill>
                            <a:srgbClr val="002060"/>
                          </a:solidFill>
                        </a:defRPr>
                      </a:pPr>
                      <a:endParaRPr i="0" dirty="0"/>
                    </a:p>
                  </a:txBody>
                  <a:tcPr marL="45720" marR="45720" anchor="ctr" horzOverflow="overflow">
                    <a:lnL w="12700">
                      <a:solidFill>
                        <a:srgbClr val="002060"/>
                      </a:solidFill>
                    </a:lnL>
                    <a:lnR w="12700">
                      <a:solidFill>
                        <a:srgbClr val="002060"/>
                      </a:solidFill>
                    </a:lnR>
                    <a:lnT w="12700">
                      <a:solidFill>
                        <a:srgbClr val="002060"/>
                      </a:solidFill>
                    </a:lnT>
                    <a:lnB w="1270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1764</Words>
  <Application>Microsoft Office PowerPoint</Application>
  <PresentationFormat>Panoramiczny</PresentationFormat>
  <Paragraphs>351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Krygielska</dc:creator>
  <cp:lastModifiedBy>Marczak-Redecka Joanna</cp:lastModifiedBy>
  <cp:revision>52</cp:revision>
  <dcterms:modified xsi:type="dcterms:W3CDTF">2021-04-07T12:56:47Z</dcterms:modified>
</cp:coreProperties>
</file>